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9" r:id="rId2"/>
    <p:sldId id="297" r:id="rId3"/>
    <p:sldId id="257" r:id="rId4"/>
    <p:sldId id="274" r:id="rId5"/>
    <p:sldId id="258" r:id="rId6"/>
    <p:sldId id="260" r:id="rId7"/>
    <p:sldId id="262" r:id="rId8"/>
    <p:sldId id="266" r:id="rId9"/>
    <p:sldId id="275" r:id="rId10"/>
    <p:sldId id="273" r:id="rId11"/>
    <p:sldId id="276" r:id="rId12"/>
    <p:sldId id="278" r:id="rId13"/>
    <p:sldId id="256" r:id="rId14"/>
    <p:sldId id="263" r:id="rId15"/>
    <p:sldId id="264" r:id="rId16"/>
    <p:sldId id="267" r:id="rId17"/>
    <p:sldId id="265" r:id="rId18"/>
    <p:sldId id="280" r:id="rId19"/>
    <p:sldId id="281" r:id="rId20"/>
    <p:sldId id="285" r:id="rId21"/>
    <p:sldId id="283" r:id="rId22"/>
    <p:sldId id="284" r:id="rId23"/>
    <p:sldId id="282" r:id="rId24"/>
    <p:sldId id="287" r:id="rId25"/>
    <p:sldId id="277" r:id="rId26"/>
    <p:sldId id="289" r:id="rId27"/>
    <p:sldId id="290" r:id="rId28"/>
    <p:sldId id="291" r:id="rId29"/>
    <p:sldId id="292" r:id="rId30"/>
    <p:sldId id="294" r:id="rId31"/>
    <p:sldId id="293" r:id="rId32"/>
    <p:sldId id="295" r:id="rId33"/>
    <p:sldId id="296" r:id="rId34"/>
    <p:sldId id="25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7" autoAdjust="0"/>
    <p:restoredTop sz="94618" autoAdjust="0"/>
  </p:normalViewPr>
  <p:slideViewPr>
    <p:cSldViewPr>
      <p:cViewPr varScale="1">
        <p:scale>
          <a:sx n="122" d="100"/>
          <a:sy n="122" d="100"/>
        </p:scale>
        <p:origin x="-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BD0017-0103-4FE4-A1E3-1EE133DE1AD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5335A-8043-4BAC-AF2B-56B68183CAC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5335A-8043-4BAC-AF2B-56B68183CAC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5335A-8043-4BAC-AF2B-56B68183CAC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5335A-8043-4BAC-AF2B-56B68183CAC1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84138-7ABC-4A5F-9384-9D85C895D19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6277B-BFE1-45DB-A7F7-1C7A479EE0F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5335A-8043-4BAC-AF2B-56B68183CAC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375" y="4365625"/>
            <a:ext cx="5111750" cy="750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5086350"/>
            <a:ext cx="5111750" cy="503238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3663" y="1196975"/>
            <a:ext cx="1871662" cy="5329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1196975"/>
            <a:ext cx="5464175" cy="5329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66712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36687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96975"/>
            <a:ext cx="71294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4882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2"/>
            <a:r>
              <a:rPr lang="ru-RU" smtClean="0"/>
              <a:t>Fifth level</a:t>
            </a:r>
          </a:p>
          <a:p>
            <a:pPr lvl="1"/>
            <a:r>
              <a:rPr lang="ru-RU" smtClean="0"/>
              <a:t>Second level</a:t>
            </a:r>
          </a:p>
          <a:p>
            <a:pPr lvl="0"/>
            <a:r>
              <a:rPr lang="ru-RU" smtClean="0"/>
              <a:t>Third level</a:t>
            </a:r>
          </a:p>
          <a:p>
            <a:pPr lvl="1"/>
            <a:r>
              <a:rPr lang="ru-RU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6463" y="4941888"/>
            <a:ext cx="4102100" cy="504825"/>
          </a:xfrm>
          <a:noFill/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Leslie Zolman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312" y="5373688"/>
            <a:ext cx="4052887" cy="87471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Advisor: George Chaplin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47800" y="21336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Using GIS to Assess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 Areas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of Most Need</a:t>
            </a:r>
            <a:endParaRPr kumimoji="0" lang="uk-U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52400"/>
            <a:ext cx="7056438" cy="7620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Emergency medical accessibility time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in Norfolk, UK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gatrell_senior_200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990600"/>
            <a:ext cx="6934200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6400800"/>
            <a:ext cx="6781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Gatrell, A. &amp; Senior, M. (2005). Health and Health Care Applications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914400"/>
            <a:ext cx="7162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86800" y="990600"/>
            <a:ext cx="4572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4"/>
            <a:ext cx="7056438" cy="1025525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Missouri community 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health center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utilization 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households with incomes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below 200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% of the federal poverty level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census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tract</a:t>
            </a:r>
            <a:endParaRPr lang="en-US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hillip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269230"/>
            <a:ext cx="5353050" cy="48934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6096000"/>
            <a:ext cx="6781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Phillips, R., Kinman, E., Schnitzer, P., Lindbloom,  E., &amp; Ewigman, B. (2000). Using Geographic Information Systems to Understand Health Care Access. </a:t>
            </a:r>
            <a:r>
              <a:rPr lang="en-US" sz="1200" i="1" dirty="0">
                <a:solidFill>
                  <a:schemeClr val="tx1"/>
                </a:solidFill>
              </a:rPr>
              <a:t>Archives of Family Medicine, Volume 9, Number 10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2971799" y="1219200"/>
            <a:ext cx="45719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Tokyo community need indicator maps used to aid in decision-making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Kane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838200"/>
            <a:ext cx="6248400" cy="56277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6400800"/>
            <a:ext cx="7010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Kaneko, Y., Takano, T. &amp; Nakamura, K. (2003). Visual Localisation of Community Health Needs to Rational Decision-making in Public Health Services. </a:t>
            </a:r>
            <a:r>
              <a:rPr lang="en-US" sz="1200" i="1" dirty="0">
                <a:solidFill>
                  <a:schemeClr val="tx1"/>
                </a:solidFill>
              </a:rPr>
              <a:t>Health &amp; Place, Volume9, Issue 3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6463" y="4941888"/>
            <a:ext cx="4102100" cy="504825"/>
          </a:xfrm>
          <a:noFill/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313" y="5373688"/>
            <a:ext cx="3097212" cy="274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47800" y="23622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Denver County Study Area</a:t>
            </a:r>
            <a:endParaRPr kumimoji="0" lang="uk-U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52513"/>
            <a:ext cx="8001000" cy="649287"/>
          </a:xfrm>
        </p:spPr>
        <p:txBody>
          <a:bodyPr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Data Needed</a:t>
            </a:r>
            <a:endParaRPr lang="uk-UA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833563"/>
            <a:ext cx="5157788" cy="4451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Church and aid locations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Shelter locations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HUD housing locations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Single parent family census data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Food stamp recipient locations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Crime hot spot analysis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Denver County parcel land value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Housing unit type census data</a:t>
            </a:r>
          </a:p>
          <a:p>
            <a:pPr>
              <a:lnSpc>
                <a:spcPct val="150000"/>
              </a:lnSpc>
              <a:buNone/>
            </a:pPr>
            <a:endParaRPr lang="en-US" altLang="ko-K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52513"/>
            <a:ext cx="7200900" cy="64928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Denver Pilot Study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057400"/>
            <a:ext cx="5995988" cy="422751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pilot study was performed on portions of Denver County to determine the feasibility of using GIS to study allocation of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need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Due to time constraints not all data sets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were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available for the analysis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general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workflow and analysis was developed that produced accurate results 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pilot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study proved the ability of using GIS to study the allocation of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need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52513"/>
            <a:ext cx="7200900" cy="6492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The basic steps to the analysis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33562"/>
            <a:ext cx="7631112" cy="5024437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Symbolize  polygon data into classes based on need level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Buffer point data  – each buffer will represent the area of influence the point has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Clip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polygon and polygon buffers to the study area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Convert vector layers into raster layers and generalize to standard resolution as needed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Reclassify raster layers into the classes used in step 1 above and assigned a need value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Combine raster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layers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that represent repetitive data using the Raster Calculator and reclassify the new raster output layer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Calculate the areas of greatest need using the Raster Calculator and all available data layers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Convert the calculation into a shapefile and symbolize to highlight the areas of greatest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need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52513"/>
            <a:ext cx="7200900" cy="64928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Data Used in Pilot Analysis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71600" y="2133600"/>
          <a:ext cx="6781800" cy="2547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/>
                <a:gridCol w="1211036"/>
                <a:gridCol w="3875314"/>
              </a:tblGrid>
              <a:tr h="363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Layer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File Format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Source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Shelters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Excel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Google and Yellowpages.com search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HUD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Excel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HUD.gov apartment search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Churches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Excel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Google and Yellowpages.com search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FHH with Child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Shapefile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2000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 Census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MHH with Child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Shapefile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2000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 Census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Denver Parcels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Shapefile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Denver County FTP site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Area of Denver County included in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the pilot study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tudyArea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990600"/>
            <a:ext cx="5486411" cy="54864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Locations of shelters, HUD housing,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churches and aid locations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oint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990600"/>
            <a:ext cx="5486411" cy="54864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33600"/>
            <a:ext cx="7124700" cy="20208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can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areas of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most need be located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country,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county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 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city?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Point data buffered and clipped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to study area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BuffersClippe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990600"/>
            <a:ext cx="5486411" cy="54864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Single parent female head of household (FHH)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by US Census block group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FHH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990600"/>
            <a:ext cx="56388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Single parent male head of household (MHH)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by US Census block group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MHH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990600"/>
            <a:ext cx="5486411" cy="54864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056438" cy="719138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Property values clipped to study area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arcelsSymbol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990600"/>
            <a:ext cx="5715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43000"/>
            <a:ext cx="7200900" cy="64928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Classification of layers used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in pilot analysis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2286000"/>
          <a:ext cx="70215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080"/>
                <a:gridCol w="1214661"/>
                <a:gridCol w="458177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Layer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Classification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Shelters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&amp; 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= no data area, 1 = buffer areas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HUD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&amp; 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= no data area, 1 = buffer areas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Churches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&amp; -1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= no data area, -1 = buffer areas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FHH with Child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 1 &amp; 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= 0-25, 1 = 26-50 and 2 = 51-250 single families per block group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MHH with Child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&amp; 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= 0-25, 1 = 26-50 single families per block group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Denver Parcels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 0 &amp; -1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 over $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300,000,  0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 $150,000-$300,000 and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 less than $150,000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Results from Raster Calculator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nalysi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1066800"/>
            <a:ext cx="5486411" cy="54864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Final analysis showing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areas of need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Nee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0" y="990600"/>
            <a:ext cx="6019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Final analysis showing areas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of most need in red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NeedHigh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0" y="1143000"/>
            <a:ext cx="5486411" cy="548641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Western study area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NeedZoomWest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0" y="1295400"/>
            <a:ext cx="5943600" cy="50946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6463" y="4941888"/>
            <a:ext cx="4102100" cy="504825"/>
          </a:xfrm>
          <a:noFill/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313" y="5373688"/>
            <a:ext cx="3097212" cy="274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47800" y="23622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Niger Study Area</a:t>
            </a:r>
            <a:endParaRPr kumimoji="0" lang="uk-U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9144000" cy="64928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Study Areas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429895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en-US" altLang="ko-K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charset="-127"/>
            </a:endParaRPr>
          </a:p>
          <a:p>
            <a:pPr algn="ctr">
              <a:lnSpc>
                <a:spcPct val="90000"/>
              </a:lnSpc>
              <a:buNone/>
            </a:pP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Denver County, Colorado</a:t>
            </a:r>
          </a:p>
          <a:p>
            <a:pPr algn="ctr">
              <a:lnSpc>
                <a:spcPct val="90000"/>
              </a:lnSpc>
              <a:buNone/>
            </a:pP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charset="-127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charset="-127"/>
              </a:rPr>
              <a:t>Niger, Africa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charset="-127"/>
            </a:endParaRPr>
          </a:p>
          <a:p>
            <a:pPr>
              <a:lnSpc>
                <a:spcPct val="90000"/>
              </a:lnSpc>
              <a:buNone/>
            </a:pP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19200"/>
            <a:ext cx="7200900" cy="64928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Desired vs. Available Data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86000"/>
            <a:ext cx="5995988" cy="415131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00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Niger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data is impossible, difficult, or costly to obtain and therefore the data that will be used in the analysis is completely contingent upon the data availability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52513"/>
            <a:ext cx="8305800" cy="649287"/>
          </a:xfrm>
        </p:spPr>
        <p:txBody>
          <a:bodyPr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Desired Data</a:t>
            </a:r>
            <a:endParaRPr lang="uk-UA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3576637"/>
          </a:xfrm>
        </p:spPr>
        <p:txBody>
          <a:bodyPr numCol="2"/>
          <a:lstStyle/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Infant mortality rate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Under five mortality rate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Life expectancy at birth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Health facility locations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Children suffering from malnutrition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School enrolment rates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Food security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HIV/AIDS – by age and sex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Orphan-hood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Adult literacy rate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Access to safe water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Human development index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Population below poverty line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Gross domestic product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Livelihood</a:t>
            </a:r>
          </a:p>
          <a:p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NGO activity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52513"/>
            <a:ext cx="8305800" cy="649287"/>
          </a:xfrm>
        </p:spPr>
        <p:txBody>
          <a:bodyPr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Available Data</a:t>
            </a:r>
            <a:endParaRPr lang="uk-UA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3276600"/>
          </a:xfrm>
        </p:spPr>
        <p:txBody>
          <a:bodyPr numCol="2"/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Childbirth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deaths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Birth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weight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Malnutrition cases reported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Children under 5 with malnutrition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Children with diarrhea in the last two weeks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Children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attending school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Women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15-19 who know how to prevent HIV transmission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Children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0-14 years with one or both parents deceased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Access to safe water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Access to sanitation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Access to health care within 5km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Adult literacy rate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ivelihood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zones –food security</a:t>
            </a:r>
          </a:p>
          <a:p>
            <a:pPr>
              <a:buNone/>
            </a:pPr>
            <a:endParaRPr lang="en-US" altLang="ko-K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52513"/>
            <a:ext cx="7239000" cy="6492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Anticipated research results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57401"/>
            <a:ext cx="7631112" cy="4343400"/>
          </a:xfrm>
        </p:spPr>
        <p:txBody>
          <a:bodyPr/>
          <a:lstStyle/>
          <a:p>
            <a:pPr marL="457200" indent="-457200">
              <a:spcAft>
                <a:spcPts val="10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Data used in the analysis will be contingent on data accessibility</a:t>
            </a:r>
          </a:p>
          <a:p>
            <a:pPr marL="457200" indent="-457200">
              <a:spcAft>
                <a:spcPts val="10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Not all desired data will be available</a:t>
            </a:r>
          </a:p>
          <a:p>
            <a:pPr marL="457200" indent="-457200">
              <a:spcAft>
                <a:spcPts val="10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Niger data will be on the region or state level</a:t>
            </a:r>
          </a:p>
          <a:p>
            <a:pPr marL="457200" indent="-457200">
              <a:spcAft>
                <a:spcPts val="10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Denver data will be on a block group level or below</a:t>
            </a:r>
          </a:p>
          <a:p>
            <a:pPr marL="457200" indent="-457200">
              <a:spcAft>
                <a:spcPts val="10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analysis for each study area will follow the same basic steps with some small variations</a:t>
            </a:r>
          </a:p>
          <a:p>
            <a:pPr marL="457200" indent="-457200">
              <a:spcAft>
                <a:spcPts val="10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When GIS analysis is compared to traditional methodologies it will be found to be superior</a:t>
            </a:r>
          </a:p>
          <a:p>
            <a:pPr marL="457200" indent="-457200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3886200"/>
            <a:ext cx="4102100" cy="504825"/>
          </a:xfrm>
          <a:noFill/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Questions?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313" y="5373688"/>
            <a:ext cx="3097212" cy="274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Denver County, Colorado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0"/>
            <a:ext cx="7288213" cy="5978525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L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ocated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developed world where rich, accurate data down to the parcel level is available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DenverCounty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8094" y="1447801"/>
            <a:ext cx="7001436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Niger, Africa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7212013" cy="5978525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Located in a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world where accurate data on a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sub-country level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impossible, difficult, or costly to obtain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Nigermap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447800"/>
            <a:ext cx="6858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52513"/>
            <a:ext cx="7200900" cy="64928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NGOs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81200"/>
            <a:ext cx="5538788" cy="4303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charset="-127"/>
              </a:rPr>
              <a:t>Plan to provide aid and assistance in the two study areas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charset="-127"/>
              </a:rPr>
              <a:t>Denver – Outreach aid</a:t>
            </a:r>
          </a:p>
          <a:p>
            <a:pPr>
              <a:lnSpc>
                <a:spcPct val="90000"/>
              </a:lnSpc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Niger – Child sponsorship program</a:t>
            </a:r>
          </a:p>
          <a:p>
            <a:pPr>
              <a:lnSpc>
                <a:spcPct val="90000"/>
              </a:lnSpc>
            </a:pP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52513"/>
            <a:ext cx="6958012" cy="64928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Objectives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6605588" cy="4303713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Using GIS, analyze two disparate geographical regions: one in a developing world country and the other in a data rich region, to determine the areas of most need for health or aid outreach</a:t>
            </a:r>
          </a:p>
          <a:p>
            <a:pPr>
              <a:lnSpc>
                <a:spcPct val="90000"/>
              </a:lnSpc>
            </a:pP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굴림" charset="-127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Use the methodologies and results of the two analyzes to compare the strengths of GIS and data availability in these two different study areas </a:t>
            </a:r>
          </a:p>
          <a:p>
            <a:pPr lvl="0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Compare the GIS approach to traditional survey or best guess approaches of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traditional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methodologies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52513"/>
            <a:ext cx="7200900" cy="6492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Research Approach and Steps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33563"/>
            <a:ext cx="6769100" cy="445135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Perform a literature review to gain insight into analysis and support analysis steps</a:t>
            </a:r>
          </a:p>
          <a:p>
            <a:pPr>
              <a:spcAft>
                <a:spcPts val="1000"/>
              </a:spcAft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Research data sets acquired and how they each affect the overall needs of the study area</a:t>
            </a:r>
          </a:p>
          <a:p>
            <a:pPr>
              <a:spcAft>
                <a:spcPts val="1000"/>
              </a:spcAft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Develop analysis steps and determine if all steps can be used for both study areas</a:t>
            </a:r>
          </a:p>
          <a:p>
            <a:pPr>
              <a:spcAft>
                <a:spcPts val="1000"/>
              </a:spcAft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Determine what analysis steps are specific to each study area</a:t>
            </a:r>
          </a:p>
          <a:p>
            <a:pPr>
              <a:spcAft>
                <a:spcPts val="1000"/>
              </a:spcAft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charset="-127"/>
              </a:rPr>
              <a:t>Compare the GIS approach to traditional survey or best guess approaches of previous methodologies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2098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Past Uses of GIS in </a:t>
            </a:r>
          </a:p>
          <a:p>
            <a:pPr lvl="0" algn="ctr"/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charset="0"/>
                <a:ea typeface="+mj-ea"/>
                <a:cs typeface="+mj-cs"/>
              </a:rPr>
              <a:t>Needs Assessments</a:t>
            </a:r>
            <a:endParaRPr kumimoji="0" lang="uk-UA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charset="0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4558</TotalTime>
  <Words>1038</Words>
  <Application>Microsoft Office PowerPoint</Application>
  <PresentationFormat>On-screen Show (4:3)</PresentationFormat>
  <Paragraphs>216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template</vt:lpstr>
      <vt:lpstr>Leslie Zolman</vt:lpstr>
      <vt:lpstr>How can the areas of  most need be located  in a country,  in a county  or in a city? </vt:lpstr>
      <vt:lpstr>Study Areas</vt:lpstr>
      <vt:lpstr>Denver County, Colorado</vt:lpstr>
      <vt:lpstr>Niger, Africa</vt:lpstr>
      <vt:lpstr>NGOs</vt:lpstr>
      <vt:lpstr>Objectives</vt:lpstr>
      <vt:lpstr>Research Approach and Steps</vt:lpstr>
      <vt:lpstr> </vt:lpstr>
      <vt:lpstr>Emergency medical accessibility time  in Norfolk, UK</vt:lpstr>
      <vt:lpstr>Missouri community health center utilization by households with incomes below 200% of the federal poverty level by census tract</vt:lpstr>
      <vt:lpstr>Tokyo community need indicator maps used to aid in decision-making</vt:lpstr>
      <vt:lpstr> </vt:lpstr>
      <vt:lpstr>Data Needed</vt:lpstr>
      <vt:lpstr>Denver Pilot Study</vt:lpstr>
      <vt:lpstr>The basic steps to the analysis</vt:lpstr>
      <vt:lpstr>Data Used in Pilot Analysis</vt:lpstr>
      <vt:lpstr>Area of Denver County included in  the pilot study</vt:lpstr>
      <vt:lpstr>Locations of shelters, HUD housing,  churches and aid locations</vt:lpstr>
      <vt:lpstr>Point data buffered and clipped  to study area</vt:lpstr>
      <vt:lpstr>Single parent female head of household (FHH)  by US Census block group</vt:lpstr>
      <vt:lpstr>Single parent male head of household (MHH)  by US Census block group</vt:lpstr>
      <vt:lpstr>Property values clipped to study area</vt:lpstr>
      <vt:lpstr>Classification of layers used  in pilot analysis</vt:lpstr>
      <vt:lpstr>Results from Raster Calculator</vt:lpstr>
      <vt:lpstr>Final analysis showing  areas of need</vt:lpstr>
      <vt:lpstr>Final analysis showing areas  of most need in red</vt:lpstr>
      <vt:lpstr>Western study area</vt:lpstr>
      <vt:lpstr> </vt:lpstr>
      <vt:lpstr>Desired vs. Available Data</vt:lpstr>
      <vt:lpstr>Desired Data</vt:lpstr>
      <vt:lpstr>Available Data</vt:lpstr>
      <vt:lpstr>Anticipated research results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Leslie Zolman</dc:title>
  <dc:creator>Leslie Zolman</dc:creator>
  <cp:lastModifiedBy>king</cp:lastModifiedBy>
  <cp:revision>59</cp:revision>
  <dcterms:created xsi:type="dcterms:W3CDTF">2010-06-14T20:24:24Z</dcterms:created>
  <dcterms:modified xsi:type="dcterms:W3CDTF">2010-08-19T14:12:26Z</dcterms:modified>
</cp:coreProperties>
</file>