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60" r:id="rId5"/>
    <p:sldId id="258" r:id="rId6"/>
    <p:sldId id="257" r:id="rId7"/>
    <p:sldId id="268" r:id="rId8"/>
    <p:sldId id="262" r:id="rId9"/>
    <p:sldId id="270" r:id="rId10"/>
    <p:sldId id="263" r:id="rId11"/>
    <p:sldId id="272" r:id="rId12"/>
    <p:sldId id="264" r:id="rId13"/>
    <p:sldId id="266" r:id="rId14"/>
    <p:sldId id="27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-4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1A15ED-DC97-4A65-9B29-0CF8A0949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B1DD2A-AEA6-481D-9CC3-BFC686894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EB3858-E7C1-4291-9DBC-702A00E5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FB5-87C5-4F65-8283-65F0DCEE39C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8F1012-C4F6-46F4-9776-D930CD5E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991895-0717-4F87-B928-6061CEDD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61C8-9B19-4DA3-98E1-961CE3ED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4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3EE645-4D5D-4373-B4D1-F5B39854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FDD9E1-ACE1-475F-B32C-E0E588D88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4DD523-C7E9-4ACB-B032-946A0A27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FB5-87C5-4F65-8283-65F0DCEE39C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57A979-AFC8-4DF1-89DF-E9359434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41B26D-1D8B-4A5B-A0B8-0A2C6523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61C8-9B19-4DA3-98E1-961CE3ED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7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C5B56B3-7FF6-4936-9A0A-A6B1FDCE5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46B16D-FA4A-4479-9445-694A6F5A3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F965B6-1B85-439D-80FD-CED58420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FB5-87C5-4F65-8283-65F0DCEE39C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17D0D-8BE3-4B1A-AF3A-09B5DCF5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9A4801-06CE-4B89-AEC4-40E8D482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61C8-9B19-4DA3-98E1-961CE3ED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0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E12E6-D41F-4A74-B086-155F341B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718E35-FB9F-4417-A146-467702B9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DD2E18-A6DA-4A21-8508-3075D15C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FB5-87C5-4F65-8283-65F0DCEE39C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6EF0B-C593-4979-A99B-7774729F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43DC75-D832-4BE3-9451-C9DD111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61C8-9B19-4DA3-98E1-961CE3ED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1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A4705-3F4A-420A-B89C-B053265C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039B17-D236-4F79-AA5A-AE4584420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140ACF-F92E-46E6-A147-55F4DB63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FB5-87C5-4F65-8283-65F0DCEE39C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EE46F4-3F7F-44B6-9908-A5997466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E9F2EF-FF6A-48C9-9918-A308AF07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61C8-9B19-4DA3-98E1-961CE3ED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0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A72C2-CC22-481B-8391-E04E1689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6EE791-B66C-456D-8869-7841287A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9D05D4-4D95-437D-939E-4B8187A9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6290B7-D0C9-4004-8D8D-E51C1527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FB5-87C5-4F65-8283-65F0DCEE39C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BB51A-2F37-4DE9-8EB4-B81794DF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B41B36-840E-4944-B25A-9444FD35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61C8-9B19-4DA3-98E1-961CE3ED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1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E650B-4647-435A-B628-7A9C2A0F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9FB4A5-6CD3-47DF-9BC2-88343DE78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2F9D5A-29A1-48A2-B969-3C6882BEB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33491A-6BAA-4775-8EF9-90EBA996F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0E14B6-3879-4295-8DF5-8276C0A41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EEEADA-F635-4E05-97A9-4A941D4A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FB5-87C5-4F65-8283-65F0DCEE39C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3CCD06-F66D-44DB-8864-7F2608D5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5CCF3E-3D62-4BF9-89B2-86240E17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61C8-9B19-4DA3-98E1-961CE3ED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5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3F0C2-DC07-476E-8797-4810935A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2CC093-5736-4AEE-AEB6-9094693D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FB5-87C5-4F65-8283-65F0DCEE39C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D61FC6-7954-4D91-8619-ADB97158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F5D4F0-3BC0-44D6-A179-8771C51E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61C8-9B19-4DA3-98E1-961CE3ED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1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F13835B-12F8-4731-B13A-14E4E595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FB5-87C5-4F65-8283-65F0DCEE39C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91C8056-7DF1-4DB0-8FBF-BE297086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C6BB79-D965-4C7A-AE61-61574433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61C8-9B19-4DA3-98E1-961CE3ED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8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FF4BC2-3986-444C-9E7D-B44465D9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4545A6-44A2-4468-954E-32F5FB284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67E379-5F49-4A3F-836E-CD689FE7E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8AD8E-28E8-4242-824E-E65AAEDB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FB5-87C5-4F65-8283-65F0DCEE39C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F0F8F2-1258-439A-92AF-4A293F34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464524-D195-405C-B1B3-99FA0452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61C8-9B19-4DA3-98E1-961CE3ED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F0206-EBB5-415D-B784-BFC45EF7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85A56B-0430-42DB-8025-503E383FD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4219C5-01D2-4E9B-96FF-8708F9B04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549941-2201-4423-8296-E9BF15CE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FB5-87C5-4F65-8283-65F0DCEE39C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A5A21F-10BE-4090-9BE2-7E384FBC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60B8A4-A235-4ECE-ACE0-BE8A4D5F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61C8-9B19-4DA3-98E1-961CE3ED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792C90-BA81-406F-8AAB-CE514B0F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EFA4C8-75D5-4CD0-9728-B24CF51BB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FAE9CC-3F59-457A-BABE-C34491F18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EFB5-87C5-4F65-8283-65F0DCEE39C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35C5F6-FC15-435C-987A-E0061BF8C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911474-5F88-40F9-89E4-FC6478526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61C8-9B19-4DA3-98E1-961CE3ED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patch.com/new-jersey/ridgewood/irene-strikes-bergen-county-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openstreetmap.org/%23map=16/40.9930/-74.1238&amp;layers=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worldatlas.com/na/us/nj/c-bergen-county-new-jersey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76D8B-D12A-400D-9962-4EEB24921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67257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Fill in the gaps: object-based image analysis for emergency management, pilot study in Bergen County, New Jersey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0412234-B813-450C-AD4C-CF59B2922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50532"/>
            <a:ext cx="9144000" cy="1549911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1200" dirty="0"/>
              <a:t>Callie Zuck</a:t>
            </a:r>
          </a:p>
          <a:p>
            <a:pPr>
              <a:lnSpc>
                <a:spcPct val="50000"/>
              </a:lnSpc>
            </a:pPr>
            <a:r>
              <a:rPr lang="en-US" sz="1200" dirty="0"/>
              <a:t>596A, Fall 2 2017</a:t>
            </a:r>
          </a:p>
          <a:p>
            <a:pPr>
              <a:lnSpc>
                <a:spcPct val="50000"/>
              </a:lnSpc>
            </a:pPr>
            <a:r>
              <a:rPr lang="en-US" sz="1200" dirty="0"/>
              <a:t>Completed in partial fulfillment of an MGIS degree</a:t>
            </a:r>
          </a:p>
          <a:p>
            <a:pPr>
              <a:lnSpc>
                <a:spcPct val="50000"/>
              </a:lnSpc>
            </a:pPr>
            <a:r>
              <a:rPr lang="en-US" sz="1200" dirty="0"/>
              <a:t>Penn State University Graduate School</a:t>
            </a:r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763E3D-482B-4DAC-80F4-E004FF926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679" y="1855656"/>
            <a:ext cx="4844642" cy="3633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2E9CF6-F9F6-4C6D-B954-0568C2102504}"/>
              </a:ext>
            </a:extLst>
          </p:cNvPr>
          <p:cNvSpPr txBox="1"/>
          <p:nvPr/>
        </p:nvSpPr>
        <p:spPr>
          <a:xfrm>
            <a:off x="3673679" y="5489138"/>
            <a:ext cx="38363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source: </a:t>
            </a:r>
            <a:r>
              <a:rPr lang="en-US" sz="800" dirty="0">
                <a:hlinkClick r:id="rId3"/>
              </a:rPr>
              <a:t>https://patch.com/new-jersey/ridgewood/irene-strikes-bergen-county-3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73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2B623-2985-4DDA-9AB9-1335DFD5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12" y="-159391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Proposed Method: Processing &amp;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58AAE5-7E45-43BF-8675-076F4FC71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02" y="1177829"/>
            <a:ext cx="10515600" cy="57850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 Preprocess imagery</a:t>
            </a:r>
          </a:p>
          <a:p>
            <a:pPr lvl="1"/>
            <a:r>
              <a:rPr lang="en-US" dirty="0"/>
              <a:t>Spatial</a:t>
            </a:r>
          </a:p>
          <a:p>
            <a:pPr lvl="1"/>
            <a:r>
              <a:rPr lang="en-US" dirty="0"/>
              <a:t>Spectral</a:t>
            </a:r>
          </a:p>
          <a:p>
            <a:pPr marL="0" indent="0">
              <a:buNone/>
            </a:pPr>
            <a:r>
              <a:rPr lang="en-US" dirty="0"/>
              <a:t>2. Preprocess lidar point cloud </a:t>
            </a:r>
          </a:p>
          <a:p>
            <a:pPr lvl="1"/>
            <a:r>
              <a:rPr lang="en-US" dirty="0"/>
              <a:t>DEM – ground returns</a:t>
            </a:r>
          </a:p>
          <a:p>
            <a:pPr lvl="1"/>
            <a:r>
              <a:rPr lang="en-US" dirty="0"/>
              <a:t>DSM – first returns</a:t>
            </a:r>
          </a:p>
          <a:p>
            <a:pPr lvl="1"/>
            <a:r>
              <a:rPr lang="en-US" dirty="0" err="1"/>
              <a:t>nDSM</a:t>
            </a:r>
            <a:r>
              <a:rPr lang="en-US" dirty="0"/>
              <a:t> = DSM-DEM</a:t>
            </a:r>
          </a:p>
          <a:p>
            <a:pPr marL="0" indent="0">
              <a:buNone/>
            </a:pPr>
            <a:r>
              <a:rPr lang="en-US" dirty="0"/>
              <a:t>3. Classify/identify structures and </a:t>
            </a:r>
          </a:p>
          <a:p>
            <a:pPr marL="0" indent="0">
              <a:buNone/>
            </a:pPr>
            <a:r>
              <a:rPr lang="en-US" dirty="0"/>
              <a:t>     buildings</a:t>
            </a:r>
          </a:p>
          <a:p>
            <a:pPr marL="742950" lvl="1" indent="-285750"/>
            <a:r>
              <a:rPr lang="en-US" dirty="0"/>
              <a:t>Data (already preprocessed)</a:t>
            </a:r>
            <a:endParaRPr lang="en-US" sz="2000" dirty="0"/>
          </a:p>
          <a:p>
            <a:pPr marL="742950" lvl="1" indent="-285750"/>
            <a:r>
              <a:rPr lang="en-US" dirty="0"/>
              <a:t>Ruleset creation</a:t>
            </a:r>
          </a:p>
          <a:p>
            <a:pPr marL="1200150" lvl="2" indent="-285750"/>
            <a:r>
              <a:rPr lang="en-US" dirty="0"/>
              <a:t>Multi-resolution segmentation </a:t>
            </a:r>
          </a:p>
          <a:p>
            <a:pPr marL="1200150" lvl="2" indent="-285750"/>
            <a:r>
              <a:rPr lang="en-US" dirty="0"/>
              <a:t>OBIA (Object based imagery analysis)</a:t>
            </a:r>
          </a:p>
          <a:p>
            <a:pPr marL="1200150" lvl="2" indent="-285750"/>
            <a:r>
              <a:rPr lang="en-US" dirty="0"/>
              <a:t>Object hierarchy</a:t>
            </a:r>
          </a:p>
          <a:p>
            <a:pPr marL="1200150" lvl="2" indent="-285750"/>
            <a:r>
              <a:rPr lang="en-US" dirty="0"/>
              <a:t>Export the classes</a:t>
            </a:r>
          </a:p>
          <a:p>
            <a:pPr marL="742950" lvl="1" indent="-285750"/>
            <a:r>
              <a:rPr lang="en-US" dirty="0"/>
              <a:t>Sample areas</a:t>
            </a:r>
          </a:p>
          <a:p>
            <a:pPr marL="742950" lvl="1" indent="-285750"/>
            <a:r>
              <a:rPr lang="en-US" dirty="0"/>
              <a:t>Execute ruleset</a:t>
            </a:r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2D5B4B1-2F95-4D32-A9CA-2210234BD838}"/>
              </a:ext>
            </a:extLst>
          </p:cNvPr>
          <p:cNvSpPr txBox="1">
            <a:spLocks/>
          </p:cNvSpPr>
          <p:nvPr/>
        </p:nvSpPr>
        <p:spPr>
          <a:xfrm>
            <a:off x="6096000" y="1966394"/>
            <a:ext cx="5427306" cy="529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4. </a:t>
            </a:r>
            <a:r>
              <a:rPr lang="en-US" sz="2600" dirty="0"/>
              <a:t>Accuracy assessment</a:t>
            </a:r>
          </a:p>
          <a:p>
            <a:pPr lvl="1"/>
            <a:r>
              <a:rPr lang="en-US" sz="2200" dirty="0"/>
              <a:t>Confusion matrix</a:t>
            </a:r>
          </a:p>
          <a:p>
            <a:pPr marL="742950" lvl="1" indent="-285750"/>
            <a:r>
              <a:rPr lang="en-US" sz="2200" dirty="0"/>
              <a:t>Reference image vs. classified building footprints</a:t>
            </a:r>
          </a:p>
          <a:p>
            <a:pPr marL="742950" lvl="1" indent="-285750"/>
            <a:r>
              <a:rPr lang="en-US" sz="2200" dirty="0"/>
              <a:t>Commission: % of reference points that were erroneously classified</a:t>
            </a:r>
          </a:p>
          <a:p>
            <a:pPr marL="742950" lvl="1" indent="-285750"/>
            <a:r>
              <a:rPr lang="en-US" sz="2200" dirty="0"/>
              <a:t>Omission: % of reference points that were not classified when they should have been classified</a:t>
            </a:r>
          </a:p>
          <a:p>
            <a:pPr lvl="1"/>
            <a:r>
              <a:rPr lang="en-US" sz="2200" dirty="0"/>
              <a:t>What about shape accuracy?</a:t>
            </a:r>
          </a:p>
          <a:p>
            <a:pPr lvl="1"/>
            <a:endParaRPr lang="en-US" sz="2200" dirty="0"/>
          </a:p>
          <a:p>
            <a:pPr marL="914400" lvl="2" indent="0">
              <a:buNone/>
            </a:pPr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6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2B623-2985-4DDA-9AB9-1335DFD5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4" y="0"/>
            <a:ext cx="11279155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Proposed Methods: Finishing Touches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7C57993-560D-4BE4-B423-E683004D403F}"/>
              </a:ext>
            </a:extLst>
          </p:cNvPr>
          <p:cNvSpPr txBox="1">
            <a:spLocks/>
          </p:cNvSpPr>
          <p:nvPr/>
        </p:nvSpPr>
        <p:spPr>
          <a:xfrm>
            <a:off x="668694" y="1690688"/>
            <a:ext cx="5427306" cy="529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5. Metadata creation</a:t>
            </a:r>
          </a:p>
          <a:p>
            <a:pPr lvl="1"/>
            <a:r>
              <a:rPr lang="en-US" dirty="0"/>
              <a:t>FGDC compliant</a:t>
            </a:r>
          </a:p>
          <a:p>
            <a:pPr lvl="1"/>
            <a:r>
              <a:rPr lang="en-US" dirty="0"/>
              <a:t>Documentation for future evaluation</a:t>
            </a:r>
          </a:p>
          <a:p>
            <a:pPr lvl="1"/>
            <a:r>
              <a:rPr lang="en-US" dirty="0"/>
              <a:t>Essential for contribution to data banks</a:t>
            </a:r>
          </a:p>
          <a:p>
            <a:pPr marL="0" indent="0">
              <a:buNone/>
            </a:pPr>
            <a:r>
              <a:rPr lang="en-US" dirty="0"/>
              <a:t>6. Contribute to </a:t>
            </a:r>
            <a:r>
              <a:rPr lang="en-US" dirty="0" err="1"/>
              <a:t>Openstreetmap</a:t>
            </a:r>
            <a:endParaRPr lang="en-US" dirty="0"/>
          </a:p>
          <a:p>
            <a:pPr lvl="1"/>
            <a:r>
              <a:rPr lang="en-US" dirty="0"/>
              <a:t>Community buy-in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Review</a:t>
            </a:r>
          </a:p>
          <a:p>
            <a:pPr lvl="1"/>
            <a:r>
              <a:rPr lang="en-US" dirty="0"/>
              <a:t>Upload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Light Bulb Lit by maus80">
            <a:extLst>
              <a:ext uri="{FF2B5EF4-FFF2-40B4-BE49-F238E27FC236}">
                <a16:creationId xmlns:a16="http://schemas.microsoft.com/office/drawing/2014/main" xmlns="" id="{3F5BAC6E-F708-403A-AEE4-44A7493E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86" y="1690688"/>
            <a:ext cx="3852498" cy="40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2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3FD5D-E23D-4A9B-929C-F4E5535E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969" y="2651125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2A4C48-2323-401E-ADD6-EBEE7CA25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535" y="345829"/>
            <a:ext cx="4992127" cy="61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0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F3A53-E556-4499-95C4-F1C91178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4" y="-26405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E7E618-F5CE-4598-A1E7-FEBB5213419D}"/>
              </a:ext>
            </a:extLst>
          </p:cNvPr>
          <p:cNvSpPr txBox="1"/>
          <p:nvPr/>
        </p:nvSpPr>
        <p:spPr>
          <a:xfrm>
            <a:off x="380945" y="1133356"/>
            <a:ext cx="10020757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Al-</a:t>
            </a:r>
            <a:r>
              <a:rPr lang="en-US" dirty="0" err="1"/>
              <a:t>Khudhairy</a:t>
            </a:r>
            <a:r>
              <a:rPr lang="en-US" dirty="0"/>
              <a:t>, D., </a:t>
            </a:r>
            <a:r>
              <a:rPr lang="en-US" dirty="0" err="1"/>
              <a:t>Caravaggi</a:t>
            </a:r>
            <a:r>
              <a:rPr lang="en-US" dirty="0"/>
              <a:t>, I., &amp; Giada, S. (2005). Structural Damage Assessments from </a:t>
            </a:r>
            <a:r>
              <a:rPr lang="en-US" dirty="0" err="1"/>
              <a:t>Ikonos</a:t>
            </a:r>
            <a:r>
              <a:rPr lang="en-US" dirty="0"/>
              <a:t> Data </a:t>
            </a:r>
          </a:p>
          <a:p>
            <a:r>
              <a:rPr lang="en-US" dirty="0"/>
              <a:t>Using Change Detection, Object-Oriented Segmentation, and Classification Techniques. </a:t>
            </a:r>
          </a:p>
          <a:p>
            <a:r>
              <a:rPr lang="en-US" i="1" dirty="0"/>
              <a:t>Photogrammetric Engineering &amp; Remote Sensing,71</a:t>
            </a:r>
            <a:r>
              <a:rPr lang="en-US" dirty="0"/>
              <a:t>(7), 825-837. doi:10.14358/pers.71.7.825</a:t>
            </a:r>
          </a:p>
          <a:p>
            <a:endParaRPr lang="en-US" sz="1200" dirty="0"/>
          </a:p>
          <a:p>
            <a:r>
              <a:rPr lang="en-US" dirty="0"/>
              <a:t>Bergen County, New Jersey. (2017, December 18). Retrieved December 19, 2017, </a:t>
            </a:r>
          </a:p>
          <a:p>
            <a:r>
              <a:rPr lang="en-US" dirty="0"/>
              <a:t>from https://en.wikipedia.org/wiki/Bergen_County,_New_Jersey</a:t>
            </a:r>
          </a:p>
          <a:p>
            <a:endParaRPr lang="en-US" sz="1200" dirty="0"/>
          </a:p>
          <a:p>
            <a:r>
              <a:rPr lang="en-US" dirty="0" err="1"/>
              <a:t>Blaschke</a:t>
            </a:r>
            <a:r>
              <a:rPr lang="en-US" dirty="0"/>
              <a:t>, T. (2010). Object based image analysis for remote sensing. </a:t>
            </a:r>
            <a:r>
              <a:rPr lang="en-US" i="1" dirty="0"/>
              <a:t>ISPRS Journal of Photogrammetry </a:t>
            </a:r>
          </a:p>
          <a:p>
            <a:r>
              <a:rPr lang="en-US" i="1" dirty="0"/>
              <a:t>and Remote Sensing,65</a:t>
            </a:r>
            <a:r>
              <a:rPr lang="en-US" dirty="0"/>
              <a:t>(1), 2-16. doi:10.1016/j.isprsjprs.2009.06.004</a:t>
            </a:r>
          </a:p>
          <a:p>
            <a:endParaRPr lang="en-US" sz="1200" dirty="0"/>
          </a:p>
          <a:p>
            <a:r>
              <a:rPr lang="en-US" dirty="0" err="1"/>
              <a:t>Grigillo</a:t>
            </a:r>
            <a:r>
              <a:rPr lang="en-US" dirty="0"/>
              <a:t>, D., &amp; </a:t>
            </a:r>
            <a:r>
              <a:rPr lang="en-US" dirty="0" err="1"/>
              <a:t>Kanjir</a:t>
            </a:r>
            <a:r>
              <a:rPr lang="en-US" dirty="0"/>
              <a:t>, U. (2012). Urban Object Extraction From Digital Surface Model And Digital Aerial </a:t>
            </a:r>
          </a:p>
          <a:p>
            <a:r>
              <a:rPr lang="en-US" dirty="0"/>
              <a:t>Images. </a:t>
            </a:r>
            <a:r>
              <a:rPr lang="en-US" i="1" dirty="0"/>
              <a:t>ISPRS Annals of Photogrammetry, Remote Sensing and Spatial Information Sciences,I-3</a:t>
            </a:r>
            <a:r>
              <a:rPr lang="en-US" dirty="0"/>
              <a:t>, 215-220. </a:t>
            </a:r>
          </a:p>
          <a:p>
            <a:r>
              <a:rPr lang="en-US" dirty="0"/>
              <a:t>doi:10.5194/isprsannals-i-3-215-2012</a:t>
            </a:r>
          </a:p>
          <a:p>
            <a:endParaRPr lang="en-US" sz="1200" dirty="0"/>
          </a:p>
          <a:p>
            <a:r>
              <a:rPr lang="en-US" dirty="0"/>
              <a:t>Hussain, M., Chen, D., Cheng, A., Wei, H., &amp; Stanley, D. (2013). Change detection from remotely </a:t>
            </a:r>
          </a:p>
          <a:p>
            <a:r>
              <a:rPr lang="en-US" dirty="0"/>
              <a:t>sensed images: From pixel-based to object-based approaches. </a:t>
            </a:r>
            <a:r>
              <a:rPr lang="en-US" i="1" dirty="0"/>
              <a:t>ISPRS Journal of Photogrammetry </a:t>
            </a:r>
          </a:p>
          <a:p>
            <a:r>
              <a:rPr lang="en-US" i="1" dirty="0"/>
              <a:t>and Remote Sensing,80</a:t>
            </a:r>
            <a:r>
              <a:rPr lang="en-US" dirty="0"/>
              <a:t>, 91-106. doi:10.1016/j.isprsjprs.2013.03.006</a:t>
            </a:r>
          </a:p>
          <a:p>
            <a:endParaRPr lang="en-US" sz="1200" dirty="0"/>
          </a:p>
          <a:p>
            <a:r>
              <a:rPr lang="en-US" dirty="0"/>
              <a:t>Jiang, N., Zhang, J., Li, H., &amp; Lin, X. (2008). Semi-automatic building extraction from high resolution </a:t>
            </a:r>
          </a:p>
          <a:p>
            <a:r>
              <a:rPr lang="en-US" dirty="0"/>
              <a:t>imagery based on segmentation. </a:t>
            </a:r>
            <a:r>
              <a:rPr lang="en-US" i="1" dirty="0"/>
              <a:t>2008 International Workshop on Earth Observation and Remote </a:t>
            </a:r>
          </a:p>
          <a:p>
            <a:r>
              <a:rPr lang="en-US" i="1" dirty="0"/>
              <a:t>Sensing Applications</a:t>
            </a:r>
            <a:r>
              <a:rPr lang="en-US" dirty="0"/>
              <a:t>. doi:10.1109/EORSA.2008.4620311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542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F3A53-E556-4499-95C4-F1C91178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4" y="-26405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Sources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E7E618-F5CE-4598-A1E7-FEBB5213419D}"/>
              </a:ext>
            </a:extLst>
          </p:cNvPr>
          <p:cNvSpPr txBox="1"/>
          <p:nvPr/>
        </p:nvSpPr>
        <p:spPr>
          <a:xfrm>
            <a:off x="380945" y="1190845"/>
            <a:ext cx="10325327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Johansen, K., Arroyo, L. A., </a:t>
            </a:r>
            <a:r>
              <a:rPr lang="en-US" dirty="0" err="1"/>
              <a:t>Phinn</a:t>
            </a:r>
            <a:r>
              <a:rPr lang="en-US" dirty="0"/>
              <a:t>, S., &amp; Witte, C. (2010). Comparison of Geo-Object Based and </a:t>
            </a:r>
          </a:p>
          <a:p>
            <a:r>
              <a:rPr lang="en-US" dirty="0"/>
              <a:t>Pixel-Based Change Detection of Riparian Environments using High Spatial Resolution Multi-Spectral </a:t>
            </a:r>
          </a:p>
          <a:p>
            <a:r>
              <a:rPr lang="en-US" dirty="0"/>
              <a:t>Imagery. </a:t>
            </a:r>
            <a:r>
              <a:rPr lang="en-US" i="1" dirty="0"/>
              <a:t>Photogrammetric Engineering &amp; Remote Sensing,76</a:t>
            </a:r>
            <a:r>
              <a:rPr lang="en-US" dirty="0"/>
              <a:t>(2), 123-136. doi:10.14358/pers.76.2.123</a:t>
            </a:r>
          </a:p>
          <a:p>
            <a:endParaRPr lang="en-US" sz="1200" dirty="0"/>
          </a:p>
          <a:p>
            <a:r>
              <a:rPr lang="en-US" dirty="0" err="1"/>
              <a:t>Luscier</a:t>
            </a:r>
            <a:r>
              <a:rPr lang="en-US" dirty="0"/>
              <a:t>, J. D., Thompson, W. L., Wilson, J. M., Gorham, B. E., &amp; </a:t>
            </a:r>
            <a:r>
              <a:rPr lang="en-US" dirty="0" err="1"/>
              <a:t>Dragut</a:t>
            </a:r>
            <a:r>
              <a:rPr lang="en-US" dirty="0"/>
              <a:t>, L. D. (2006). Using digital </a:t>
            </a:r>
          </a:p>
          <a:p>
            <a:r>
              <a:rPr lang="en-US" dirty="0"/>
              <a:t>photographs and object-based image analysis to estimate percent ground cover in vegetation plots. </a:t>
            </a:r>
          </a:p>
          <a:p>
            <a:r>
              <a:rPr lang="en-US" i="1" dirty="0"/>
              <a:t>Frontiers in Ecology and the Environment,4</a:t>
            </a:r>
            <a:r>
              <a:rPr lang="en-US" dirty="0"/>
              <a:t>(8), 408-413. doi:10.1890/1540-9295(2006)4[408:udpaoi]2.0.co;2</a:t>
            </a:r>
          </a:p>
          <a:p>
            <a:endParaRPr lang="en-US" sz="1200" dirty="0"/>
          </a:p>
          <a:p>
            <a:r>
              <a:rPr lang="en-US" dirty="0"/>
              <a:t>New Jersey Hurricanes. (2017, November 26). Retrieved December 19, 2017, </a:t>
            </a:r>
          </a:p>
          <a:p>
            <a:r>
              <a:rPr lang="en-US" dirty="0"/>
              <a:t>from https://en.wikipedia.org/wiki/List_of_New_Jersey_hurricanes </a:t>
            </a:r>
          </a:p>
          <a:p>
            <a:endParaRPr lang="en-US" sz="1200" dirty="0"/>
          </a:p>
          <a:p>
            <a:r>
              <a:rPr lang="en-US" dirty="0"/>
              <a:t>Tsai, Y. H., Stow, D., &amp; Weeks, J. (2011). Comparison of Object-Based Image Analysis Approaches to </a:t>
            </a:r>
          </a:p>
          <a:p>
            <a:r>
              <a:rPr lang="en-US" dirty="0"/>
              <a:t>Mapping New Buildings in Accra, Ghana Using Multi-Temporal </a:t>
            </a:r>
            <a:r>
              <a:rPr lang="en-US" dirty="0" err="1"/>
              <a:t>QuickBird</a:t>
            </a:r>
            <a:r>
              <a:rPr lang="en-US" dirty="0"/>
              <a:t> Satellite Imagery. </a:t>
            </a:r>
          </a:p>
          <a:p>
            <a:r>
              <a:rPr lang="en-US" i="1" dirty="0"/>
              <a:t>Remote Sensing,3</a:t>
            </a:r>
            <a:r>
              <a:rPr lang="en-US" dirty="0"/>
              <a:t>(12), 2707-2726. doi:10.3390/rs3122707</a:t>
            </a:r>
          </a:p>
          <a:p>
            <a:endParaRPr lang="en-US" dirty="0"/>
          </a:p>
          <a:p>
            <a:r>
              <a:rPr lang="en-US" dirty="0" err="1"/>
              <a:t>QuickFacts</a:t>
            </a:r>
            <a:r>
              <a:rPr lang="en-US" dirty="0"/>
              <a:t>. Retrieved December 15, 2017, </a:t>
            </a:r>
          </a:p>
          <a:p>
            <a:r>
              <a:rPr lang="en-US" dirty="0"/>
              <a:t>from https://www.census.gov/quickfacts/fact/table/bergencountynewjersey/PST045216</a:t>
            </a:r>
          </a:p>
        </p:txBody>
      </p:sp>
    </p:spTree>
    <p:extLst>
      <p:ext uri="{BB962C8B-B14F-4D97-AF65-F5344CB8AC3E}">
        <p14:creationId xmlns:p14="http://schemas.microsoft.com/office/powerpoint/2010/main" val="1124859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F3A53-E556-4499-95C4-F1C91178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71" y="2448510"/>
            <a:ext cx="2729164" cy="1960980"/>
          </a:xfrm>
        </p:spPr>
        <p:txBody>
          <a:bodyPr>
            <a:normAutofit/>
          </a:bodyPr>
          <a:lstStyle/>
          <a:p>
            <a:r>
              <a:rPr lang="en-US" b="1" dirty="0">
                <a:latin typeface="AlaNice"/>
                <a:cs typeface="AlaNice"/>
              </a:rPr>
              <a:t>Thank you!</a:t>
            </a:r>
            <a:br>
              <a:rPr lang="en-US" b="1" dirty="0">
                <a:latin typeface="AlaNice"/>
                <a:cs typeface="AlaNice"/>
              </a:rPr>
            </a:br>
            <a:r>
              <a:rPr lang="en-US" b="1" dirty="0">
                <a:latin typeface="AlaNice"/>
                <a:cs typeface="AlaNice"/>
              </a:rPr>
              <a:t/>
            </a:r>
            <a:br>
              <a:rPr lang="en-US" b="1" dirty="0">
                <a:latin typeface="AlaNice"/>
                <a:cs typeface="AlaNice"/>
              </a:rPr>
            </a:br>
            <a:r>
              <a:rPr lang="en-US" b="1" dirty="0">
                <a:latin typeface="AlaNice"/>
                <a:cs typeface="AlaNice"/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926847-1297-4989-B9F6-4E88B71FC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95" y="498275"/>
            <a:ext cx="6593305" cy="63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4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3C740-1E3F-4B55-9B67-95C8591E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76" y="9863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Background: Semi-automated OBIA for emergency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6D5D8C-4057-4966-ABB8-C01B1AA5E3CE}"/>
              </a:ext>
            </a:extLst>
          </p:cNvPr>
          <p:cNvSpPr txBox="1"/>
          <p:nvPr/>
        </p:nvSpPr>
        <p:spPr>
          <a:xfrm>
            <a:off x="763867" y="2171554"/>
            <a:ext cx="1006115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Instead of manual digitization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Semi-automation raises efficiency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Classification results are well defined, useful for change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Many uses including disasters monitoring (Hussain et al,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Post-classification comparison: Two dates are classified separately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Minimizes problem of normalizing the images (Tsai et al, 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Used to determine cost of repairs and critical infrastructures </a:t>
            </a:r>
          </a:p>
          <a:p>
            <a:r>
              <a:rPr lang="en-US" sz="2800" dirty="0"/>
              <a:t>    (Al-</a:t>
            </a:r>
            <a:r>
              <a:rPr lang="en-US" sz="2800" dirty="0" err="1"/>
              <a:t>Khudhairy</a:t>
            </a:r>
            <a:r>
              <a:rPr lang="en-US" sz="2800" dirty="0"/>
              <a:t> et al, 2005)</a:t>
            </a:r>
          </a:p>
          <a:p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964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88714-3C78-4D82-A387-41400A24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30" y="-252064"/>
            <a:ext cx="880765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Background: Ideal locale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C6F918C-5B11-4A51-B559-6DE5897C4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9427"/>
            <a:ext cx="10515600" cy="4351338"/>
          </a:xfrm>
        </p:spPr>
        <p:txBody>
          <a:bodyPr/>
          <a:lstStyle/>
          <a:p>
            <a:r>
              <a:rPr lang="en-US" dirty="0"/>
              <a:t>Large population</a:t>
            </a:r>
          </a:p>
          <a:p>
            <a:r>
              <a:rPr lang="en-US" dirty="0"/>
              <a:t>Infrastructure</a:t>
            </a:r>
          </a:p>
          <a:p>
            <a:r>
              <a:rPr lang="en-US" dirty="0"/>
              <a:t>Close proximity to a big city</a:t>
            </a:r>
          </a:p>
          <a:p>
            <a:r>
              <a:rPr lang="en-US" dirty="0"/>
              <a:t>Far enough from any big city</a:t>
            </a:r>
          </a:p>
          <a:p>
            <a:r>
              <a:rPr lang="en-US" dirty="0"/>
              <a:t>Dense area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7B3940-1CC6-436E-91C0-0310D8066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86" y="1396142"/>
            <a:ext cx="7365586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04EB8F-41FF-44CA-892E-FFCE156885A0}"/>
              </a:ext>
            </a:extLst>
          </p:cNvPr>
          <p:cNvSpPr txBox="1"/>
          <p:nvPr/>
        </p:nvSpPr>
        <p:spPr>
          <a:xfrm>
            <a:off x="4500455" y="47481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14389D-EA6A-47AA-A136-3B117211E280}"/>
              </a:ext>
            </a:extLst>
          </p:cNvPr>
          <p:cNvSpPr txBox="1"/>
          <p:nvPr/>
        </p:nvSpPr>
        <p:spPr>
          <a:xfrm>
            <a:off x="0" y="4959943"/>
            <a:ext cx="480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Gaps and voids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7359B9-67DA-4109-B50B-34CC95C7DA40}"/>
              </a:ext>
            </a:extLst>
          </p:cNvPr>
          <p:cNvSpPr txBox="1"/>
          <p:nvPr/>
        </p:nvSpPr>
        <p:spPr>
          <a:xfrm>
            <a:off x="0" y="5485870"/>
            <a:ext cx="3355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Missing critical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7EE83D-0235-47A0-A875-C3CC0A409A0B}"/>
              </a:ext>
            </a:extLst>
          </p:cNvPr>
          <p:cNvSpPr txBox="1"/>
          <p:nvPr/>
        </p:nvSpPr>
        <p:spPr>
          <a:xfrm>
            <a:off x="4685186" y="5789122"/>
            <a:ext cx="38138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source: </a:t>
            </a:r>
            <a:r>
              <a:rPr lang="en-US" sz="800" dirty="0">
                <a:hlinkClick r:id="rId3"/>
              </a:rPr>
              <a:t>https://www.openstreetmap.org/#map=16/40.9930/-74.1238&amp;layers=D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45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88714-3C78-4D82-A387-41400A24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5" y="234497"/>
            <a:ext cx="5554007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ADA7B5-948A-4CC4-9415-FEB4D7DB8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175" y="2718789"/>
            <a:ext cx="8807650" cy="2593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400" dirty="0"/>
              <a:t>Can the creation of a semi-automated process for the purpose of object-based image analysis sufficiently fill in any critical data gaps in dense urban areas?</a:t>
            </a:r>
          </a:p>
        </p:txBody>
      </p:sp>
    </p:spTree>
    <p:extLst>
      <p:ext uri="{BB962C8B-B14F-4D97-AF65-F5344CB8AC3E}">
        <p14:creationId xmlns:p14="http://schemas.microsoft.com/office/powerpoint/2010/main" val="51555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502FE-6C7F-42C7-8776-563A2669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04" y="-122777"/>
            <a:ext cx="4192618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Study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9598D-31EA-4BC1-AF99-0D396AB5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04" y="1360141"/>
            <a:ext cx="10515600" cy="4351338"/>
          </a:xfrm>
        </p:spPr>
        <p:txBody>
          <a:bodyPr/>
          <a:lstStyle/>
          <a:p>
            <a:r>
              <a:rPr lang="en-US" sz="3600" b="1" dirty="0"/>
              <a:t>Bergen County</a:t>
            </a:r>
            <a:r>
              <a:rPr lang="en-US" dirty="0"/>
              <a:t>, New Jersey</a:t>
            </a:r>
          </a:p>
          <a:p>
            <a:r>
              <a:rPr lang="en-US" dirty="0"/>
              <a:t>Dense urban area</a:t>
            </a:r>
          </a:p>
          <a:p>
            <a:r>
              <a:rPr lang="en-US" dirty="0"/>
              <a:t>Population: 939,151 (</a:t>
            </a:r>
            <a:r>
              <a:rPr lang="en-US" dirty="0" err="1"/>
              <a:t>Quickfacts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)</a:t>
            </a:r>
          </a:p>
          <a:p>
            <a:r>
              <a:rPr lang="en-US" dirty="0"/>
              <a:t>Area: 233 square miles of land </a:t>
            </a:r>
          </a:p>
          <a:p>
            <a:pPr marL="0" indent="0">
              <a:buNone/>
            </a:pPr>
            <a:r>
              <a:rPr lang="en-US" dirty="0"/>
              <a:t>   (Bergen County, 2017)</a:t>
            </a:r>
          </a:p>
          <a:p>
            <a:r>
              <a:rPr lang="en-US" dirty="0"/>
              <a:t>11 hurricanes in the past 6 years</a:t>
            </a:r>
          </a:p>
          <a:p>
            <a:r>
              <a:rPr lang="en-US" dirty="0"/>
              <a:t>Hurricane Irene</a:t>
            </a:r>
          </a:p>
          <a:p>
            <a:r>
              <a:rPr lang="en-US" dirty="0"/>
              <a:t>Hurricane Sandy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AED9DE-FB89-4A93-88BD-FBE0AE0D9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450" y="2704316"/>
            <a:ext cx="5792595" cy="3381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8704DD-85DA-4EFC-940F-9D4B3BAAD083}"/>
              </a:ext>
            </a:extLst>
          </p:cNvPr>
          <p:cNvSpPr txBox="1"/>
          <p:nvPr/>
        </p:nvSpPr>
        <p:spPr>
          <a:xfrm>
            <a:off x="6951309" y="6086864"/>
            <a:ext cx="4673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from: </a:t>
            </a:r>
            <a:r>
              <a:rPr lang="en-US" sz="1000" dirty="0">
                <a:hlinkClick r:id="rId3"/>
              </a:rPr>
              <a:t>https://www.worldatlas.com/na/us/nj/c-bergen-county-new-jersey.html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24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3C740-1E3F-4B55-9B67-95C8591E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4" y="164258"/>
            <a:ext cx="12182256" cy="1325563"/>
          </a:xfrm>
        </p:spPr>
        <p:txBody>
          <a:bodyPr>
            <a:normAutofit/>
          </a:bodyPr>
          <a:lstStyle/>
          <a:p>
            <a:r>
              <a:rPr lang="en-US" sz="4100" b="1" dirty="0">
                <a:latin typeface="+mn-lt"/>
              </a:rPr>
              <a:t>Proposed Method: What is object-based image analysis?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695" y="1595021"/>
            <a:ext cx="118066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OBIA builds on older characteristics that have been used for </a:t>
            </a:r>
          </a:p>
          <a:p>
            <a:r>
              <a:rPr lang="en-US" sz="2800" dirty="0"/>
              <a:t>    decades (</a:t>
            </a:r>
            <a:r>
              <a:rPr lang="en-US" sz="2800" dirty="0" err="1"/>
              <a:t>Blaschke</a:t>
            </a:r>
            <a:r>
              <a:rPr lang="en-US" sz="2800" dirty="0"/>
              <a:t>, 2009)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Image segmentation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err="1"/>
              <a:t>eCognition</a:t>
            </a:r>
            <a:r>
              <a:rPr lang="en-US" sz="2800" dirty="0"/>
              <a:t> (bottom-up region-merging techniques)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Pixels are grouped during segmentation based on scale, </a:t>
            </a:r>
          </a:p>
          <a:p>
            <a:r>
              <a:rPr lang="en-US" sz="2800" dirty="0"/>
              <a:t>   color, &amp; shape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Object = more than one pixel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Image classification, spectral and textural characteristics (</a:t>
            </a:r>
            <a:r>
              <a:rPr lang="en-US" sz="2800" dirty="0" err="1"/>
              <a:t>Luscier</a:t>
            </a:r>
            <a:r>
              <a:rPr lang="en-US" sz="2800" dirty="0"/>
              <a:t> et al, 2006)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Objects have topology (Hussain et al, 2013)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259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3C740-1E3F-4B55-9B67-95C8591E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01" y="93370"/>
            <a:ext cx="1157908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Proposed Method: OBIA for extracting buildings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097C2A-2DFF-46F0-81CD-C926D26DBBD7}"/>
              </a:ext>
            </a:extLst>
          </p:cNvPr>
          <p:cNvSpPr txBox="1"/>
          <p:nvPr/>
        </p:nvSpPr>
        <p:spPr>
          <a:xfrm>
            <a:off x="199352" y="4452906"/>
            <a:ext cx="1179329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Lidar and multispectral photographs (</a:t>
            </a:r>
            <a:r>
              <a:rPr lang="en-US" sz="2800" dirty="0" err="1"/>
              <a:t>Grigillo</a:t>
            </a:r>
            <a:r>
              <a:rPr lang="en-US" sz="2800" dirty="0"/>
              <a:t> and </a:t>
            </a:r>
            <a:r>
              <a:rPr lang="en-US" sz="2800" dirty="0" err="1"/>
              <a:t>Kanjir</a:t>
            </a:r>
            <a:r>
              <a:rPr lang="en-US" sz="2800" dirty="0"/>
              <a:t>, 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Resolution of 5m or less (Tsai et al, 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 resolution imagery = high variability within classes (Johansen et al, 2010)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Best to use OBIA instead of pixel by pixel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1D4305-B23A-4361-AE7D-55996348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438" y="1418933"/>
            <a:ext cx="4240635" cy="2650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89EA41-F41B-4B4D-97FE-39898C8DE5BE}"/>
              </a:ext>
            </a:extLst>
          </p:cNvPr>
          <p:cNvSpPr txBox="1"/>
          <p:nvPr/>
        </p:nvSpPr>
        <p:spPr>
          <a:xfrm>
            <a:off x="3431097" y="4078565"/>
            <a:ext cx="11160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from trulia.com</a:t>
            </a:r>
          </a:p>
        </p:txBody>
      </p:sp>
    </p:spTree>
    <p:extLst>
      <p:ext uri="{BB962C8B-B14F-4D97-AF65-F5344CB8AC3E}">
        <p14:creationId xmlns:p14="http://schemas.microsoft.com/office/powerpoint/2010/main" val="406884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8983A7-83BD-4CD9-91F5-DC3AD882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-73414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Proposed Method: Data to be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4064C1-FB88-416C-AE25-9727BBCB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7" y="1060514"/>
            <a:ext cx="5770983" cy="5274971"/>
          </a:xfrm>
        </p:spPr>
        <p:txBody>
          <a:bodyPr>
            <a:normAutofit/>
          </a:bodyPr>
          <a:lstStyle/>
          <a:p>
            <a:r>
              <a:rPr lang="en-US" dirty="0"/>
              <a:t>Lidar</a:t>
            </a:r>
          </a:p>
          <a:p>
            <a:pPr lvl="1"/>
            <a:r>
              <a:rPr lang="en-US" dirty="0"/>
              <a:t>Source: NJGIN</a:t>
            </a:r>
          </a:p>
          <a:p>
            <a:pPr lvl="1"/>
            <a:r>
              <a:rPr lang="en-US" dirty="0"/>
              <a:t>Approx. 100 GB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Imagery</a:t>
            </a:r>
          </a:p>
          <a:p>
            <a:pPr lvl="1"/>
            <a:r>
              <a:rPr lang="en-US" dirty="0"/>
              <a:t>Source: NJGIN</a:t>
            </a:r>
          </a:p>
          <a:p>
            <a:pPr lvl="1"/>
            <a:r>
              <a:rPr lang="en-US" dirty="0"/>
              <a:t>Multi-spectral digital </a:t>
            </a:r>
            <a:r>
              <a:rPr lang="en-US" dirty="0" err="1"/>
              <a:t>orthoimagery</a:t>
            </a:r>
            <a:endParaRPr lang="en-US" dirty="0"/>
          </a:p>
          <a:p>
            <a:pPr lvl="1"/>
            <a:r>
              <a:rPr lang="en-US" dirty="0"/>
              <a:t>Collected using Microsoft </a:t>
            </a:r>
            <a:r>
              <a:rPr lang="en-US" dirty="0" err="1"/>
              <a:t>UltraCam</a:t>
            </a:r>
            <a:r>
              <a:rPr lang="en-US" dirty="0"/>
              <a:t> Falcon and Eagle</a:t>
            </a:r>
          </a:p>
          <a:p>
            <a:pPr lvl="1"/>
            <a:r>
              <a:rPr lang="en-US" dirty="0"/>
              <a:t>4 band (RGB and NIR)</a:t>
            </a:r>
          </a:p>
          <a:p>
            <a:pPr lvl="1"/>
            <a:r>
              <a:rPr lang="en-US" dirty="0"/>
              <a:t>Format: SID</a:t>
            </a:r>
          </a:p>
          <a:p>
            <a:pPr lvl="1"/>
            <a:r>
              <a:rPr lang="en-US" dirty="0"/>
              <a:t>Collected in Spring 2015</a:t>
            </a:r>
          </a:p>
          <a:p>
            <a:pPr lvl="1"/>
            <a:r>
              <a:rPr lang="en-US" dirty="0"/>
              <a:t>Resolution: 1 </a:t>
            </a:r>
            <a:r>
              <a:rPr lang="en-US" dirty="0" err="1"/>
              <a:t>ft</a:t>
            </a:r>
            <a:r>
              <a:rPr lang="en-US" dirty="0"/>
              <a:t> (0.3m)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D65D36-E62D-4AB8-B8AE-CC1640DF2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435" y="1054457"/>
            <a:ext cx="5254548" cy="51504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A921F7-D676-46F5-BB02-F662FD5A4B11}"/>
              </a:ext>
            </a:extLst>
          </p:cNvPr>
          <p:cNvSpPr txBox="1"/>
          <p:nvPr/>
        </p:nvSpPr>
        <p:spPr>
          <a:xfrm>
            <a:off x="6612435" y="6204955"/>
            <a:ext cx="5094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Sample imagery (1 tile) from Bergen County.  Displayed in false color RGB 4-1-2</a:t>
            </a:r>
          </a:p>
        </p:txBody>
      </p:sp>
    </p:spTree>
    <p:extLst>
      <p:ext uri="{BB962C8B-B14F-4D97-AF65-F5344CB8AC3E}">
        <p14:creationId xmlns:p14="http://schemas.microsoft.com/office/powerpoint/2010/main" val="3952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272CE32B-BB2C-43CB-9421-A76AE2A236DA}"/>
              </a:ext>
            </a:extLst>
          </p:cNvPr>
          <p:cNvSpPr txBox="1">
            <a:spLocks/>
          </p:cNvSpPr>
          <p:nvPr/>
        </p:nvSpPr>
        <p:spPr>
          <a:xfrm>
            <a:off x="38372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Proposed Method: Software Needed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D70FA46-3C7A-4096-9CBF-D8FDDDFD4828}"/>
              </a:ext>
            </a:extLst>
          </p:cNvPr>
          <p:cNvSpPr txBox="1">
            <a:spLocks/>
          </p:cNvSpPr>
          <p:nvPr/>
        </p:nvSpPr>
        <p:spPr>
          <a:xfrm>
            <a:off x="534956" y="1550077"/>
            <a:ext cx="4690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ArcGIS 10.4.1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347E40-A4DA-4F2D-B7A7-AD743516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84" y="4111599"/>
            <a:ext cx="3467100" cy="1314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D7148C-7C00-4A70-B5EF-20DF796F2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88" y="4111599"/>
            <a:ext cx="2702476" cy="1316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47BE27-C640-4CB8-87B3-089A0F8C8BB7}"/>
              </a:ext>
            </a:extLst>
          </p:cNvPr>
          <p:cNvSpPr txBox="1"/>
          <p:nvPr/>
        </p:nvSpPr>
        <p:spPr>
          <a:xfrm>
            <a:off x="4059595" y="1550077"/>
            <a:ext cx="41676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eCognition</a:t>
            </a:r>
            <a:r>
              <a:rPr lang="en-US" sz="2800" dirty="0"/>
              <a:t> Developer 9.2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93131D0-17E4-4386-8D74-7FE28C363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59" y="2059840"/>
            <a:ext cx="3389735" cy="19067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7AF9C75-152A-430E-9DFD-40D959483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884" y="2059840"/>
            <a:ext cx="3467100" cy="19502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767AE2-7D0D-4BB2-A4B6-C4002709B129}"/>
              </a:ext>
            </a:extLst>
          </p:cNvPr>
          <p:cNvSpPr txBox="1"/>
          <p:nvPr/>
        </p:nvSpPr>
        <p:spPr>
          <a:xfrm>
            <a:off x="8958292" y="1550077"/>
            <a:ext cx="2698752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Microsoft Excel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2D7545-9FC5-41ED-9731-693491F46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392" y="2059840"/>
            <a:ext cx="2910494" cy="28540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7785D05-1118-45C2-BCF0-EDD8ECB24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0869" y="5043926"/>
            <a:ext cx="2537541" cy="134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9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5141</TotalTime>
  <Words>766</Words>
  <Application>Microsoft Macintosh PowerPoint</Application>
  <PresentationFormat>Custom</PresentationFormat>
  <Paragraphs>158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Fill in the gaps: object-based image analysis for emergency management, pilot study in Bergen County, New Jersey</vt:lpstr>
      <vt:lpstr>Background: Semi-automated OBIA for emergency management</vt:lpstr>
      <vt:lpstr>Background: Ideal locale</vt:lpstr>
      <vt:lpstr>Research Question</vt:lpstr>
      <vt:lpstr>Study Area</vt:lpstr>
      <vt:lpstr>Proposed Method: What is object-based image analysis?</vt:lpstr>
      <vt:lpstr>Proposed Method: OBIA for extracting buildings </vt:lpstr>
      <vt:lpstr>Proposed Method: Data to be Used</vt:lpstr>
      <vt:lpstr>PowerPoint Presentation</vt:lpstr>
      <vt:lpstr>Proposed Method: Processing &amp; Analyses</vt:lpstr>
      <vt:lpstr>Proposed Methods: Finishing Touches</vt:lpstr>
      <vt:lpstr>Timeline</vt:lpstr>
      <vt:lpstr>Sources</vt:lpstr>
      <vt:lpstr>Sources (cont.)</vt:lpstr>
      <vt:lpstr>Thank you!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detailed building footprint data for the purpose emergency/hazard impact and implications; Bergen County, New Jersey</dc:title>
  <dc:creator>Callie Zuck</dc:creator>
  <cp:lastModifiedBy>Callie Zuck</cp:lastModifiedBy>
  <cp:revision>91</cp:revision>
  <dcterms:created xsi:type="dcterms:W3CDTF">2017-12-15T09:01:40Z</dcterms:created>
  <dcterms:modified xsi:type="dcterms:W3CDTF">2017-12-19T10:18:37Z</dcterms:modified>
</cp:coreProperties>
</file>