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8"/>
  </p:notesMasterIdLst>
  <p:handoutMasterIdLst>
    <p:handoutMasterId r:id="rId29"/>
  </p:handoutMasterIdLst>
  <p:sldIdLst>
    <p:sldId id="256" r:id="rId5"/>
    <p:sldId id="291" r:id="rId6"/>
    <p:sldId id="298" r:id="rId7"/>
    <p:sldId id="300" r:id="rId8"/>
    <p:sldId id="278" r:id="rId9"/>
    <p:sldId id="279" r:id="rId10"/>
    <p:sldId id="280" r:id="rId11"/>
    <p:sldId id="281" r:id="rId12"/>
    <p:sldId id="282" r:id="rId13"/>
    <p:sldId id="283" r:id="rId14"/>
    <p:sldId id="292" r:id="rId15"/>
    <p:sldId id="295" r:id="rId16"/>
    <p:sldId id="284" r:id="rId17"/>
    <p:sldId id="293" r:id="rId18"/>
    <p:sldId id="286" r:id="rId19"/>
    <p:sldId id="301" r:id="rId20"/>
    <p:sldId id="297" r:id="rId21"/>
    <p:sldId id="299" r:id="rId22"/>
    <p:sldId id="302" r:id="rId23"/>
    <p:sldId id="288" r:id="rId24"/>
    <p:sldId id="296" r:id="rId25"/>
    <p:sldId id="289" r:id="rId26"/>
    <p:sldId id="303" r:id="rId27"/>
  </p:sldIdLst>
  <p:sldSz cx="12192000" cy="68580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6725"/>
          </a:xfrm>
          <a:prstGeom prst="rect">
            <a:avLst/>
          </a:prstGeom>
        </p:spPr>
        <p:txBody>
          <a:bodyPr vert="horz" lIns="91440" tIns="45720" rIns="91440" bIns="45720" rtlCol="0"/>
          <a:lstStyle>
            <a:lvl1pPr algn="r">
              <a:defRPr sz="1200"/>
            </a:lvl1pPr>
          </a:lstStyle>
          <a:p>
            <a:fld id="{B8396B72-F972-4CE8-8C63-13E7BEA9BC5A}" type="datetimeFigureOut">
              <a:rPr lang="en-US" smtClean="0"/>
              <a:t>10/23/2019</a:t>
            </a:fld>
            <a:endParaRPr lang="en-US"/>
          </a:p>
        </p:txBody>
      </p:sp>
      <p:sp>
        <p:nvSpPr>
          <p:cNvPr id="4" name="Footer Placeholder 3"/>
          <p:cNvSpPr>
            <a:spLocks noGrp="1"/>
          </p:cNvSpPr>
          <p:nvPr>
            <p:ph type="ftr" sz="quarter" idx="2"/>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6725"/>
          </a:xfrm>
          <a:prstGeom prst="rect">
            <a:avLst/>
          </a:prstGeom>
        </p:spPr>
        <p:txBody>
          <a:bodyPr vert="horz" lIns="91440" tIns="45720" rIns="91440" bIns="45720" rtlCol="0" anchor="b"/>
          <a:lstStyle>
            <a:lvl1pPr algn="r">
              <a:defRPr sz="1200"/>
            </a:lvl1pPr>
          </a:lstStyle>
          <a:p>
            <a:fld id="{CF86DE5E-0B30-4D7B-9F70-2F5D2CB48EB6}" type="slidenum">
              <a:rPr lang="en-US" smtClean="0"/>
              <a:t>‹#›</a:t>
            </a:fld>
            <a:endParaRPr lang="en-US"/>
          </a:p>
        </p:txBody>
      </p:sp>
    </p:spTree>
    <p:extLst>
      <p:ext uri="{BB962C8B-B14F-4D97-AF65-F5344CB8AC3E}">
        <p14:creationId xmlns:p14="http://schemas.microsoft.com/office/powerpoint/2010/main" val="4111812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452ADB1-275D-430A-89EE-5C7E6CFF6FF2}" type="datetimeFigureOut">
              <a:rPr lang="en-US" smtClean="0"/>
              <a:t>10/23/2019</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10/23/2019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hennepin.maps.arcgis.com/apps/webappviewer/index.html?id=89b4fc93062f4db2a7fe6840ffe04ba5" TargetMode="External"/><Relationship Id="rId3" Type="http://schemas.openxmlformats.org/officeDocument/2006/relationships/hyperlink" Target="https://bringmethenews.com/minnesota-news/the-most-dangerous-minnesota-cities-for-pedestrians-and-bikers" TargetMode="External"/><Relationship Id="rId7" Type="http://schemas.openxmlformats.org/officeDocument/2006/relationships/hyperlink" Target="http://www.startribune.com/minneapolis-is-only-u-s-city-on-worldwide-bike-friendly-list/305861331/" TargetMode="External"/><Relationship Id="rId2" Type="http://schemas.openxmlformats.org/officeDocument/2006/relationships/hyperlink" Target="https://www.ourstreetsmpls.org/minneapolis_is_the_most_bikeable_city_in_the_us" TargetMode="External"/><Relationship Id="rId1" Type="http://schemas.openxmlformats.org/officeDocument/2006/relationships/slideLayout" Target="../slideLayouts/slideLayout2.xml"/><Relationship Id="rId6" Type="http://schemas.openxmlformats.org/officeDocument/2006/relationships/hyperlink" Target="https://www.drafttournament.com/blog/portfolio/minneapolis/" TargetMode="External"/><Relationship Id="rId5" Type="http://schemas.openxmlformats.org/officeDocument/2006/relationships/hyperlink" Target="http://www.minneapolismn.gov/www/groups/public/@publicworks/documents/webcontent/convert_278621.pdf" TargetMode="External"/><Relationship Id="rId4" Type="http://schemas.openxmlformats.org/officeDocument/2006/relationships/hyperlink" Target="https://www.rei.com/blog/cycle/here-are-the-most-bikeable-cities-in-the-united-states" TargetMode="External"/><Relationship Id="rId9" Type="http://schemas.openxmlformats.org/officeDocument/2006/relationships/hyperlink" Target="https://www.hennepin.us/-/media/hennepinus/residents/transportation/biking/bicycle-transportation-plan.pdf?la=en&amp;hash=26ABAFD2C3476F5AD2CADF6EEB7DCDD509DE629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bikeleague.org/summit" TargetMode="External"/><Relationship Id="rId3" Type="http://schemas.openxmlformats.org/officeDocument/2006/relationships/hyperlink" Target="https://www.dnr.state.mn.us/tuneup/index.html" TargetMode="External"/><Relationship Id="rId7" Type="http://schemas.openxmlformats.org/officeDocument/2006/relationships/hyperlink" Target="https://www.curbed.com/2018/11/27/18113208/minneapolis-real-estate-rent-development-2040-zoning" TargetMode="External"/><Relationship Id="rId2" Type="http://schemas.openxmlformats.org/officeDocument/2006/relationships/hyperlink" Target="https://nextcity.org/daily/entry/minnesota-is-making-bike-friendly-cities-across-the-state" TargetMode="External"/><Relationship Id="rId1" Type="http://schemas.openxmlformats.org/officeDocument/2006/relationships/slideLayout" Target="../slideLayouts/slideLayout2.xml"/><Relationship Id="rId6" Type="http://schemas.openxmlformats.org/officeDocument/2006/relationships/hyperlink" Target="https://www.bicycling.com/culture/a23676188/best-bike-cities-2018/" TargetMode="External"/><Relationship Id="rId5" Type="http://schemas.openxmlformats.org/officeDocument/2006/relationships/hyperlink" Target="https://member.niceridemn.com/map/" TargetMode="External"/><Relationship Id="rId10" Type="http://schemas.openxmlformats.org/officeDocument/2006/relationships/hyperlink" Target="https://www.census.gov/quickfacts/hennepincountyminnesota" TargetMode="External"/><Relationship Id="rId4" Type="http://schemas.openxmlformats.org/officeDocument/2006/relationships/hyperlink" Target="https://moveminneapolis.org/bicycle/bike-route-maps/" TargetMode="External"/><Relationship Id="rId9" Type="http://schemas.openxmlformats.org/officeDocument/2006/relationships/hyperlink" Target="https://www.threeriverspark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achisholm\Desktop\Downtown Minneapo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97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4127311" y="3661464"/>
            <a:ext cx="7501651" cy="792057"/>
          </a:xfrm>
        </p:spPr>
        <p:txBody>
          <a:bodyPr anchor="b">
            <a:normAutofit fontScale="90000"/>
          </a:bodyPr>
          <a:lstStyle/>
          <a:p>
            <a:pPr algn="l"/>
            <a:r>
              <a:rPr lang="en-US" dirty="0">
                <a:solidFill>
                  <a:srgbClr val="FFFFFF"/>
                </a:solidFill>
              </a:rPr>
              <a:t>Biking in Hennepin County </a:t>
            </a:r>
            <a:br>
              <a:rPr lang="en-US" dirty="0">
                <a:solidFill>
                  <a:srgbClr val="FFFFFF"/>
                </a:solidFill>
              </a:rPr>
            </a:br>
            <a:endParaRPr lang="en-US" dirty="0">
              <a:solidFill>
                <a:srgbClr val="FFFFFF"/>
              </a:solidFill>
            </a:endParaRP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4293567" y="4632771"/>
            <a:ext cx="7501650" cy="920728"/>
          </a:xfrm>
        </p:spPr>
        <p:txBody>
          <a:bodyPr anchor="t">
            <a:normAutofit lnSpcReduction="10000"/>
          </a:bodyPr>
          <a:lstStyle/>
          <a:p>
            <a:r>
              <a:rPr lang="en-US" dirty="0">
                <a:solidFill>
                  <a:srgbClr val="FFFFFF"/>
                </a:solidFill>
              </a:rPr>
              <a:t>Aaron Chisholm</a:t>
            </a:r>
          </a:p>
          <a:p>
            <a:r>
              <a:rPr lang="en-US" dirty="0">
                <a:solidFill>
                  <a:srgbClr val="FFFFFF"/>
                </a:solidFill>
              </a:rPr>
              <a:t>GEOG 596A</a:t>
            </a:r>
          </a:p>
          <a:p>
            <a:r>
              <a:rPr lang="en-US" dirty="0">
                <a:solidFill>
                  <a:srgbClr val="FFFFFF"/>
                </a:solidFill>
              </a:rPr>
              <a:t>Pennsylvania State University</a:t>
            </a:r>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
        <p:nvSpPr>
          <p:cNvPr id="10" name="Title 1">
            <a:extLst>
              <a:ext uri="{FF2B5EF4-FFF2-40B4-BE49-F238E27FC236}">
                <a16:creationId xmlns:a16="http://schemas.microsoft.com/office/drawing/2014/main" id="{DE3D84FB-5D02-47D2-98FD-4F01A02E2AEA}"/>
              </a:ext>
            </a:extLst>
          </p:cNvPr>
          <p:cNvSpPr txBox="1">
            <a:spLocks/>
          </p:cNvSpPr>
          <p:nvPr/>
        </p:nvSpPr>
        <p:spPr>
          <a:xfrm>
            <a:off x="4600296" y="3661463"/>
            <a:ext cx="7320156" cy="792057"/>
          </a:xfrm>
          <a:prstGeom prst="rect">
            <a:avLst/>
          </a:prstGeom>
        </p:spPr>
        <p:txBody>
          <a:bodyPr vert="horz" lIns="91440" tIns="45720" rIns="91440" bIns="45720" rtlCol="0" anchor="b">
            <a:normAutofit fontScale="67500" lnSpcReduction="20000"/>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l"/>
            <a:r>
              <a:rPr lang="en-US" dirty="0">
                <a:solidFill>
                  <a:srgbClr val="FFFFFF"/>
                </a:solidFill>
              </a:rPr>
              <a:t/>
            </a:r>
            <a:br>
              <a:rPr lang="en-US" dirty="0">
                <a:solidFill>
                  <a:srgbClr val="FFFFFF"/>
                </a:solidFill>
              </a:rPr>
            </a:br>
            <a:r>
              <a:rPr lang="en-US" dirty="0">
                <a:solidFill>
                  <a:srgbClr val="FFFFFF"/>
                </a:solidFill>
              </a:rPr>
              <a:t>Citizen Engagement As a mobile solution</a:t>
            </a:r>
          </a:p>
        </p:txBody>
      </p:sp>
    </p:spTree>
    <p:extLst>
      <p:ext uri="{BB962C8B-B14F-4D97-AF65-F5344CB8AC3E}">
        <p14:creationId xmlns:p14="http://schemas.microsoft.com/office/powerpoint/2010/main" val="2806257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0716" y="347306"/>
            <a:ext cx="9720072" cy="1499616"/>
          </a:xfrm>
        </p:spPr>
        <p:txBody>
          <a:bodyPr/>
          <a:lstStyle/>
          <a:p>
            <a:r>
              <a:rPr lang="en-US" dirty="0"/>
              <a:t>Current Mapping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532" y="1586115"/>
            <a:ext cx="6531014" cy="4782884"/>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405" y="1586115"/>
            <a:ext cx="4893379" cy="4782884"/>
          </a:xfrm>
        </p:spPr>
      </p:pic>
    </p:spTree>
    <p:extLst>
      <p:ext uri="{BB962C8B-B14F-4D97-AF65-F5344CB8AC3E}">
        <p14:creationId xmlns:p14="http://schemas.microsoft.com/office/powerpoint/2010/main" val="1004777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0716" y="347306"/>
            <a:ext cx="9720072" cy="1499616"/>
          </a:xfrm>
        </p:spPr>
        <p:txBody>
          <a:bodyPr/>
          <a:lstStyle/>
          <a:p>
            <a:r>
              <a:rPr lang="en-US" dirty="0"/>
              <a:t>Current Mapping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55" y="241068"/>
            <a:ext cx="4081549" cy="40815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05" y="1529540"/>
            <a:ext cx="10610833" cy="49383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636" y="856289"/>
            <a:ext cx="7139216" cy="470417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91" y="2355905"/>
            <a:ext cx="7518476" cy="4269752"/>
          </a:xfrm>
          <a:prstGeom prst="rect">
            <a:avLst/>
          </a:prstGeom>
        </p:spPr>
      </p:pic>
    </p:spTree>
    <p:extLst>
      <p:ext uri="{BB962C8B-B14F-4D97-AF65-F5344CB8AC3E}">
        <p14:creationId xmlns:p14="http://schemas.microsoft.com/office/powerpoint/2010/main" val="24607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Three Rivers Park District</a:t>
            </a:r>
          </a:p>
        </p:txBody>
      </p:sp>
      <p:sp>
        <p:nvSpPr>
          <p:cNvPr id="3" name="Content Placeholder 2"/>
          <p:cNvSpPr>
            <a:spLocks noGrp="1"/>
          </p:cNvSpPr>
          <p:nvPr>
            <p:ph idx="1"/>
          </p:nvPr>
        </p:nvSpPr>
        <p:spPr>
          <a:xfrm>
            <a:off x="719329" y="1968499"/>
            <a:ext cx="6176771" cy="4147897"/>
          </a:xfrm>
        </p:spPr>
        <p:txBody>
          <a:bodyPr>
            <a:normAutofit/>
          </a:bodyPr>
          <a:lstStyle/>
          <a:p>
            <a:pPr>
              <a:buFont typeface="Arial" panose="020B0604020202020204" pitchFamily="34" charset="0"/>
              <a:buChar char="•"/>
            </a:pPr>
            <a:r>
              <a:rPr lang="en-US" dirty="0"/>
              <a:t>Contacted Kelly </a:t>
            </a:r>
            <a:r>
              <a:rPr lang="en-US" dirty="0" err="1"/>
              <a:t>Grissman</a:t>
            </a:r>
            <a:r>
              <a:rPr lang="en-US" dirty="0"/>
              <a:t> (Director of Planning) and Danny McCullough (Regional Trail System Manager)</a:t>
            </a:r>
          </a:p>
          <a:p>
            <a:pPr>
              <a:buFont typeface="Arial" panose="020B0604020202020204" pitchFamily="34" charset="0"/>
              <a:buChar char="•"/>
            </a:pPr>
            <a:r>
              <a:rPr lang="en-US" dirty="0"/>
              <a:t>Discussed the need to find a better way to report incidents on the trail network </a:t>
            </a:r>
          </a:p>
          <a:p>
            <a:pPr>
              <a:buFont typeface="Arial" panose="020B0604020202020204" pitchFamily="34" charset="0"/>
              <a:buChar char="•"/>
            </a:pPr>
            <a:r>
              <a:rPr lang="en-US" dirty="0"/>
              <a:t>Current means of recording </a:t>
            </a:r>
            <a:r>
              <a:rPr lang="en-US" dirty="0" err="1"/>
              <a:t>ped</a:t>
            </a:r>
            <a:r>
              <a:rPr lang="en-US" dirty="0"/>
              <a:t>/</a:t>
            </a:r>
            <a:r>
              <a:rPr lang="en-US" dirty="0" err="1"/>
              <a:t>ped</a:t>
            </a:r>
            <a:r>
              <a:rPr lang="en-US" dirty="0"/>
              <a:t> incidents or </a:t>
            </a:r>
            <a:r>
              <a:rPr lang="en-US" dirty="0" err="1"/>
              <a:t>ped</a:t>
            </a:r>
            <a:r>
              <a:rPr lang="en-US" dirty="0"/>
              <a:t>/car incidents is an excel spreadsheet</a:t>
            </a:r>
          </a:p>
          <a:p>
            <a:pPr>
              <a:buFont typeface="Arial" panose="020B0604020202020204" pitchFamily="34" charset="0"/>
              <a:buChar char="•"/>
            </a:pPr>
            <a:r>
              <a:rPr lang="en-US" dirty="0"/>
              <a:t>Expressed interest in utilizing a mobile application as a means for citizen engagement to report issues on the trail network</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23997">
            <a:off x="7035799" y="1521229"/>
            <a:ext cx="4725607" cy="2768138"/>
          </a:xfrm>
          <a:prstGeom prst="rect">
            <a:avLst/>
          </a:prstGeom>
        </p:spPr>
      </p:pic>
      <p:pic>
        <p:nvPicPr>
          <p:cNvPr id="12" name="Content Placeholder 2"/>
          <p:cNvPicPr>
            <a:picLocks noChangeAspect="1"/>
          </p:cNvPicPr>
          <p:nvPr/>
        </p:nvPicPr>
        <p:blipFill rotWithShape="1">
          <a:blip r:embed="rId3">
            <a:extLst>
              <a:ext uri="{28A0092B-C50C-407E-A947-70E740481C1C}">
                <a14:useLocalDpi xmlns:a14="http://schemas.microsoft.com/office/drawing/2010/main" val="0"/>
              </a:ext>
            </a:extLst>
          </a:blip>
          <a:srcRect r="16105"/>
          <a:stretch/>
        </p:blipFill>
        <p:spPr>
          <a:xfrm rot="279661">
            <a:off x="6955789" y="4098520"/>
            <a:ext cx="4885625" cy="2426440"/>
          </a:xfrm>
          <a:prstGeom prst="rect">
            <a:avLst/>
          </a:prstGeom>
        </p:spPr>
      </p:pic>
    </p:spTree>
    <p:extLst>
      <p:ext uri="{BB962C8B-B14F-4D97-AF65-F5344CB8AC3E}">
        <p14:creationId xmlns:p14="http://schemas.microsoft.com/office/powerpoint/2010/main" val="2864178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Project Goal</a:t>
            </a:r>
          </a:p>
        </p:txBody>
      </p:sp>
      <p:sp>
        <p:nvSpPr>
          <p:cNvPr id="5" name="Content Placeholder 4"/>
          <p:cNvSpPr>
            <a:spLocks noGrp="1"/>
          </p:cNvSpPr>
          <p:nvPr>
            <p:ph idx="1"/>
          </p:nvPr>
        </p:nvSpPr>
        <p:spPr/>
        <p:txBody>
          <a:bodyPr>
            <a:normAutofit/>
          </a:bodyPr>
          <a:lstStyle/>
          <a:p>
            <a:r>
              <a:rPr lang="en-US" sz="3200" dirty="0"/>
              <a:t>To design and possibly develop a mobile application that provides a means for community engagement and incident reporting while also bridging the gap between City, County, State and other government agencies in terms of displaying GIS data relating to biking in Hennepin County.  </a:t>
            </a:r>
          </a:p>
        </p:txBody>
      </p:sp>
    </p:spTree>
    <p:extLst>
      <p:ext uri="{BB962C8B-B14F-4D97-AF65-F5344CB8AC3E}">
        <p14:creationId xmlns:p14="http://schemas.microsoft.com/office/powerpoint/2010/main" val="1716576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Objectives</a:t>
            </a:r>
          </a:p>
        </p:txBody>
      </p:sp>
      <p:sp>
        <p:nvSpPr>
          <p:cNvPr id="5" name="Content Placeholder 4"/>
          <p:cNvSpPr>
            <a:spLocks noGrp="1"/>
          </p:cNvSpPr>
          <p:nvPr>
            <p:ph idx="1"/>
          </p:nvPr>
        </p:nvSpPr>
        <p:spPr>
          <a:xfrm>
            <a:off x="859027" y="1699214"/>
            <a:ext cx="9720073" cy="4660022"/>
          </a:xfrm>
        </p:spPr>
        <p:txBody>
          <a:bodyPr>
            <a:normAutofit/>
          </a:bodyPr>
          <a:lstStyle/>
          <a:p>
            <a:r>
              <a:rPr lang="en-US" dirty="0"/>
              <a:t>Develop a means for reporting incidents on the trail network</a:t>
            </a:r>
          </a:p>
          <a:p>
            <a:pPr lvl="2"/>
            <a:r>
              <a:rPr lang="en-US" dirty="0"/>
              <a:t>Utilizing the Esri platform or something similar, provide a way for the public to report incidents on the mobile app that will record the location of the incident and type of incident</a:t>
            </a:r>
          </a:p>
          <a:p>
            <a:r>
              <a:rPr lang="en-US" dirty="0"/>
              <a:t>Design a mobile mapping platform for visualizing existing biking data in combination with possible data collection.</a:t>
            </a:r>
          </a:p>
          <a:p>
            <a:pPr lvl="2"/>
            <a:r>
              <a:rPr lang="en-US" dirty="0"/>
              <a:t>On and off street bike trails </a:t>
            </a:r>
          </a:p>
          <a:p>
            <a:pPr lvl="2"/>
            <a:r>
              <a:rPr lang="en-US" dirty="0"/>
              <a:t>Condition of the trail (open vs. closed)</a:t>
            </a:r>
          </a:p>
          <a:p>
            <a:pPr lvl="2"/>
            <a:r>
              <a:rPr lang="en-US" dirty="0"/>
              <a:t>Bike Repair Stations</a:t>
            </a:r>
          </a:p>
          <a:p>
            <a:pPr lvl="2"/>
            <a:r>
              <a:rPr lang="en-US" dirty="0"/>
              <a:t>Public Restrooms along trails</a:t>
            </a:r>
          </a:p>
          <a:p>
            <a:pPr lvl="2"/>
            <a:r>
              <a:rPr lang="en-US" dirty="0"/>
              <a:t>Parking near trails</a:t>
            </a:r>
          </a:p>
          <a:p>
            <a:pPr lvl="2"/>
            <a:r>
              <a:rPr lang="en-US" dirty="0"/>
              <a:t>Bike Skills Parks </a:t>
            </a:r>
          </a:p>
          <a:p>
            <a:pPr lvl="2"/>
            <a:r>
              <a:rPr lang="en-US" dirty="0"/>
              <a:t>City, County, and State Park boundaries within Hennepin County</a:t>
            </a:r>
          </a:p>
          <a:p>
            <a:pPr lvl="2"/>
            <a:r>
              <a:rPr lang="en-US" dirty="0"/>
              <a:t>Bike Lockers/Showers</a:t>
            </a:r>
          </a:p>
          <a:p>
            <a:pPr lvl="2"/>
            <a:r>
              <a:rPr lang="en-US" dirty="0"/>
              <a:t>Nice Ride docking stations</a:t>
            </a:r>
          </a:p>
          <a:p>
            <a:pPr lvl="1"/>
            <a:endParaRPr lang="en-US" dirty="0"/>
          </a:p>
          <a:p>
            <a:pPr marL="310896" lvl="2" indent="0">
              <a:buNone/>
            </a:pPr>
            <a:endParaRPr lang="en-US" dirty="0"/>
          </a:p>
        </p:txBody>
      </p:sp>
    </p:spTree>
    <p:extLst>
      <p:ext uri="{BB962C8B-B14F-4D97-AF65-F5344CB8AC3E}">
        <p14:creationId xmlns:p14="http://schemas.microsoft.com/office/powerpoint/2010/main" val="228046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Methodology – Incident Reporting</a:t>
            </a:r>
          </a:p>
        </p:txBody>
      </p:sp>
      <p:sp>
        <p:nvSpPr>
          <p:cNvPr id="9" name="Content Placeholder 4"/>
          <p:cNvSpPr txBox="1">
            <a:spLocks/>
          </p:cNvSpPr>
          <p:nvPr/>
        </p:nvSpPr>
        <p:spPr>
          <a:xfrm>
            <a:off x="543144" y="1641025"/>
            <a:ext cx="7282102" cy="466002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a:p>
          <a:p>
            <a:pPr marL="310896" lvl="2" indent="0">
              <a:buFont typeface="Wingdings 3" pitchFamily="18" charset="2"/>
              <a:buNone/>
            </a:pPr>
            <a:endParaRPr lang="en-US" dirty="0"/>
          </a:p>
        </p:txBody>
      </p:sp>
      <p:sp>
        <p:nvSpPr>
          <p:cNvPr id="6" name="Content Placeholder 4"/>
          <p:cNvSpPr txBox="1">
            <a:spLocks/>
          </p:cNvSpPr>
          <p:nvPr/>
        </p:nvSpPr>
        <p:spPr>
          <a:xfrm>
            <a:off x="695544" y="2360816"/>
            <a:ext cx="6293549" cy="409263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a:t>Work with Three Rivers Park District to develop a series of questions, domains, and data that they would like to collect for incident reporting</a:t>
            </a:r>
          </a:p>
          <a:p>
            <a:pPr>
              <a:buFont typeface="Arial" panose="020B0604020202020204" pitchFamily="34" charset="0"/>
              <a:buChar char="•"/>
            </a:pPr>
            <a:r>
              <a:rPr lang="en-US" dirty="0"/>
              <a:t>Develop the report in Survey123 or other appropriate platform</a:t>
            </a:r>
          </a:p>
          <a:p>
            <a:pPr>
              <a:buFont typeface="Arial" panose="020B0604020202020204" pitchFamily="34" charset="0"/>
              <a:buChar char="•"/>
            </a:pPr>
            <a:r>
              <a:rPr lang="en-US" dirty="0"/>
              <a:t>Publish form for public use and test for design/performance issues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pPr lvl="1"/>
            <a:endParaRPr lang="en-US" dirty="0"/>
          </a:p>
          <a:p>
            <a:pPr marL="310896" lvl="2" indent="0">
              <a:buFont typeface="Wingdings 3" pitchFamily="18" charset="2"/>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669" y="332509"/>
            <a:ext cx="2860060" cy="61929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027" y="2925872"/>
            <a:ext cx="1336109" cy="1336109"/>
          </a:xfrm>
          <a:prstGeom prst="rect">
            <a:avLst/>
          </a:prstGeom>
        </p:spPr>
      </p:pic>
    </p:spTree>
    <p:extLst>
      <p:ext uri="{BB962C8B-B14F-4D97-AF65-F5344CB8AC3E}">
        <p14:creationId xmlns:p14="http://schemas.microsoft.com/office/powerpoint/2010/main" val="46724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Methodology – Map View Data</a:t>
            </a:r>
          </a:p>
        </p:txBody>
      </p:sp>
      <p:sp>
        <p:nvSpPr>
          <p:cNvPr id="9" name="Content Placeholder 4"/>
          <p:cNvSpPr txBox="1">
            <a:spLocks/>
          </p:cNvSpPr>
          <p:nvPr/>
        </p:nvSpPr>
        <p:spPr>
          <a:xfrm>
            <a:off x="543144" y="1641025"/>
            <a:ext cx="7282102" cy="466002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endParaRPr lang="en-US" dirty="0"/>
          </a:p>
          <a:p>
            <a:pPr marL="310896" lvl="2" indent="0">
              <a:buFont typeface="Wingdings 3" pitchFamily="18" charset="2"/>
              <a:buNone/>
            </a:pPr>
            <a:endParaRPr lang="en-US" dirty="0"/>
          </a:p>
        </p:txBody>
      </p:sp>
      <p:sp>
        <p:nvSpPr>
          <p:cNvPr id="6" name="Content Placeholder 4"/>
          <p:cNvSpPr txBox="1">
            <a:spLocks/>
          </p:cNvSpPr>
          <p:nvPr/>
        </p:nvSpPr>
        <p:spPr>
          <a:xfrm>
            <a:off x="695544" y="1793425"/>
            <a:ext cx="7282102" cy="466002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a:t>Utilize current data sources maintained by Hennepin County, Three Rivers Park District, City of Minneapolis, and the State of Minnesota. </a:t>
            </a:r>
          </a:p>
          <a:p>
            <a:pPr>
              <a:buFont typeface="Arial" panose="020B0604020202020204" pitchFamily="34" charset="0"/>
              <a:buChar char="•"/>
            </a:pPr>
            <a:r>
              <a:rPr lang="en-US" dirty="0"/>
              <a:t>Combine existing data into ArcGIS online web format </a:t>
            </a:r>
          </a:p>
          <a:p>
            <a:pPr>
              <a:buFont typeface="Arial" panose="020B0604020202020204" pitchFamily="34" charset="0"/>
              <a:buChar char="•"/>
            </a:pPr>
            <a:r>
              <a:rPr lang="en-US" dirty="0"/>
              <a:t>Collect any data that needs to be collected via Collector for ArcGIS</a:t>
            </a:r>
          </a:p>
          <a:p>
            <a:pPr>
              <a:buFont typeface="Arial" panose="020B0604020202020204" pitchFamily="34" charset="0"/>
              <a:buChar char="•"/>
            </a:pPr>
            <a:r>
              <a:rPr lang="en-US" dirty="0"/>
              <a:t>Modify attributes to provide essential information to the public.  </a:t>
            </a:r>
          </a:p>
          <a:p>
            <a:pPr>
              <a:buFont typeface="Arial" panose="020B0604020202020204" pitchFamily="34" charset="0"/>
              <a:buChar char="•"/>
            </a:pPr>
            <a:r>
              <a:rPr lang="en-US" dirty="0"/>
              <a:t>Host all data on ArcGIS online</a:t>
            </a:r>
          </a:p>
          <a:p>
            <a:endParaRPr lang="en-US" dirty="0"/>
          </a:p>
          <a:p>
            <a:pPr lvl="1"/>
            <a:endParaRPr lang="en-US" dirty="0"/>
          </a:p>
          <a:p>
            <a:pPr marL="310896" lvl="2" indent="0">
              <a:buFont typeface="Wingdings 3" pitchFamily="18" charset="2"/>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832" y="4845134"/>
            <a:ext cx="1557052" cy="15570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553" y="4606806"/>
            <a:ext cx="4585023" cy="20489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828" y="1403180"/>
            <a:ext cx="3870960" cy="2926080"/>
          </a:xfrm>
          <a:prstGeom prst="rect">
            <a:avLst/>
          </a:prstGeom>
        </p:spPr>
      </p:pic>
    </p:spTree>
    <p:extLst>
      <p:ext uri="{BB962C8B-B14F-4D97-AF65-F5344CB8AC3E}">
        <p14:creationId xmlns:p14="http://schemas.microsoft.com/office/powerpoint/2010/main" val="1703903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Methodology - Design</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4625" y="889462"/>
            <a:ext cx="2753855" cy="5501366"/>
          </a:xfrm>
        </p:spPr>
      </p:pic>
      <p:sp>
        <p:nvSpPr>
          <p:cNvPr id="6" name="Content Placeholder 2"/>
          <p:cNvSpPr txBox="1">
            <a:spLocks/>
          </p:cNvSpPr>
          <p:nvPr/>
        </p:nvSpPr>
        <p:spPr>
          <a:xfrm>
            <a:off x="670606" y="1760681"/>
            <a:ext cx="6176771" cy="463014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a:t>Utilizing mockup software, design the interface to encapsulate the user experience.</a:t>
            </a:r>
          </a:p>
          <a:p>
            <a:pPr>
              <a:buFont typeface="Arial" panose="020B0604020202020204" pitchFamily="34" charset="0"/>
              <a:buChar char="•"/>
            </a:pPr>
            <a:r>
              <a:rPr lang="en-US" dirty="0"/>
              <a:t>Focus the design on four sections</a:t>
            </a:r>
          </a:p>
          <a:p>
            <a:pPr lvl="1">
              <a:buFont typeface="Arial" panose="020B0604020202020204" pitchFamily="34" charset="0"/>
              <a:buChar char="•"/>
            </a:pPr>
            <a:r>
              <a:rPr lang="en-US" dirty="0"/>
              <a:t>Map View </a:t>
            </a:r>
          </a:p>
          <a:p>
            <a:pPr lvl="2">
              <a:buFont typeface="Arial" panose="020B0604020202020204" pitchFamily="34" charset="0"/>
              <a:buChar char="•"/>
            </a:pPr>
            <a:r>
              <a:rPr lang="en-US" dirty="0"/>
              <a:t>Giving the user access to a seamless map design and ability to quickly and intuitively click on and off the layers they desire </a:t>
            </a:r>
          </a:p>
          <a:p>
            <a:pPr lvl="1">
              <a:buFont typeface="Arial" panose="020B0604020202020204" pitchFamily="34" charset="0"/>
              <a:buChar char="•"/>
            </a:pPr>
            <a:r>
              <a:rPr lang="en-US" dirty="0"/>
              <a:t>Report an Incident</a:t>
            </a:r>
          </a:p>
          <a:p>
            <a:pPr lvl="2">
              <a:buFont typeface="Arial" panose="020B0604020202020204" pitchFamily="34" charset="0"/>
              <a:buChar char="•"/>
            </a:pPr>
            <a:r>
              <a:rPr lang="en-US" dirty="0"/>
              <a:t>Give the user a simple way to report an incident.  Utilizing Esri technology such as Survey123 or </a:t>
            </a:r>
            <a:r>
              <a:rPr lang="en-US" dirty="0" err="1"/>
              <a:t>QuickCapture</a:t>
            </a:r>
            <a:r>
              <a:rPr lang="en-US" dirty="0"/>
              <a:t>,  provide a streamlined way to report incidents to the appropriate agency</a:t>
            </a:r>
          </a:p>
          <a:p>
            <a:pPr lvl="1">
              <a:buFont typeface="Arial" panose="020B0604020202020204" pitchFamily="34" charset="0"/>
              <a:buChar char="•"/>
            </a:pPr>
            <a:r>
              <a:rPr lang="en-US" dirty="0"/>
              <a:t>About this App</a:t>
            </a:r>
          </a:p>
          <a:p>
            <a:pPr lvl="2">
              <a:buFont typeface="Arial" panose="020B0604020202020204" pitchFamily="34" charset="0"/>
              <a:buChar char="•"/>
            </a:pPr>
            <a:r>
              <a:rPr lang="en-US" dirty="0"/>
              <a:t>Provide an educational section about the functionality of this app and the information  behind the parks and trails systems of Hennepin County</a:t>
            </a:r>
          </a:p>
          <a:p>
            <a:pPr lvl="1">
              <a:buFont typeface="Arial" panose="020B0604020202020204" pitchFamily="34" charset="0"/>
              <a:buChar char="•"/>
            </a:pPr>
            <a:r>
              <a:rPr lang="en-US" dirty="0"/>
              <a:t>Contact Us</a:t>
            </a:r>
          </a:p>
          <a:p>
            <a:pPr lvl="2">
              <a:buFont typeface="Arial" panose="020B0604020202020204" pitchFamily="34" charset="0"/>
              <a:buChar char="•"/>
            </a:pPr>
            <a:r>
              <a:rPr lang="en-US" dirty="0"/>
              <a:t>Provide a means to give feedback, or contact the appropriate people for further information no the app or the parks and trail network</a:t>
            </a:r>
          </a:p>
          <a:p>
            <a:pPr lvl="2">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39061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Methodology - Build</a:t>
            </a:r>
          </a:p>
        </p:txBody>
      </p:sp>
      <p:sp>
        <p:nvSpPr>
          <p:cNvPr id="6" name="Content Placeholder 2"/>
          <p:cNvSpPr txBox="1">
            <a:spLocks/>
          </p:cNvSpPr>
          <p:nvPr/>
        </p:nvSpPr>
        <p:spPr>
          <a:xfrm>
            <a:off x="670606" y="1760681"/>
            <a:ext cx="6176771" cy="414789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a:t>Utilizing </a:t>
            </a:r>
            <a:r>
              <a:rPr lang="en-US" dirty="0" err="1"/>
              <a:t>AppStudio</a:t>
            </a:r>
            <a:r>
              <a:rPr lang="en-US" dirty="0"/>
              <a:t> for ArcGIS, build a native mobile application utilizing the Esri platform</a:t>
            </a:r>
          </a:p>
          <a:p>
            <a:pPr>
              <a:buFont typeface="Arial" panose="020B0604020202020204" pitchFamily="34" charset="0"/>
              <a:buChar char="•"/>
            </a:pPr>
            <a:r>
              <a:rPr lang="en-US" dirty="0"/>
              <a:t>Build and customize the application in </a:t>
            </a:r>
            <a:r>
              <a:rPr lang="en-US" dirty="0" err="1"/>
              <a:t>Qt</a:t>
            </a:r>
            <a:r>
              <a:rPr lang="en-US" dirty="0"/>
              <a:t> Creator (C++ or </a:t>
            </a:r>
            <a:r>
              <a:rPr lang="en-US" dirty="0" err="1"/>
              <a:t>Qt</a:t>
            </a:r>
            <a:r>
              <a:rPr lang="en-US" dirty="0"/>
              <a:t>) language</a:t>
            </a:r>
          </a:p>
          <a:p>
            <a:pPr>
              <a:buFont typeface="Arial" panose="020B0604020202020204" pitchFamily="34" charset="0"/>
              <a:buChar char="•"/>
            </a:pPr>
            <a:r>
              <a:rPr lang="en-US" dirty="0"/>
              <a:t>Incorporate Esri </a:t>
            </a:r>
            <a:r>
              <a:rPr lang="en-US" dirty="0" err="1"/>
              <a:t>webmaps</a:t>
            </a:r>
            <a:r>
              <a:rPr lang="en-US" dirty="0"/>
              <a:t> and data along with functionality from Survey123, </a:t>
            </a:r>
            <a:r>
              <a:rPr lang="en-US" dirty="0" err="1"/>
              <a:t>QuickCapture</a:t>
            </a:r>
            <a:r>
              <a:rPr lang="en-US" dirty="0"/>
              <a:t> or another reporting platform </a:t>
            </a:r>
          </a:p>
          <a:p>
            <a:pPr>
              <a:buFont typeface="Arial" panose="020B0604020202020204" pitchFamily="34" charset="0"/>
              <a:buChar char="•"/>
            </a:pPr>
            <a:r>
              <a:rPr lang="en-US" dirty="0"/>
              <a:t>Ensure user interface is easy and intuitive</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841">
            <a:off x="8640486" y="1265362"/>
            <a:ext cx="3097363" cy="49293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2305">
            <a:off x="7049294" y="3825302"/>
            <a:ext cx="1205866" cy="12058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73075">
            <a:off x="7033694" y="1378339"/>
            <a:ext cx="1240265" cy="1240265"/>
          </a:xfrm>
          <a:prstGeom prst="rect">
            <a:avLst/>
          </a:prstGeom>
        </p:spPr>
      </p:pic>
    </p:spTree>
    <p:extLst>
      <p:ext uri="{BB962C8B-B14F-4D97-AF65-F5344CB8AC3E}">
        <p14:creationId xmlns:p14="http://schemas.microsoft.com/office/powerpoint/2010/main" val="396339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Anticipated Results</a:t>
            </a:r>
          </a:p>
        </p:txBody>
      </p:sp>
      <p:sp>
        <p:nvSpPr>
          <p:cNvPr id="6" name="Content Placeholder 2"/>
          <p:cNvSpPr txBox="1">
            <a:spLocks/>
          </p:cNvSpPr>
          <p:nvPr/>
        </p:nvSpPr>
        <p:spPr>
          <a:xfrm>
            <a:off x="670606" y="1760681"/>
            <a:ext cx="5650923" cy="446555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a:t>Provide Three Rivers Park district with deliverables for their evaluation and use:</a:t>
            </a:r>
          </a:p>
          <a:p>
            <a:pPr lvl="1">
              <a:buFont typeface="Arial" panose="020B0604020202020204" pitchFamily="34" charset="0"/>
              <a:buChar char="•"/>
            </a:pPr>
            <a:r>
              <a:rPr lang="en-US" dirty="0"/>
              <a:t>Final process and workflows</a:t>
            </a:r>
          </a:p>
          <a:p>
            <a:pPr lvl="1">
              <a:buFont typeface="Arial" panose="020B0604020202020204" pitchFamily="34" charset="0"/>
              <a:buChar char="•"/>
            </a:pPr>
            <a:r>
              <a:rPr lang="en-US" dirty="0"/>
              <a:t>Mockups of mobile application design</a:t>
            </a:r>
          </a:p>
          <a:p>
            <a:pPr lvl="1">
              <a:buFont typeface="Arial" panose="020B0604020202020204" pitchFamily="34" charset="0"/>
              <a:buChar char="•"/>
            </a:pPr>
            <a:r>
              <a:rPr lang="en-US" dirty="0"/>
              <a:t>Survey123 form via excel document for Survey123 Connect</a:t>
            </a:r>
          </a:p>
          <a:p>
            <a:pPr lvl="1">
              <a:buFont typeface="Arial" panose="020B0604020202020204" pitchFamily="34" charset="0"/>
              <a:buChar char="•"/>
            </a:pPr>
            <a:r>
              <a:rPr lang="en-US" dirty="0"/>
              <a:t>Data from web mapping application</a:t>
            </a:r>
          </a:p>
          <a:p>
            <a:pPr lvl="1">
              <a:buFont typeface="Arial" panose="020B0604020202020204" pitchFamily="34" charset="0"/>
              <a:buChar char="•"/>
            </a:pPr>
            <a:r>
              <a:rPr lang="en-US" dirty="0"/>
              <a:t>Mobile application code (if developed)</a:t>
            </a:r>
          </a:p>
          <a:p>
            <a:pPr>
              <a:buFont typeface="Arial" panose="020B0604020202020204" pitchFamily="34" charset="0"/>
              <a:buChar char="•"/>
            </a:pPr>
            <a:r>
              <a:rPr lang="en-US" dirty="0"/>
              <a:t>Work with Three Rivers Park district on any questions or concerns they may have about the prototype </a:t>
            </a:r>
          </a:p>
        </p:txBody>
      </p:sp>
      <p:pic>
        <p:nvPicPr>
          <p:cNvPr id="1026" name="Picture 2" descr="https://cdn.vox-cdn.com/thumbor/AtS0H42a-yvfuv_kk_ydJlYeKZA=/0x0:3000x1714/1200x800/filters:focal(1260x617:1740x1097)/cdn.vox-cdn.com/uploads/chorus_image/image/62412350/shutterstock_1114908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742" y="1670857"/>
            <a:ext cx="5396045" cy="35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4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4337" y="143281"/>
            <a:ext cx="9720072" cy="1499616"/>
          </a:xfrm>
        </p:spPr>
        <p:txBody>
          <a:bodyPr/>
          <a:lstStyle/>
          <a:p>
            <a:r>
              <a:rPr lang="en-US" dirty="0"/>
              <a:t>Agenda</a:t>
            </a:r>
          </a:p>
        </p:txBody>
      </p:sp>
      <p:sp>
        <p:nvSpPr>
          <p:cNvPr id="3" name="Content Placeholder 2"/>
          <p:cNvSpPr>
            <a:spLocks noGrp="1"/>
          </p:cNvSpPr>
          <p:nvPr>
            <p:ph idx="1"/>
          </p:nvPr>
        </p:nvSpPr>
        <p:spPr>
          <a:xfrm>
            <a:off x="792526" y="1255222"/>
            <a:ext cx="6456172" cy="5411585"/>
          </a:xfrm>
        </p:spPr>
        <p:txBody>
          <a:bodyPr>
            <a:normAutofit fontScale="77500" lnSpcReduction="20000"/>
          </a:bodyPr>
          <a:lstStyle/>
          <a:p>
            <a:pPr>
              <a:buFont typeface="Arial" panose="020B0604020202020204" pitchFamily="34" charset="0"/>
              <a:buChar char="•"/>
            </a:pPr>
            <a:r>
              <a:rPr lang="en-US" dirty="0"/>
              <a:t>Background</a:t>
            </a:r>
          </a:p>
          <a:p>
            <a:pPr lvl="1">
              <a:buFont typeface="Arial" panose="020B0604020202020204" pitchFamily="34" charset="0"/>
              <a:buChar char="•"/>
            </a:pPr>
            <a:r>
              <a:rPr lang="en-US" dirty="0"/>
              <a:t>Start of an </a:t>
            </a:r>
            <a:r>
              <a:rPr lang="en-US" dirty="0" smtClean="0"/>
              <a:t>Idea</a:t>
            </a:r>
          </a:p>
          <a:p>
            <a:pPr lvl="1">
              <a:buFont typeface="Arial" panose="020B0604020202020204" pitchFamily="34" charset="0"/>
              <a:buChar char="•"/>
            </a:pPr>
            <a:r>
              <a:rPr lang="en-US" dirty="0" smtClean="0"/>
              <a:t>Hennepin County Facts</a:t>
            </a:r>
            <a:endParaRPr lang="en-US" dirty="0"/>
          </a:p>
          <a:p>
            <a:pPr lvl="1">
              <a:buFont typeface="Arial" panose="020B0604020202020204" pitchFamily="34" charset="0"/>
              <a:buChar char="•"/>
            </a:pPr>
            <a:r>
              <a:rPr lang="en-US" dirty="0"/>
              <a:t>History of Biking and Biking Culture in Minneapolis</a:t>
            </a:r>
          </a:p>
          <a:p>
            <a:pPr lvl="1">
              <a:buFont typeface="Arial" panose="020B0604020202020204" pitchFamily="34" charset="0"/>
              <a:buChar char="•"/>
            </a:pPr>
            <a:r>
              <a:rPr lang="en-US" dirty="0"/>
              <a:t>Minneapolis Bikeability Status </a:t>
            </a:r>
          </a:p>
          <a:p>
            <a:pPr lvl="1">
              <a:buFont typeface="Arial" panose="020B0604020202020204" pitchFamily="34" charset="0"/>
              <a:buChar char="•"/>
            </a:pPr>
            <a:r>
              <a:rPr lang="en-US" dirty="0"/>
              <a:t>Future Plans</a:t>
            </a:r>
          </a:p>
          <a:p>
            <a:pPr lvl="1">
              <a:buFont typeface="Arial" panose="020B0604020202020204" pitchFamily="34" charset="0"/>
              <a:buChar char="•"/>
            </a:pPr>
            <a:r>
              <a:rPr lang="en-US" dirty="0"/>
              <a:t>Current </a:t>
            </a:r>
            <a:r>
              <a:rPr lang="en-US" dirty="0" smtClean="0"/>
              <a:t>Mapping</a:t>
            </a:r>
          </a:p>
          <a:p>
            <a:pPr lvl="1">
              <a:buFont typeface="Arial" panose="020B0604020202020204" pitchFamily="34" charset="0"/>
              <a:buChar char="•"/>
            </a:pPr>
            <a:r>
              <a:rPr lang="en-US" dirty="0" smtClean="0"/>
              <a:t>Three Rivers Park District</a:t>
            </a:r>
            <a:endParaRPr lang="en-US" dirty="0"/>
          </a:p>
          <a:p>
            <a:pPr>
              <a:buFont typeface="Arial" panose="020B0604020202020204" pitchFamily="34" charset="0"/>
              <a:buChar char="•"/>
            </a:pPr>
            <a:r>
              <a:rPr lang="en-US" dirty="0"/>
              <a:t>Project Objectives</a:t>
            </a:r>
          </a:p>
          <a:p>
            <a:pPr>
              <a:buFont typeface="Arial" panose="020B0604020202020204" pitchFamily="34" charset="0"/>
              <a:buChar char="•"/>
            </a:pPr>
            <a:r>
              <a:rPr lang="en-US" dirty="0"/>
              <a:t>Proposed </a:t>
            </a:r>
            <a:r>
              <a:rPr lang="en-US" dirty="0" smtClean="0"/>
              <a:t>Strategy</a:t>
            </a:r>
          </a:p>
          <a:p>
            <a:pPr lvl="1">
              <a:buFont typeface="Arial" panose="020B0604020202020204" pitchFamily="34" charset="0"/>
              <a:buChar char="•"/>
            </a:pPr>
            <a:r>
              <a:rPr lang="en-US" dirty="0" smtClean="0"/>
              <a:t>Incident Reporting</a:t>
            </a:r>
            <a:endParaRPr lang="en-US" dirty="0"/>
          </a:p>
          <a:p>
            <a:pPr lvl="1">
              <a:buFont typeface="Arial" panose="020B0604020202020204" pitchFamily="34" charset="0"/>
              <a:buChar char="•"/>
            </a:pPr>
            <a:r>
              <a:rPr lang="en-US" dirty="0"/>
              <a:t>Current Data Sources</a:t>
            </a:r>
          </a:p>
          <a:p>
            <a:pPr lvl="1">
              <a:buFont typeface="Arial" panose="020B0604020202020204" pitchFamily="34" charset="0"/>
              <a:buChar char="•"/>
            </a:pPr>
            <a:r>
              <a:rPr lang="en-US" dirty="0"/>
              <a:t>Design</a:t>
            </a:r>
          </a:p>
          <a:p>
            <a:pPr lvl="1">
              <a:buFont typeface="Arial" panose="020B0604020202020204" pitchFamily="34" charset="0"/>
              <a:buChar char="•"/>
            </a:pPr>
            <a:r>
              <a:rPr lang="en-US" dirty="0"/>
              <a:t>Build</a:t>
            </a:r>
          </a:p>
          <a:p>
            <a:pPr>
              <a:buFont typeface="Arial" panose="020B0604020202020204" pitchFamily="34" charset="0"/>
              <a:buChar char="•"/>
            </a:pPr>
            <a:r>
              <a:rPr lang="en-US" dirty="0" smtClean="0"/>
              <a:t>Anticipated Results</a:t>
            </a:r>
          </a:p>
          <a:p>
            <a:pPr>
              <a:buFont typeface="Arial" panose="020B0604020202020204" pitchFamily="34" charset="0"/>
              <a:buChar char="•"/>
            </a:pPr>
            <a:r>
              <a:rPr lang="en-US" dirty="0" smtClean="0"/>
              <a:t>Timeline</a:t>
            </a:r>
            <a:endParaRPr lang="en-US" dirty="0"/>
          </a:p>
          <a:p>
            <a:pPr>
              <a:buFont typeface="Arial" panose="020B0604020202020204" pitchFamily="34" charset="0"/>
              <a:buChar char="•"/>
            </a:pPr>
            <a:r>
              <a:rPr lang="en-US" dirty="0"/>
              <a:t>Conclusion</a:t>
            </a:r>
          </a:p>
          <a:p>
            <a:pPr>
              <a:buFont typeface="Arial" panose="020B0604020202020204" pitchFamily="34" charset="0"/>
              <a:buChar char="•"/>
            </a:pPr>
            <a:r>
              <a:rPr lang="en-US" dirty="0"/>
              <a:t>Questions</a:t>
            </a:r>
          </a:p>
          <a:p>
            <a:pPr>
              <a:buFont typeface="Arial" panose="020B0604020202020204" pitchFamily="34" charset="0"/>
              <a:buChar char="•"/>
            </a:pPr>
            <a:r>
              <a:rPr lang="en-US" dirty="0"/>
              <a:t>References</a:t>
            </a:r>
          </a:p>
          <a:p>
            <a:pPr>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31" y="1562100"/>
            <a:ext cx="6065838" cy="3877081"/>
          </a:xfrm>
          <a:prstGeom prst="rect">
            <a:avLst/>
          </a:prstGeom>
        </p:spPr>
      </p:pic>
    </p:spTree>
    <p:extLst>
      <p:ext uri="{BB962C8B-B14F-4D97-AF65-F5344CB8AC3E}">
        <p14:creationId xmlns:p14="http://schemas.microsoft.com/office/powerpoint/2010/main" val="1840899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9661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Timeline</a:t>
            </a:r>
          </a:p>
        </p:txBody>
      </p:sp>
      <p:sp>
        <p:nvSpPr>
          <p:cNvPr id="3" name="Rectangle 2"/>
          <p:cNvSpPr/>
          <p:nvPr/>
        </p:nvSpPr>
        <p:spPr>
          <a:xfrm>
            <a:off x="859027" y="3136900"/>
            <a:ext cx="10079905"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9028" y="3136900"/>
            <a:ext cx="2411222" cy="2921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9028" y="3098284"/>
            <a:ext cx="3016250" cy="369332"/>
          </a:xfrm>
          <a:prstGeom prst="rect">
            <a:avLst/>
          </a:prstGeom>
          <a:noFill/>
        </p:spPr>
        <p:txBody>
          <a:bodyPr wrap="square" rtlCol="0">
            <a:spAutoFit/>
          </a:bodyPr>
          <a:lstStyle/>
          <a:p>
            <a:r>
              <a:rPr lang="en-US" dirty="0"/>
              <a:t>August – October 2019 </a:t>
            </a:r>
          </a:p>
        </p:txBody>
      </p:sp>
      <p:sp>
        <p:nvSpPr>
          <p:cNvPr id="12" name="Rectangle 11"/>
          <p:cNvSpPr/>
          <p:nvPr/>
        </p:nvSpPr>
        <p:spPr>
          <a:xfrm>
            <a:off x="3270250" y="3136900"/>
            <a:ext cx="2698750"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270250" y="3136900"/>
            <a:ext cx="0" cy="77470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2449180" y="3991474"/>
            <a:ext cx="3016250" cy="369332"/>
          </a:xfrm>
          <a:prstGeom prst="rect">
            <a:avLst/>
          </a:prstGeom>
          <a:noFill/>
        </p:spPr>
        <p:txBody>
          <a:bodyPr wrap="square" rtlCol="0">
            <a:spAutoFit/>
          </a:bodyPr>
          <a:lstStyle/>
          <a:p>
            <a:r>
              <a:rPr lang="en-US" dirty="0"/>
              <a:t>Project Proposal</a:t>
            </a:r>
          </a:p>
        </p:txBody>
      </p:sp>
      <p:sp>
        <p:nvSpPr>
          <p:cNvPr id="19" name="TextBox 18"/>
          <p:cNvSpPr txBox="1"/>
          <p:nvPr/>
        </p:nvSpPr>
        <p:spPr>
          <a:xfrm>
            <a:off x="3226181" y="3098284"/>
            <a:ext cx="3016250" cy="369332"/>
          </a:xfrm>
          <a:prstGeom prst="rect">
            <a:avLst/>
          </a:prstGeom>
          <a:noFill/>
        </p:spPr>
        <p:txBody>
          <a:bodyPr wrap="square" rtlCol="0">
            <a:spAutoFit/>
          </a:bodyPr>
          <a:lstStyle/>
          <a:p>
            <a:r>
              <a:rPr lang="en-US" dirty="0"/>
              <a:t>November - December2019 </a:t>
            </a:r>
          </a:p>
        </p:txBody>
      </p:sp>
      <p:cxnSp>
        <p:nvCxnSpPr>
          <p:cNvPr id="20" name="Straight Connector 19"/>
          <p:cNvCxnSpPr/>
          <p:nvPr/>
        </p:nvCxnSpPr>
        <p:spPr>
          <a:xfrm>
            <a:off x="1391445" y="2717107"/>
            <a:ext cx="2116" cy="427567"/>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357090" y="2051468"/>
            <a:ext cx="2278126" cy="646331"/>
          </a:xfrm>
          <a:prstGeom prst="rect">
            <a:avLst/>
          </a:prstGeom>
          <a:noFill/>
        </p:spPr>
        <p:txBody>
          <a:bodyPr wrap="square" rtlCol="0">
            <a:spAutoFit/>
          </a:bodyPr>
          <a:lstStyle/>
          <a:p>
            <a:pPr algn="ctr"/>
            <a:r>
              <a:rPr lang="en-US" dirty="0"/>
              <a:t>Project Proposal </a:t>
            </a:r>
          </a:p>
          <a:p>
            <a:pPr algn="ctr"/>
            <a:r>
              <a:rPr lang="en-US" dirty="0"/>
              <a:t>Development</a:t>
            </a:r>
          </a:p>
        </p:txBody>
      </p:sp>
      <p:sp>
        <p:nvSpPr>
          <p:cNvPr id="23" name="TextBox 22"/>
          <p:cNvSpPr txBox="1"/>
          <p:nvPr/>
        </p:nvSpPr>
        <p:spPr>
          <a:xfrm>
            <a:off x="2992305" y="2366221"/>
            <a:ext cx="3800475" cy="369332"/>
          </a:xfrm>
          <a:prstGeom prst="rect">
            <a:avLst/>
          </a:prstGeom>
          <a:noFill/>
        </p:spPr>
        <p:txBody>
          <a:bodyPr wrap="square" rtlCol="0">
            <a:spAutoFit/>
          </a:bodyPr>
          <a:lstStyle/>
          <a:p>
            <a:r>
              <a:rPr lang="en-US" dirty="0"/>
              <a:t>Project Revisions and Preparation</a:t>
            </a:r>
          </a:p>
        </p:txBody>
      </p:sp>
      <p:cxnSp>
        <p:nvCxnSpPr>
          <p:cNvPr id="24" name="Straight Connector 23"/>
          <p:cNvCxnSpPr/>
          <p:nvPr/>
        </p:nvCxnSpPr>
        <p:spPr>
          <a:xfrm>
            <a:off x="4405579" y="2709333"/>
            <a:ext cx="2116" cy="427567"/>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5969000" y="3136900"/>
            <a:ext cx="2548467" cy="292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112147" y="3098284"/>
            <a:ext cx="3054169" cy="369332"/>
          </a:xfrm>
          <a:prstGeom prst="rect">
            <a:avLst/>
          </a:prstGeom>
          <a:noFill/>
        </p:spPr>
        <p:txBody>
          <a:bodyPr wrap="square" rtlCol="0">
            <a:spAutoFit/>
          </a:bodyPr>
          <a:lstStyle/>
          <a:p>
            <a:r>
              <a:rPr lang="en-US" dirty="0"/>
              <a:t>Spring Semester 2020</a:t>
            </a:r>
          </a:p>
        </p:txBody>
      </p:sp>
      <p:cxnSp>
        <p:nvCxnSpPr>
          <p:cNvPr id="29" name="Straight Connector 28"/>
          <p:cNvCxnSpPr/>
          <p:nvPr/>
        </p:nvCxnSpPr>
        <p:spPr>
          <a:xfrm>
            <a:off x="7055449" y="3425126"/>
            <a:ext cx="2116" cy="427567"/>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859306" y="3915363"/>
            <a:ext cx="3016250" cy="369332"/>
          </a:xfrm>
          <a:prstGeom prst="rect">
            <a:avLst/>
          </a:prstGeom>
          <a:noFill/>
        </p:spPr>
        <p:txBody>
          <a:bodyPr wrap="square" rtlCol="0">
            <a:spAutoFit/>
          </a:bodyPr>
          <a:lstStyle/>
          <a:p>
            <a:r>
              <a:rPr lang="en-US" dirty="0"/>
              <a:t>Design, develop, build project</a:t>
            </a:r>
          </a:p>
        </p:txBody>
      </p:sp>
      <p:sp>
        <p:nvSpPr>
          <p:cNvPr id="31" name="TextBox 30"/>
          <p:cNvSpPr txBox="1"/>
          <p:nvPr/>
        </p:nvSpPr>
        <p:spPr>
          <a:xfrm>
            <a:off x="8544499" y="3098284"/>
            <a:ext cx="3016250" cy="369332"/>
          </a:xfrm>
          <a:prstGeom prst="rect">
            <a:avLst/>
          </a:prstGeom>
          <a:noFill/>
        </p:spPr>
        <p:txBody>
          <a:bodyPr wrap="square" rtlCol="0">
            <a:spAutoFit/>
          </a:bodyPr>
          <a:lstStyle/>
          <a:p>
            <a:r>
              <a:rPr lang="en-US" dirty="0"/>
              <a:t>March 15</a:t>
            </a:r>
            <a:r>
              <a:rPr lang="en-US" baseline="30000" dirty="0"/>
              <a:t>th</a:t>
            </a:r>
            <a:r>
              <a:rPr lang="en-US" dirty="0"/>
              <a:t> – 17</a:t>
            </a:r>
            <a:r>
              <a:rPr lang="en-US" baseline="30000" dirty="0"/>
              <a:t>th</a:t>
            </a:r>
            <a:r>
              <a:rPr lang="en-US" dirty="0"/>
              <a:t> 2020</a:t>
            </a:r>
          </a:p>
        </p:txBody>
      </p:sp>
      <p:cxnSp>
        <p:nvCxnSpPr>
          <p:cNvPr id="32" name="Straight Connector 31"/>
          <p:cNvCxnSpPr/>
          <p:nvPr/>
        </p:nvCxnSpPr>
        <p:spPr>
          <a:xfrm>
            <a:off x="9713625" y="2717106"/>
            <a:ext cx="2116" cy="427567"/>
          </a:xfrm>
          <a:prstGeom prst="line">
            <a:avLst/>
          </a:prstGeom>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8448278" y="2026866"/>
            <a:ext cx="3016250" cy="923330"/>
          </a:xfrm>
          <a:prstGeom prst="rect">
            <a:avLst/>
          </a:prstGeom>
          <a:noFill/>
        </p:spPr>
        <p:txBody>
          <a:bodyPr wrap="square" rtlCol="0">
            <a:spAutoFit/>
          </a:bodyPr>
          <a:lstStyle/>
          <a:p>
            <a:r>
              <a:rPr lang="en-US" dirty="0"/>
              <a:t>Present at League of American Bicyclists Annual National Bike Summit – Washington D.C.</a:t>
            </a:r>
          </a:p>
        </p:txBody>
      </p:sp>
    </p:spTree>
    <p:extLst>
      <p:ext uri="{BB962C8B-B14F-4D97-AF65-F5344CB8AC3E}">
        <p14:creationId xmlns:p14="http://schemas.microsoft.com/office/powerpoint/2010/main" val="304104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9661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05113" y="2698500"/>
            <a:ext cx="3981774" cy="1499616"/>
          </a:xfrm>
        </p:spPr>
        <p:txBody>
          <a:bodyPr>
            <a:noAutofit/>
          </a:bodyPr>
          <a:lstStyle/>
          <a:p>
            <a:r>
              <a:rPr lang="en-US" sz="8000" dirty="0"/>
              <a:t>Questions?</a:t>
            </a:r>
          </a:p>
        </p:txBody>
      </p:sp>
    </p:spTree>
    <p:extLst>
      <p:ext uri="{BB962C8B-B14F-4D97-AF65-F5344CB8AC3E}">
        <p14:creationId xmlns:p14="http://schemas.microsoft.com/office/powerpoint/2010/main" val="70337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Bibliography</a:t>
            </a:r>
          </a:p>
        </p:txBody>
      </p:sp>
      <p:sp>
        <p:nvSpPr>
          <p:cNvPr id="5" name="Content Placeholder 4"/>
          <p:cNvSpPr>
            <a:spLocks noGrp="1"/>
          </p:cNvSpPr>
          <p:nvPr>
            <p:ph idx="1"/>
          </p:nvPr>
        </p:nvSpPr>
        <p:spPr>
          <a:xfrm>
            <a:off x="304800" y="1737360"/>
            <a:ext cx="11658600" cy="4871258"/>
          </a:xfrm>
        </p:spPr>
        <p:txBody>
          <a:bodyPr>
            <a:normAutofit fontScale="77500" lnSpcReduction="20000"/>
          </a:bodyPr>
          <a:lstStyle/>
          <a:p>
            <a:r>
              <a:rPr lang="en-US" dirty="0" err="1"/>
              <a:t>Bersin</a:t>
            </a:r>
            <a:r>
              <a:rPr lang="en-US" dirty="0"/>
              <a:t>, A. (2018, August 17). Minneapolis is The Most Bikeable City in the U.S. Retrieved September 16, 2019, from </a:t>
            </a:r>
            <a:r>
              <a:rPr lang="en-US" u="sng" dirty="0">
                <a:hlinkClick r:id="rId2"/>
              </a:rPr>
              <a:t>https://www.ourstreetsmpls.org/minneapolis_is_the_most_bikeable_city_in_the_us</a:t>
            </a:r>
            <a:r>
              <a:rPr lang="en-US" dirty="0"/>
              <a:t>. </a:t>
            </a:r>
          </a:p>
          <a:p>
            <a:r>
              <a:rPr lang="en-US" dirty="0"/>
              <a:t>BringMeTheNews. (2018, May 17). The most dangerous Minnesota cities for pedestrians and bikers. Retrieved October 15, 2019, from </a:t>
            </a:r>
            <a:r>
              <a:rPr lang="en-US" u="sng" dirty="0">
                <a:hlinkClick r:id="rId3"/>
              </a:rPr>
              <a:t>https://bringmethenews.com/minnesota-news/the-most-dangerous-minnesota-cities-for-pedestrians-and-bikers</a:t>
            </a:r>
            <a:r>
              <a:rPr lang="en-US" dirty="0"/>
              <a:t>.</a:t>
            </a:r>
          </a:p>
          <a:p>
            <a:r>
              <a:rPr lang="en-US" dirty="0"/>
              <a:t>Brown, J. (2019, June 8). These Are the Most Bikeable Cities in the United States. Retrieved September 13, 2019, from </a:t>
            </a:r>
            <a:r>
              <a:rPr lang="en-US" u="sng" dirty="0">
                <a:hlinkClick r:id="rId4"/>
              </a:rPr>
              <a:t>https://www.rei.com/blog/cycle/here-are-the-most-bikeable-cities-in-the-united-states</a:t>
            </a:r>
            <a:r>
              <a:rPr lang="en-US" dirty="0"/>
              <a:t>. </a:t>
            </a:r>
          </a:p>
          <a:p>
            <a:r>
              <a:rPr lang="en-US" dirty="0"/>
              <a:t>City of Minneapolis. (2011).  </a:t>
            </a:r>
            <a:r>
              <a:rPr lang="en-US" i="1" dirty="0"/>
              <a:t>Minneapolis Bicycle Master Plan.  </a:t>
            </a:r>
            <a:r>
              <a:rPr lang="en-US" dirty="0"/>
              <a:t>Minneapolis, MN.  Retrieved from </a:t>
            </a:r>
            <a:r>
              <a:rPr lang="en-US" u="sng" dirty="0">
                <a:hlinkClick r:id="rId5"/>
              </a:rPr>
              <a:t>http://www.minneapolismn.gov/www/groups/public/@publicworks/documents/webcontent/convert_278621.pdf</a:t>
            </a:r>
            <a:r>
              <a:rPr lang="en-US" dirty="0"/>
              <a:t>. </a:t>
            </a:r>
          </a:p>
          <a:p>
            <a:r>
              <a:rPr lang="en-US" dirty="0"/>
              <a:t>Draft Tournament. (</a:t>
            </a:r>
            <a:r>
              <a:rPr lang="en-US" dirty="0" err="1"/>
              <a:t>n.d.</a:t>
            </a:r>
            <a:r>
              <a:rPr lang="en-US" dirty="0"/>
              <a:t>). Minneapolis 2020. Retrieved October 20, 2019, from </a:t>
            </a:r>
            <a:r>
              <a:rPr lang="en-US" u="sng" dirty="0">
                <a:hlinkClick r:id="rId6"/>
              </a:rPr>
              <a:t>https://www.drafttournament.com/blog/portfolio/minneapolis/</a:t>
            </a:r>
            <a:r>
              <a:rPr lang="en-US" dirty="0"/>
              <a:t>. </a:t>
            </a:r>
          </a:p>
          <a:p>
            <a:r>
              <a:rPr lang="en-US" dirty="0"/>
              <a:t>Golden, E. (2015, June 2). Minneapolis is only U.S. city on worldwide bike-friendly list. Retrieved September 16, 2019, from </a:t>
            </a:r>
            <a:r>
              <a:rPr lang="en-US" u="sng" dirty="0">
                <a:hlinkClick r:id="rId7"/>
              </a:rPr>
              <a:t>http://www.startribune.com/minneapolis-is-only-u-s-city-on-worldwide-bike-friendly-list/305861331/</a:t>
            </a:r>
            <a:r>
              <a:rPr lang="en-US" dirty="0"/>
              <a:t>. </a:t>
            </a:r>
          </a:p>
          <a:p>
            <a:r>
              <a:rPr lang="en-US" dirty="0"/>
              <a:t>Hennepin County. (2019). Hennepin County Bike Routes. Retrieved October 16, 2019, from </a:t>
            </a:r>
            <a:r>
              <a:rPr lang="en-US" u="sng" dirty="0">
                <a:hlinkClick r:id="rId8"/>
              </a:rPr>
              <a:t>http://hennepin.maps.arcgis.com/apps/webappviewer/index.html?id=89b4fc93062f4db2a7fe6840ffe04ba5</a:t>
            </a:r>
            <a:r>
              <a:rPr lang="en-US" dirty="0"/>
              <a:t>. </a:t>
            </a:r>
          </a:p>
          <a:p>
            <a:r>
              <a:rPr lang="en-US" dirty="0"/>
              <a:t>Hennepin County. (2015, April 14). Hennepin County 2040 Bicycle Transportation Plan. Retrieved from </a:t>
            </a:r>
            <a:r>
              <a:rPr lang="en-US" u="sng" dirty="0">
                <a:hlinkClick r:id="rId9"/>
              </a:rPr>
              <a:t>https://www.hennepin.us/-/media/hennepinus/residents/transportation/biking/bicycle-transportation-plan.pdf?la=en&amp;hash=26ABAFD2C3476F5AD2CADF6EEB7DCDD509DE6295</a:t>
            </a:r>
            <a:r>
              <a:rPr lang="en-US" dirty="0"/>
              <a:t>. </a:t>
            </a:r>
          </a:p>
        </p:txBody>
      </p:sp>
    </p:spTree>
    <p:extLst>
      <p:ext uri="{BB962C8B-B14F-4D97-AF65-F5344CB8AC3E}">
        <p14:creationId xmlns:p14="http://schemas.microsoft.com/office/powerpoint/2010/main" val="3194429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Bibliography</a:t>
            </a:r>
          </a:p>
        </p:txBody>
      </p:sp>
      <p:sp>
        <p:nvSpPr>
          <p:cNvPr id="5" name="Content Placeholder 4"/>
          <p:cNvSpPr>
            <a:spLocks noGrp="1"/>
          </p:cNvSpPr>
          <p:nvPr>
            <p:ph idx="1"/>
          </p:nvPr>
        </p:nvSpPr>
        <p:spPr>
          <a:xfrm>
            <a:off x="304800" y="1778924"/>
            <a:ext cx="11658600" cy="4829694"/>
          </a:xfrm>
        </p:spPr>
        <p:txBody>
          <a:bodyPr>
            <a:normAutofit fontScale="77500" lnSpcReduction="20000"/>
          </a:bodyPr>
          <a:lstStyle/>
          <a:p>
            <a:r>
              <a:rPr lang="en-US" dirty="0" err="1"/>
              <a:t>Janzer</a:t>
            </a:r>
            <a:r>
              <a:rPr lang="en-US" dirty="0"/>
              <a:t>, C. (2019, June 12). Minnesota Is Making Bike-Friendly Cities Across the State. Retrieved September 16, 2019, from </a:t>
            </a:r>
            <a:r>
              <a:rPr lang="en-US" u="sng" dirty="0">
                <a:hlinkClick r:id="rId2"/>
              </a:rPr>
              <a:t>https://nextcity.org/daily/entry/minnesota-is-making-bike-friendly-cities-across-the-state</a:t>
            </a:r>
            <a:r>
              <a:rPr lang="en-US" dirty="0"/>
              <a:t>. </a:t>
            </a:r>
          </a:p>
          <a:p>
            <a:r>
              <a:rPr lang="en-US" dirty="0"/>
              <a:t>Minnesota Department of Natural Resources. (2019, June 23). Bike Tune-Up Stations in Minnesota State Parks - Minnesota DNR. Retrieved October 20, 2019, from </a:t>
            </a:r>
            <a:r>
              <a:rPr lang="en-US" u="sng" dirty="0">
                <a:hlinkClick r:id="rId3"/>
              </a:rPr>
              <a:t>https://www.dnr.state.mn.us/tuneup/index.html</a:t>
            </a:r>
            <a:r>
              <a:rPr lang="en-US" dirty="0"/>
              <a:t>. </a:t>
            </a:r>
          </a:p>
          <a:p>
            <a:r>
              <a:rPr lang="en-US" dirty="0"/>
              <a:t>Move Minneapolis. (2019). Bike Route Maps. Retrieved October 16, 2019, from </a:t>
            </a:r>
            <a:r>
              <a:rPr lang="en-US" u="sng" dirty="0">
                <a:hlinkClick r:id="rId4"/>
              </a:rPr>
              <a:t>https://moveminneapolis.org/bicycle/bike-route-maps/</a:t>
            </a:r>
            <a:r>
              <a:rPr lang="en-US" dirty="0"/>
              <a:t>.</a:t>
            </a:r>
          </a:p>
          <a:p>
            <a:r>
              <a:rPr lang="en-US" dirty="0" err="1"/>
              <a:t>Niceride</a:t>
            </a:r>
            <a:r>
              <a:rPr lang="en-US" dirty="0"/>
              <a:t>. (2019). Station Map. Retrieved October 18, 2019, from </a:t>
            </a:r>
            <a:r>
              <a:rPr lang="en-US" u="sng" dirty="0">
                <a:hlinkClick r:id="rId5"/>
              </a:rPr>
              <a:t>https://member.niceridemn.com/map/</a:t>
            </a:r>
            <a:r>
              <a:rPr lang="en-US" dirty="0"/>
              <a:t>. </a:t>
            </a:r>
          </a:p>
          <a:p>
            <a:r>
              <a:rPr lang="en-US" dirty="0" err="1"/>
              <a:t>Shilton</a:t>
            </a:r>
            <a:r>
              <a:rPr lang="en-US" dirty="0"/>
              <a:t>, A. C. (2019, March 13). The Best Bike Cities in America. Retrieved September 14, 2019, from </a:t>
            </a:r>
            <a:r>
              <a:rPr lang="en-US" u="sng" dirty="0">
                <a:hlinkClick r:id="rId6"/>
              </a:rPr>
              <a:t>https://www.bicycling.com/culture/a23676188/best-bike-cities-2018/</a:t>
            </a:r>
            <a:r>
              <a:rPr lang="en-US" dirty="0"/>
              <a:t>. </a:t>
            </a:r>
          </a:p>
          <a:p>
            <a:r>
              <a:rPr lang="en-US" dirty="0"/>
              <a:t>Sisson, P. (2018, November 27). Inside Minneapolis's plan to tackle affordability-and climate change. Retrieved October 22, 2019, from </a:t>
            </a:r>
            <a:r>
              <a:rPr lang="en-US" u="sng" dirty="0">
                <a:hlinkClick r:id="rId7"/>
              </a:rPr>
              <a:t>https://www.curbed.com/2018/11/27/18113208/minneapolis-real-estate-rent-development-2040-zoning</a:t>
            </a:r>
            <a:r>
              <a:rPr lang="en-US" dirty="0"/>
              <a:t>. </a:t>
            </a:r>
          </a:p>
          <a:p>
            <a:r>
              <a:rPr lang="en-US" dirty="0" err="1"/>
              <a:t>Szczepanski</a:t>
            </a:r>
            <a:r>
              <a:rPr lang="en-US" dirty="0"/>
              <a:t>, C. (2019, October 4). National Bike Summit. Retrieved October 20, 2019, from </a:t>
            </a:r>
            <a:r>
              <a:rPr lang="en-US" u="sng" dirty="0">
                <a:hlinkClick r:id="rId8"/>
              </a:rPr>
              <a:t>https://www.bikeleague.org/summit</a:t>
            </a:r>
            <a:r>
              <a:rPr lang="en-US" dirty="0"/>
              <a:t>. </a:t>
            </a:r>
          </a:p>
          <a:p>
            <a:r>
              <a:rPr lang="en-US" dirty="0"/>
              <a:t>Three Rivers Park District. (2019). Three Rivers Park District. Retrieved October 18, 2019, from </a:t>
            </a:r>
            <a:r>
              <a:rPr lang="en-US" u="sng" dirty="0">
                <a:hlinkClick r:id="rId9"/>
              </a:rPr>
              <a:t>https://www.threeriversparks.org/</a:t>
            </a:r>
            <a:r>
              <a:rPr lang="en-US" dirty="0"/>
              <a:t>. </a:t>
            </a:r>
          </a:p>
          <a:p>
            <a:r>
              <a:rPr lang="en-US" dirty="0"/>
              <a:t>U.S. Census Bureau. (2019). U.S. Census Bureau </a:t>
            </a:r>
            <a:r>
              <a:rPr lang="en-US" dirty="0" err="1"/>
              <a:t>QuickFacts</a:t>
            </a:r>
            <a:r>
              <a:rPr lang="en-US" dirty="0"/>
              <a:t>: Hennepin County, Minnesota. Retrieved October 14, 2019, from </a:t>
            </a:r>
            <a:r>
              <a:rPr lang="en-US" u="sng" dirty="0">
                <a:hlinkClick r:id="rId10"/>
              </a:rPr>
              <a:t>https://www.census.gov/quickfacts/hennepincountyminnesota</a:t>
            </a:r>
            <a:r>
              <a:rPr lang="en-US" dirty="0"/>
              <a:t>.</a:t>
            </a:r>
          </a:p>
          <a:p>
            <a:endParaRPr lang="en-US" dirty="0"/>
          </a:p>
        </p:txBody>
      </p:sp>
    </p:spTree>
    <p:extLst>
      <p:ext uri="{BB962C8B-B14F-4D97-AF65-F5344CB8AC3E}">
        <p14:creationId xmlns:p14="http://schemas.microsoft.com/office/powerpoint/2010/main" val="195890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Bike Tune-Up Stations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9" y="80680"/>
            <a:ext cx="5076305" cy="656933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61" y="1712421"/>
            <a:ext cx="5191003" cy="4729942"/>
          </a:xfrm>
          <a:prstGeom prst="rect">
            <a:avLst/>
          </a:prstGeom>
        </p:spPr>
      </p:pic>
      <p:sp>
        <p:nvSpPr>
          <p:cNvPr id="9" name="Down Arrow 8"/>
          <p:cNvSpPr/>
          <p:nvPr/>
        </p:nvSpPr>
        <p:spPr>
          <a:xfrm rot="996061">
            <a:off x="8634813" y="4444529"/>
            <a:ext cx="143523" cy="457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1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Hennepin County, MN</a:t>
            </a:r>
          </a:p>
        </p:txBody>
      </p:sp>
      <p:sp>
        <p:nvSpPr>
          <p:cNvPr id="3" name="Content Placeholder 2"/>
          <p:cNvSpPr>
            <a:spLocks noGrp="1"/>
          </p:cNvSpPr>
          <p:nvPr>
            <p:ph idx="1"/>
          </p:nvPr>
        </p:nvSpPr>
        <p:spPr>
          <a:xfrm>
            <a:off x="460017" y="1802802"/>
            <a:ext cx="6306543" cy="4448370"/>
          </a:xfrm>
        </p:spPr>
        <p:txBody>
          <a:bodyPr>
            <a:normAutofit/>
          </a:bodyPr>
          <a:lstStyle/>
          <a:p>
            <a:pPr>
              <a:buFont typeface="Arial" panose="020B0604020202020204" pitchFamily="34" charset="0"/>
              <a:buChar char="•"/>
            </a:pPr>
            <a:r>
              <a:rPr lang="en-US" dirty="0"/>
              <a:t>Population – 1,259,428</a:t>
            </a:r>
          </a:p>
          <a:p>
            <a:pPr>
              <a:buFont typeface="Arial" panose="020B0604020202020204" pitchFamily="34" charset="0"/>
              <a:buChar char="•"/>
            </a:pPr>
            <a:r>
              <a:rPr lang="en-US" dirty="0"/>
              <a:t>Biggest City – Minneapolis, MN (Population 422,331)</a:t>
            </a:r>
          </a:p>
          <a:p>
            <a:pPr>
              <a:buFont typeface="Arial" panose="020B0604020202020204" pitchFamily="34" charset="0"/>
              <a:buChar char="•"/>
            </a:pPr>
            <a:r>
              <a:rPr lang="en-US" dirty="0"/>
              <a:t>Bicycling accounts for 2.5% of all trips</a:t>
            </a:r>
          </a:p>
          <a:p>
            <a:pPr lvl="1">
              <a:buFont typeface="Arial" panose="020B0604020202020204" pitchFamily="34" charset="0"/>
              <a:buChar char="•"/>
            </a:pPr>
            <a:r>
              <a:rPr lang="en-US" dirty="0"/>
              <a:t>Double the national Average</a:t>
            </a:r>
          </a:p>
          <a:p>
            <a:pPr>
              <a:buFont typeface="Arial" panose="020B0604020202020204" pitchFamily="34" charset="0"/>
              <a:buChar char="•"/>
            </a:pPr>
            <a:r>
              <a:rPr lang="en-US" dirty="0"/>
              <a:t>651 Miles of Bikeway system in Hennepin County</a:t>
            </a:r>
          </a:p>
          <a:p>
            <a:pPr lvl="1">
              <a:buFont typeface="Arial" panose="020B0604020202020204" pitchFamily="34" charset="0"/>
              <a:buChar char="•"/>
            </a:pPr>
            <a:r>
              <a:rPr lang="en-US" dirty="0"/>
              <a:t>425 miles – Off-street bikeway</a:t>
            </a:r>
          </a:p>
          <a:p>
            <a:pPr lvl="1">
              <a:buFont typeface="Arial" panose="020B0604020202020204" pitchFamily="34" charset="0"/>
              <a:buChar char="•"/>
            </a:pPr>
            <a:r>
              <a:rPr lang="en-US" dirty="0"/>
              <a:t>226 miles – On-street bikeway </a:t>
            </a:r>
          </a:p>
          <a:p>
            <a:pPr>
              <a:buFont typeface="Arial" panose="020B0604020202020204" pitchFamily="34" charset="0"/>
              <a:buChar char="•"/>
            </a:pPr>
            <a:r>
              <a:rPr lang="en-US" dirty="0"/>
              <a:t>One of the first bike share programs in the U.S.</a:t>
            </a:r>
          </a:p>
          <a:p>
            <a:pPr lvl="1">
              <a:buFont typeface="Arial" panose="020B0604020202020204" pitchFamily="34" charset="0"/>
              <a:buChar char="•"/>
            </a:pPr>
            <a:r>
              <a:rPr lang="en-US" dirty="0"/>
              <a:t>Nice Ride</a:t>
            </a:r>
          </a:p>
          <a:p>
            <a:pPr lvl="1">
              <a:buFont typeface="Arial" panose="020B0604020202020204" pitchFamily="34" charset="0"/>
              <a:buChar char="•"/>
            </a:pPr>
            <a:r>
              <a:rPr lang="en-US" dirty="0"/>
              <a:t>Nearly 2,000 bikes and 200 stations throughout the Twin Cities</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marL="128016"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768" y="232755"/>
            <a:ext cx="4206240" cy="6344054"/>
          </a:xfrm>
          <a:prstGeom prst="rect">
            <a:avLst/>
          </a:prstGeom>
        </p:spPr>
      </p:pic>
    </p:spTree>
    <p:extLst>
      <p:ext uri="{BB962C8B-B14F-4D97-AF65-F5344CB8AC3E}">
        <p14:creationId xmlns:p14="http://schemas.microsoft.com/office/powerpoint/2010/main" val="6664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History of Biking in Minneapolis</a:t>
            </a:r>
          </a:p>
        </p:txBody>
      </p:sp>
      <p:sp>
        <p:nvSpPr>
          <p:cNvPr id="3" name="Content Placeholder 2"/>
          <p:cNvSpPr>
            <a:spLocks noGrp="1"/>
          </p:cNvSpPr>
          <p:nvPr>
            <p:ph idx="1"/>
          </p:nvPr>
        </p:nvSpPr>
        <p:spPr>
          <a:xfrm>
            <a:off x="719329" y="1968499"/>
            <a:ext cx="6176771" cy="4147897"/>
          </a:xfrm>
        </p:spPr>
        <p:txBody>
          <a:bodyPr/>
          <a:lstStyle/>
          <a:p>
            <a:pPr>
              <a:buFont typeface="Arial" panose="020B0604020202020204" pitchFamily="34" charset="0"/>
              <a:buChar char="•"/>
            </a:pPr>
            <a:r>
              <a:rPr lang="en-US" dirty="0"/>
              <a:t>First cycle paths were built in Minneapolis in 1895 only a year after first bicycle path in the U.S.</a:t>
            </a:r>
          </a:p>
          <a:p>
            <a:pPr>
              <a:buFont typeface="Arial" panose="020B0604020202020204" pitchFamily="34" charset="0"/>
              <a:buChar char="•"/>
            </a:pPr>
            <a:r>
              <a:rPr lang="en-US" dirty="0"/>
              <a:t>“Minneapolis has one of the best park systems in the US because of the planning that was done over 100 years ago”</a:t>
            </a:r>
          </a:p>
          <a:p>
            <a:pPr>
              <a:buFont typeface="Arial" panose="020B0604020202020204" pitchFamily="34" charset="0"/>
              <a:buChar char="•"/>
            </a:pPr>
            <a:r>
              <a:rPr lang="en-US" dirty="0"/>
              <a:t>“The original Minneapolis Park system laid the foundation for today’s trail system.  Without the investment and foresight of past commissioners and superintendents the park and trail system would not be as vast as it is today.”</a:t>
            </a:r>
          </a:p>
          <a:p>
            <a:endParaRPr lang="en-US" dirty="0"/>
          </a:p>
        </p:txBody>
      </p:sp>
      <p:pic>
        <p:nvPicPr>
          <p:cNvPr id="5" name="Picture 2" descr="C:\Users\achisholm\Desktop\Cycling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567" y="1812467"/>
            <a:ext cx="5020733" cy="41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2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20</a:t>
            </a:r>
            <a:r>
              <a:rPr lang="en-US" baseline="30000" dirty="0"/>
              <a:t>th</a:t>
            </a:r>
            <a:r>
              <a:rPr lang="en-US" dirty="0"/>
              <a:t> Century Biking in Minneapolis</a:t>
            </a:r>
          </a:p>
        </p:txBody>
      </p:sp>
      <p:sp>
        <p:nvSpPr>
          <p:cNvPr id="3" name="Content Placeholder 2"/>
          <p:cNvSpPr>
            <a:spLocks noGrp="1"/>
          </p:cNvSpPr>
          <p:nvPr>
            <p:ph idx="1"/>
          </p:nvPr>
        </p:nvSpPr>
        <p:spPr>
          <a:xfrm>
            <a:off x="719329" y="1968499"/>
            <a:ext cx="6176771" cy="4147897"/>
          </a:xfrm>
        </p:spPr>
        <p:txBody>
          <a:bodyPr/>
          <a:lstStyle/>
          <a:p>
            <a:pPr>
              <a:buFont typeface="Arial" panose="020B0604020202020204" pitchFamily="34" charset="0"/>
              <a:buChar char="•"/>
            </a:pPr>
            <a:r>
              <a:rPr lang="en-US" dirty="0"/>
              <a:t>Bicycle technology drastically improved throughout the beginning of the 20</a:t>
            </a:r>
            <a:r>
              <a:rPr lang="en-US" baseline="30000" dirty="0"/>
              <a:t>th</a:t>
            </a:r>
            <a:r>
              <a:rPr lang="en-US" dirty="0"/>
              <a:t> century</a:t>
            </a:r>
          </a:p>
          <a:p>
            <a:pPr>
              <a:buFont typeface="Arial" panose="020B0604020202020204" pitchFamily="34" charset="0"/>
              <a:buChar char="•"/>
            </a:pPr>
            <a:r>
              <a:rPr lang="en-US" dirty="0"/>
              <a:t>1950’s – 1970’s bicycles changed as Americans adapted from an abundance of fossil fuels and the interstate system to a fuel shortage with a cultural shift to a need for multimodal transportation.</a:t>
            </a:r>
          </a:p>
          <a:p>
            <a:pPr>
              <a:buFont typeface="Arial" panose="020B0604020202020204" pitchFamily="34" charset="0"/>
              <a:buChar char="•"/>
            </a:pPr>
            <a:r>
              <a:rPr lang="en-US" dirty="0"/>
              <a:t>1991 – Congress passed the ISTEA (Intermodal Surface Transportation Equity Act) that provided the City of Minneapolis millions to build several key trails in the area.  </a:t>
            </a:r>
          </a:p>
          <a:p>
            <a:endParaRPr lang="en-US" dirty="0"/>
          </a:p>
        </p:txBody>
      </p:sp>
      <p:pic>
        <p:nvPicPr>
          <p:cNvPr id="6" name="Picture 3" descr="C:\Users\achisholm\Desktop\biking minneapo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2911">
            <a:off x="7327154" y="1557606"/>
            <a:ext cx="4433790" cy="23875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chisholm\Desktop\007c0a-20131114-sevent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6363">
            <a:off x="8105584" y="3825559"/>
            <a:ext cx="3352927" cy="266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46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10609072" cy="1499616"/>
          </a:xfrm>
        </p:spPr>
        <p:txBody>
          <a:bodyPr/>
          <a:lstStyle/>
          <a:p>
            <a:r>
              <a:rPr lang="en-US" dirty="0"/>
              <a:t>Bringing it all together – trail connectivity</a:t>
            </a:r>
          </a:p>
        </p:txBody>
      </p:sp>
      <p:sp>
        <p:nvSpPr>
          <p:cNvPr id="3" name="Content Placeholder 2"/>
          <p:cNvSpPr>
            <a:spLocks noGrp="1"/>
          </p:cNvSpPr>
          <p:nvPr>
            <p:ph idx="1"/>
          </p:nvPr>
        </p:nvSpPr>
        <p:spPr>
          <a:xfrm>
            <a:off x="719329" y="1968499"/>
            <a:ext cx="6176771" cy="4147897"/>
          </a:xfrm>
        </p:spPr>
        <p:txBody>
          <a:bodyPr>
            <a:normAutofit lnSpcReduction="10000"/>
          </a:bodyPr>
          <a:lstStyle/>
          <a:p>
            <a:pPr>
              <a:buFont typeface="Arial" panose="020B0604020202020204" pitchFamily="34" charset="0"/>
              <a:buChar char="•"/>
            </a:pPr>
            <a:r>
              <a:rPr lang="en-US" dirty="0"/>
              <a:t>Between 2000 – 2006 the Midtown Greenway was built utilizing an old Regional Railroad corridor providing a fairly vehicle free trail system through the heart of southern Minneapolis. </a:t>
            </a:r>
          </a:p>
          <a:p>
            <a:pPr>
              <a:buFont typeface="Arial" panose="020B0604020202020204" pitchFamily="34" charset="0"/>
              <a:buChar char="•"/>
            </a:pPr>
            <a:r>
              <a:rPr lang="en-US" dirty="0"/>
              <a:t>In 1994, the Stone Arch Bridge was converted into a pedestrian bridge utilizing Transportation Enhancement (TE) funds.  This trail brings 1,300 daily commuters into downtown Minneapolis.</a:t>
            </a:r>
          </a:p>
          <a:p>
            <a:pPr>
              <a:buFont typeface="Arial" panose="020B0604020202020204" pitchFamily="34" charset="0"/>
              <a:buChar char="•"/>
            </a:pPr>
            <a:r>
              <a:rPr lang="en-US" dirty="0"/>
              <a:t>In 2001, the Minneapolis Park and Recreation Board (MPRB) finished reconstructing the Minnehaha Creek Trails that helped bridge the gap between Lake Harriet and Minnehaha Park which brings in millions of people each year</a:t>
            </a:r>
          </a:p>
          <a:p>
            <a:endParaRPr lang="en-US" dirty="0"/>
          </a:p>
        </p:txBody>
      </p:sp>
      <p:pic>
        <p:nvPicPr>
          <p:cNvPr id="8" name="Picture 2" descr="C:\Users\achisholm\Desktop\membe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7933">
            <a:off x="8491832" y="1851686"/>
            <a:ext cx="3267306" cy="24382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chisholm\Desktop\19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1657">
            <a:off x="8568939" y="4340768"/>
            <a:ext cx="3238135" cy="202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93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Biking in Minneapolis – U.S. Ranked</a:t>
            </a:r>
          </a:p>
        </p:txBody>
      </p:sp>
      <p:sp>
        <p:nvSpPr>
          <p:cNvPr id="3" name="Content Placeholder 2"/>
          <p:cNvSpPr>
            <a:spLocks noGrp="1"/>
          </p:cNvSpPr>
          <p:nvPr>
            <p:ph idx="1"/>
          </p:nvPr>
        </p:nvSpPr>
        <p:spPr>
          <a:xfrm>
            <a:off x="719330" y="1968499"/>
            <a:ext cx="5614968" cy="4147897"/>
          </a:xfrm>
        </p:spPr>
        <p:txBody>
          <a:bodyPr/>
          <a:lstStyle/>
          <a:p>
            <a:pPr>
              <a:buFont typeface="Arial" panose="020B0604020202020204" pitchFamily="34" charset="0"/>
              <a:buChar char="•"/>
            </a:pPr>
            <a:r>
              <a:rPr lang="en-US" dirty="0"/>
              <a:t>In the last few years, many sources have made Minneapolis, St. Paul and the Twin Cities region as one of the most bikeable cities in the U.S. </a:t>
            </a:r>
          </a:p>
          <a:p>
            <a:pPr>
              <a:buFont typeface="Arial" panose="020B0604020202020204" pitchFamily="34" charset="0"/>
              <a:buChar char="•"/>
            </a:pPr>
            <a:r>
              <a:rPr lang="en-US" dirty="0"/>
              <a:t>In an unsurprising correlation, Minneapolis and the Twin Cities region has almost made the top ten list for several years as being one of the healthiest cities in the U.S. </a:t>
            </a:r>
          </a:p>
          <a:p>
            <a:pPr>
              <a:buFont typeface="Arial" panose="020B0604020202020204" pitchFamily="34" charset="0"/>
              <a:buChar char="•"/>
            </a:pPr>
            <a:r>
              <a:rPr lang="en-US" dirty="0"/>
              <a:t>The Twin Cities is also one of the only cities to make a international list of bike-friendly cities in </a:t>
            </a:r>
            <a:r>
              <a:rPr lang="en-US"/>
              <a:t>the world</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1657">
            <a:off x="6800056" y="1679308"/>
            <a:ext cx="3014273" cy="22876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685">
            <a:off x="8721895" y="2360813"/>
            <a:ext cx="3211206" cy="240958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3483"/>
          <a:stretch/>
        </p:blipFill>
        <p:spPr>
          <a:xfrm rot="631042">
            <a:off x="9390187" y="1090227"/>
            <a:ext cx="2689323" cy="12406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2262">
            <a:off x="9218510" y="4179536"/>
            <a:ext cx="2334767" cy="24968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84434">
            <a:off x="6629462" y="3995853"/>
            <a:ext cx="2707950" cy="2612815"/>
          </a:xfrm>
          <a:prstGeom prst="rect">
            <a:avLst/>
          </a:prstGeom>
        </p:spPr>
      </p:pic>
    </p:spTree>
    <p:extLst>
      <p:ext uri="{BB962C8B-B14F-4D97-AF65-F5344CB8AC3E}">
        <p14:creationId xmlns:p14="http://schemas.microsoft.com/office/powerpoint/2010/main" val="3044190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028" y="498856"/>
            <a:ext cx="9720072" cy="1499616"/>
          </a:xfrm>
        </p:spPr>
        <p:txBody>
          <a:bodyPr/>
          <a:lstStyle/>
          <a:p>
            <a:r>
              <a:rPr lang="en-US" dirty="0"/>
              <a:t>Plans to improve</a:t>
            </a:r>
          </a:p>
        </p:txBody>
      </p:sp>
      <p:sp>
        <p:nvSpPr>
          <p:cNvPr id="3" name="Content Placeholder 2"/>
          <p:cNvSpPr>
            <a:spLocks noGrp="1"/>
          </p:cNvSpPr>
          <p:nvPr>
            <p:ph idx="1"/>
          </p:nvPr>
        </p:nvSpPr>
        <p:spPr>
          <a:xfrm>
            <a:off x="719329" y="1968499"/>
            <a:ext cx="6176771" cy="4482177"/>
          </a:xfrm>
        </p:spPr>
        <p:txBody>
          <a:bodyPr>
            <a:normAutofit/>
          </a:bodyPr>
          <a:lstStyle/>
          <a:p>
            <a:pPr>
              <a:buFont typeface="Arial" panose="020B0604020202020204" pitchFamily="34" charset="0"/>
              <a:buChar char="•"/>
            </a:pPr>
            <a:r>
              <a:rPr lang="en-US" dirty="0"/>
              <a:t>The City of Minneapolis, Hennepin County and Three Rivers Park District teamed up in 2019 to update the 1997 Bicycle Plan with 2040 goals.</a:t>
            </a:r>
          </a:p>
          <a:p>
            <a:pPr>
              <a:buFont typeface="Arial" panose="020B0604020202020204" pitchFamily="34" charset="0"/>
              <a:buChar char="•"/>
            </a:pPr>
            <a:r>
              <a:rPr lang="en-US" dirty="0"/>
              <a:t>540 miles of new bikeway</a:t>
            </a:r>
          </a:p>
          <a:p>
            <a:pPr lvl="1">
              <a:buFont typeface="Arial" panose="020B0604020202020204" pitchFamily="34" charset="0"/>
              <a:buChar char="•"/>
            </a:pPr>
            <a:r>
              <a:rPr lang="en-US" dirty="0"/>
              <a:t>Almost half will be off-street bikeway</a:t>
            </a:r>
          </a:p>
          <a:p>
            <a:pPr>
              <a:buFont typeface="Arial" panose="020B0604020202020204" pitchFamily="34" charset="0"/>
              <a:buChar char="•"/>
            </a:pPr>
            <a:r>
              <a:rPr lang="en-US" dirty="0"/>
              <a:t>Quadruple daily bicycle commuters from 12,000 to 48,000</a:t>
            </a:r>
          </a:p>
          <a:p>
            <a:pPr>
              <a:buFont typeface="Arial" panose="020B0604020202020204" pitchFamily="34" charset="0"/>
              <a:buChar char="•"/>
            </a:pPr>
            <a:r>
              <a:rPr lang="en-US" dirty="0"/>
              <a:t>Have a bikeway within .5 miles of 90% of homes within Hennepin County</a:t>
            </a:r>
          </a:p>
          <a:p>
            <a:pPr>
              <a:buFont typeface="Arial" panose="020B0604020202020204" pitchFamily="34" charset="0"/>
              <a:buChar char="•"/>
            </a:pPr>
            <a:r>
              <a:rPr lang="en-US" dirty="0"/>
              <a:t>Decrease bicycle crashes by half and promote a safe and comfortable county bikeway system</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grpSp>
        <p:nvGrpSpPr>
          <p:cNvPr id="5" name="Group 4"/>
          <p:cNvGrpSpPr/>
          <p:nvPr/>
        </p:nvGrpSpPr>
        <p:grpSpPr>
          <a:xfrm>
            <a:off x="7424928" y="622474"/>
            <a:ext cx="4132071" cy="5752926"/>
            <a:chOff x="7800229" y="722993"/>
            <a:chExt cx="3691716" cy="5409852"/>
          </a:xfrm>
        </p:grpSpPr>
        <p:pic>
          <p:nvPicPr>
            <p:cNvPr id="6" name="Picture 7" descr="C:\Users\achisholm\Desktop\bicycle-transportation-pla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14388">
              <a:off x="9516876" y="860908"/>
              <a:ext cx="1830755" cy="2369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chisholm\Desktop\bicycle-transportation-pl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6992">
              <a:off x="7800229" y="722993"/>
              <a:ext cx="1830754" cy="2368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achisholm\Desktop\bicycle-transportation-pl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0517">
              <a:off x="8011960" y="2689191"/>
              <a:ext cx="1830754" cy="2368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chisholm\Desktop\bicycle-transportation-plan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1277">
              <a:off x="9634421" y="2527582"/>
              <a:ext cx="1857524" cy="24039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chisholm\Desktop\bicycle-transportation-plan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4025" y="3729565"/>
              <a:ext cx="1856994" cy="24032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0347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A2F88-55C5-4ED1-9541-807C6542476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tf22378848</Template>
  <TotalTime>0</TotalTime>
  <Words>1663</Words>
  <Application>Microsoft Office PowerPoint</Application>
  <PresentationFormat>Widescreen</PresentationFormat>
  <Paragraphs>165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Tw Cen MT</vt:lpstr>
      <vt:lpstr>Tw Cen MT Condensed</vt:lpstr>
      <vt:lpstr>Wingdings 3</vt:lpstr>
      <vt:lpstr>Integral</vt:lpstr>
      <vt:lpstr>Biking in Hennepin County  </vt:lpstr>
      <vt:lpstr>Agenda</vt:lpstr>
      <vt:lpstr>Bike Tune-Up Stations</vt:lpstr>
      <vt:lpstr>Hennepin County, MN</vt:lpstr>
      <vt:lpstr>History of Biking in Minneapolis</vt:lpstr>
      <vt:lpstr>20th Century Biking in Minneapolis</vt:lpstr>
      <vt:lpstr>Bringing it all together – trail connectivity</vt:lpstr>
      <vt:lpstr>Biking in Minneapolis – U.S. Ranked</vt:lpstr>
      <vt:lpstr>Plans to improve</vt:lpstr>
      <vt:lpstr>Current Mapping  </vt:lpstr>
      <vt:lpstr>Current Mapping  </vt:lpstr>
      <vt:lpstr>Three Rivers Park District</vt:lpstr>
      <vt:lpstr>Project Goal</vt:lpstr>
      <vt:lpstr>Objectives</vt:lpstr>
      <vt:lpstr>Methodology – Incident Reporting</vt:lpstr>
      <vt:lpstr>Methodology – Map View Data</vt:lpstr>
      <vt:lpstr>Methodology - Design</vt:lpstr>
      <vt:lpstr>Methodology - Build</vt:lpstr>
      <vt:lpstr>Anticipated Results</vt:lpstr>
      <vt:lpstr>Timeline</vt:lpstr>
      <vt:lpstr>Questions?</vt:lpstr>
      <vt:lpstr>Bibliography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2019-10-15T13:49:02Z</dcterms:created>
  <dcterms:modified xsi:type="dcterms:W3CDTF">2019-10-23T13:32:56Z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