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3" r:id="rId3"/>
    <p:sldId id="264" r:id="rId4"/>
    <p:sldId id="265" r:id="rId5"/>
    <p:sldId id="267" r:id="rId6"/>
    <p:sldId id="268" r:id="rId7"/>
    <p:sldId id="272" r:id="rId8"/>
    <p:sldId id="266" r:id="rId9"/>
    <p:sldId id="261" r:id="rId10"/>
    <p:sldId id="269" r:id="rId11"/>
    <p:sldId id="262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4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54E002-4F0C-40E2-8BDD-080C26F86D71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B09D85-D576-402B-A6E0-6D078C316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Introduce- CALP, G&amp;T, Collegeboard, Magnets, Charter-Homeland Security.  More background- 14 years.  Learned out of gutter.  MGIS filled in many of the gaps. 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D4B07-AFDE-47EB-942C-60F2CBC3AB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818FE-8C0E-43FB-80E8-12F67AA8B6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Dr. Judith Ramaley of Winona State University coined the term STEM in 2001 when she worked for NSF. Prior to that it was called SMET.  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2C4AB-C0CD-43D5-A9B5-7D741ECDC8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 would have made the “e” smaller but you needed to be able to see it. 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178C6-DCD0-465A-8422-D0FDA11255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Integrated. 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4F31D5-3A72-492A-9327-E0BEE31CB4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STEM grant- includes ePortfolios, Web 2.0 tools, and Geospatial Technologies.  Utilizes instructional coach model for professional development that is sustained throughout the year.  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BEE63-7B73-4E99-8A29-BC3869DBC6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GIS in Harford County middle schools. All 24 Maryland school systems using GIS.  A new GIS professional development model for U.S. and the world.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7B21F-FB91-4F43-9EE3-0DABE37825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D07AE7-FE90-4EB2-B8E9-5107665DFAB1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F57B03-59FF-4DB5-AC36-6330F257F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7228-7D5B-4759-9E70-B95D97A67CA9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E393-04E9-4381-8227-A5636690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D49B3-063D-4364-955F-7C9437E09975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EAD8-BCF5-4CA1-9777-CBD76E235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3A0A-761F-41E3-A8C8-5AA6EBDAEE2C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BD99-BF45-4D11-996E-138FFF4AB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7B70-8EB7-41D0-ACFB-AECE1B0106AA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28F35A-3CAA-48C3-9CC2-EA5C0B1C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6F00D7-0AA2-4749-A05D-505E856D7085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D6A9C1-70FB-412D-9600-86926EAE8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9E5CFC-33AB-4108-B756-532FBF8A5FC9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8452BD-E1F3-4E4E-BB28-C4BF5C298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3F58-FBE8-4D75-9786-9AB3CE4FF305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45C7-8BF5-48C1-9A8F-845731F6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07D5-1A35-4A63-87EB-B1DF42B7C367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F164B4-7980-436F-B2ED-B82661BEE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DEC8-3993-4448-9F98-2110356681A4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2C50-CB50-4253-AB07-D87FB263B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4E90CF-4DB8-451C-8EA7-365F1F21114C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AB2EE07-4F1F-4FA0-80F3-6779E993F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68D96-C5BE-4E65-BE17-977A323D08A5}" type="datetimeFigureOut">
              <a:rPr lang="en-US"/>
              <a:pPr>
                <a:defRPr/>
              </a:pPr>
              <a:t>3/31/2010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B87CD-AFFF-489E-A813-192E86552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3" r:id="rId2"/>
    <p:sldLayoutId id="2147483828" r:id="rId3"/>
    <p:sldLayoutId id="2147483829" r:id="rId4"/>
    <p:sldLayoutId id="2147483830" r:id="rId5"/>
    <p:sldLayoutId id="2147483824" r:id="rId6"/>
    <p:sldLayoutId id="2147483831" r:id="rId7"/>
    <p:sldLayoutId id="2147483825" r:id="rId8"/>
    <p:sldLayoutId id="2147483832" r:id="rId9"/>
    <p:sldLayoutId id="2147483826" r:id="rId10"/>
    <p:sldLayoutId id="214748383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a.com/" TargetMode="External"/><Relationship Id="rId2" Type="http://schemas.openxmlformats.org/officeDocument/2006/relationships/hyperlink" Target="http://www.nars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ent2.apa.org/journals/edu/99/2/397" TargetMode="External"/><Relationship Id="rId5" Type="http://schemas.openxmlformats.org/officeDocument/2006/relationships/hyperlink" Target="http://www.prufrock.com/client/client_pages/prufrock_jm_giftchild.cfm" TargetMode="External"/><Relationship Id="rId4" Type="http://schemas.openxmlformats.org/officeDocument/2006/relationships/hyperlink" Target="http://www.informaworld.com/openurl?genre=article&amp;id=doi:10.1080/002213407014778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00_0444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7150163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4094415" y="2438400"/>
            <a:ext cx="5049585" cy="348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000_0914.jpg"/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0" y="0"/>
            <a:ext cx="46482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tu_award_w_gov.jpg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0000" contrast="-20000"/>
          </a:blip>
          <a:stretch>
            <a:fillRect/>
          </a:stretch>
        </p:blipFill>
        <p:spPr>
          <a:xfrm>
            <a:off x="0" y="2667000"/>
            <a:ext cx="469656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The Relationship between Geospatial Technologies and the Nationwide STEM Movement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305800" cy="762000"/>
          </a:xfrm>
          <a:solidFill>
            <a:schemeClr val="accent2">
              <a:alpha val="42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Education Spatial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Overview of Curriculum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676400"/>
          <a:ext cx="8458201" cy="4997653"/>
        </p:xfrm>
        <a:graphic>
          <a:graphicData uri="http://schemas.openxmlformats.org/drawingml/2006/table">
            <a:tbl>
              <a:tblPr/>
              <a:tblGrid>
                <a:gridCol w="4112703"/>
                <a:gridCol w="1241571"/>
                <a:gridCol w="3103927"/>
              </a:tblGrid>
              <a:tr h="799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Lesson Title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Estimated Time to Implement (min)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IEEIA Process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Settlement of the Chesapeake Bay Watershed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45-60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Root Cause Analysis: Defining the event, problem, and issue.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429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Where does the water go when it rains?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45-60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Maryland Biological Stream Survey (MBSS) Data Analysis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45-60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8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Seeing the Bay Through Their Eyes  (Media Literacy focus)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90-120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Gaining Perspective: Who are the players and their view of the issue?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28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The Fine Art of Developing a Research Question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45-60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Developing the Research Question: The fulcrum point of research.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72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Mapping Our Green Umbrella (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Citygreen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Lesson 2)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135-180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Data Collection: Surveys, questionnaires, and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opinionnaires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22" marR="55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348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EXPLORING GREEN ALTERNATIVES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Modeling Alternative Scenarios and Tree Growth with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CITYgreen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Citygreen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Lesson 3)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45-60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Data Interpretation: Making conclusions, inferences, and recommendations</a:t>
                      </a:r>
                    </a:p>
                  </a:txBody>
                  <a:tcPr marL="55022" marR="55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58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From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Powerpoint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to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ArcGIS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Explorer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90-120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Share the Findings:  Peer reviews, public comments, and publications</a:t>
                      </a:r>
                    </a:p>
                  </a:txBody>
                  <a:tcPr marL="55022" marR="55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43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Watershed restoration macro to micro. 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Determined by Action</a:t>
                      </a:r>
                    </a:p>
                  </a:txBody>
                  <a:tcPr marL="55022" marR="55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Taking Action: Effective, responsible, and meaningful</a:t>
                      </a:r>
                    </a:p>
                  </a:txBody>
                  <a:tcPr marL="55022" marR="55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Project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Fully developed and tested curriculum</a:t>
            </a:r>
          </a:p>
          <a:p>
            <a:pPr eaLnBrk="1" hangingPunct="1"/>
            <a:r>
              <a:rPr lang="en-US" smtClean="0"/>
              <a:t>24 teams of teachers trained in the use of GIS</a:t>
            </a:r>
          </a:p>
          <a:p>
            <a:pPr eaLnBrk="1" hangingPunct="1"/>
            <a:r>
              <a:rPr lang="en-US" smtClean="0"/>
              <a:t>“Best Management Practices for Administering a State-wide GIS License”</a:t>
            </a:r>
          </a:p>
          <a:p>
            <a:pPr eaLnBrk="1" hangingPunct="1"/>
            <a:r>
              <a:rPr lang="en-US" smtClean="0"/>
              <a:t>Teacher and student data</a:t>
            </a:r>
          </a:p>
          <a:p>
            <a:pPr eaLnBrk="1" hangingPunct="1"/>
            <a:r>
              <a:rPr lang="en-US" smtClean="0"/>
              <a:t>Successful publication of findings and presentation at 2011 EdUC.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Potential Impact of Project</a:t>
            </a:r>
          </a:p>
        </p:txBody>
      </p:sp>
      <p:pic>
        <p:nvPicPr>
          <p:cNvPr id="5" name="Picture 4" descr="Harfor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" y="1600200"/>
            <a:ext cx="8001000" cy="502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ry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676400"/>
            <a:ext cx="788035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U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619250"/>
            <a:ext cx="80772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Worl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3400" y="1600200"/>
            <a:ext cx="83058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53000"/>
          </a:xfrm>
        </p:spPr>
        <p:txBody>
          <a:bodyPr>
            <a:normAutofit fontScale="2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3200" i="1" dirty="0" smtClean="0"/>
              <a:t>Beeson, P. A. (2006). Uncovering the Secrets Behind the Successful Integration of GIS into the Core Curriculum. International Research in Geographical and Environmental Education, 15(3), 274-277. doi:10.2167/irgee196f.0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Brook, Erin A, and Eileen J Napoleon. Thinking Spatially Using GIS: Our World GIS Education, Level 1 (Our World GIS Education). Pap/Cdr/Un ed. Redlands: ESRI Press, 2008. Print.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Buss, A. R., &amp; </a:t>
            </a:r>
            <a:r>
              <a:rPr lang="en-US" sz="3200" i="1" dirty="0" err="1" smtClean="0"/>
              <a:t>McClurg</a:t>
            </a:r>
            <a:r>
              <a:rPr lang="en-US" sz="3200" i="1" dirty="0" smtClean="0"/>
              <a:t>, P. A. (1999). Initiating the use of GIS technology in </a:t>
            </a:r>
            <a:r>
              <a:rPr lang="en-US" sz="3200" i="1" dirty="0" err="1" smtClean="0"/>
              <a:t>wyoming</a:t>
            </a:r>
            <a:r>
              <a:rPr lang="en-US" sz="3200" i="1" dirty="0" smtClean="0"/>
              <a:t> public schools through in-service </a:t>
            </a:r>
            <a:r>
              <a:rPr lang="en-US" sz="3200" i="1" dirty="0" err="1" smtClean="0"/>
              <a:t>workshopsFor</a:t>
            </a:r>
            <a:r>
              <a:rPr lang="en-US" sz="3200" i="1" dirty="0" smtClean="0"/>
              <a:t> full text: </a:t>
            </a:r>
            <a:r>
              <a:rPr lang="en-US" sz="3200" i="1" u="sng" dirty="0" smtClean="0">
                <a:hlinkClick r:id="rId2"/>
              </a:rPr>
              <a:t>http://www.narst.org/.</a:t>
            </a:r>
            <a:r>
              <a:rPr lang="en-US" sz="3200" i="1" dirty="0" smtClean="0"/>
              <a:t> Retrieved from </a:t>
            </a:r>
            <a:r>
              <a:rPr lang="en-US" sz="3200" i="1" u="sng" dirty="0" smtClean="0">
                <a:hlinkClick r:id="rId3"/>
              </a:rPr>
              <a:t>www.csa.com</a:t>
            </a:r>
            <a:r>
              <a:rPr lang="en-US" sz="3200" i="1" dirty="0" smtClean="0"/>
              <a:t> 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3200" i="1" dirty="0" err="1" smtClean="0"/>
              <a:t>Dascombe</a:t>
            </a:r>
            <a:r>
              <a:rPr lang="en-GB" sz="3200" i="1" dirty="0" smtClean="0"/>
              <a:t>, B. (2006). Making Geographic Information Systems (GIS) Sustainable in Schools. International Research in Geographical and Environmental Education, 15(3), 265-267. doi:10.2167/irgee196d.0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Donaldson, D. P. With a little help from our friends: implementing geographic information systems (GIS) in K-12 schools. Social Education v. 65 no. 3 (April 2001) p. 147-50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3200" i="1" dirty="0" err="1" smtClean="0"/>
              <a:t>Drennon</a:t>
            </a:r>
            <a:r>
              <a:rPr lang="en-GB" sz="3200" i="1" dirty="0" smtClean="0"/>
              <a:t>, C. (2005). Teaching Geographic Information Systems in a Problem-Based Learning Environment. Journal of Geography in Higher Education, 29(3), 385-402. doi:10.1080/03098260500290934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Hammond, Thomas C.; </a:t>
            </a:r>
            <a:r>
              <a:rPr lang="en-US" sz="3200" i="1" dirty="0" err="1" smtClean="0"/>
              <a:t>Bodzin</a:t>
            </a:r>
            <a:r>
              <a:rPr lang="en-US" sz="3200" i="1" dirty="0" smtClean="0"/>
              <a:t>, Alec M. Teaching "with" Rather than "about" Geographic Information Systems. Social Education.  v73 n3 p119-123 Apr 2009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Jay D </a:t>
            </a:r>
            <a:r>
              <a:rPr lang="en-US" sz="3200" i="1" dirty="0" err="1" smtClean="0"/>
              <a:t>Gatrell</a:t>
            </a:r>
            <a:r>
              <a:rPr lang="en-US" sz="3200" i="1" dirty="0" smtClean="0"/>
              <a:t>.  (2004). Making Room: Integrating Geo-technologies into Teacher Education. The Journal of Geography, 103(5), 193-198.  Retrieved February 20, 2010, from </a:t>
            </a:r>
            <a:r>
              <a:rPr lang="en-US" sz="3200" i="1" dirty="0" err="1" smtClean="0"/>
              <a:t>ProQuest</a:t>
            </a:r>
            <a:r>
              <a:rPr lang="en-US" sz="3200" i="1" dirty="0" smtClean="0"/>
              <a:t> Education Journals. (Document ID: 737636101).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err="1" smtClean="0"/>
              <a:t>Kerski</a:t>
            </a:r>
            <a:r>
              <a:rPr lang="en-US" sz="3200" i="1" dirty="0" smtClean="0"/>
              <a:t>, Joseph. The Implementation and Effectiveness of GIS in  Secondary Education: Geographic Information Systems in Education. Mainz am </a:t>
            </a:r>
            <a:r>
              <a:rPr lang="en-US" sz="3200" i="1" dirty="0" err="1" smtClean="0"/>
              <a:t>Rhein</a:t>
            </a:r>
            <a:r>
              <a:rPr lang="en-US" sz="3200" i="1" dirty="0" smtClean="0"/>
              <a:t> (Germany): </a:t>
            </a:r>
            <a:r>
              <a:rPr lang="en-US" sz="3200" i="1" dirty="0" err="1" smtClean="0"/>
              <a:t>Vdm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Verlag</a:t>
            </a:r>
            <a:r>
              <a:rPr lang="en-US" sz="3200" i="1" dirty="0" smtClean="0"/>
              <a:t>, 2009. Print.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 </a:t>
            </a:r>
            <a:r>
              <a:rPr lang="en-GB" sz="3200" i="1" dirty="0" smtClean="0"/>
              <a:t>Kidman, G. &amp; Palmer, G. (2006). GIS: The Technology is There but the Teaching is Yet to Catch Up. International Research in Geographical and Environmental Education, 15(3), 289-296. doi:10.2167/irgee196i.0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 Learning To Think Spatially. Washington D.C.: National Academy Press, 2006. Print.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Lee, </a:t>
            </a:r>
            <a:r>
              <a:rPr lang="en-US" sz="3200" i="1" dirty="0" err="1" smtClean="0"/>
              <a:t>Jongwon</a:t>
            </a:r>
            <a:r>
              <a:rPr lang="en-US" sz="3200" i="1" dirty="0" smtClean="0"/>
              <a:t>; </a:t>
            </a:r>
            <a:r>
              <a:rPr lang="en-US" sz="3200" i="1" dirty="0" err="1" smtClean="0"/>
              <a:t>Bednarz</a:t>
            </a:r>
            <a:r>
              <a:rPr lang="en-US" sz="3200" i="1" dirty="0" smtClean="0"/>
              <a:t>, Robert. Effect of GIS Learning on Spatial Thinking Journal of Educational Psychology. v33 n2 p183-198 May 2009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err="1" smtClean="0"/>
              <a:t>McClurg</a:t>
            </a:r>
            <a:r>
              <a:rPr lang="en-US" sz="3200" i="1" dirty="0" smtClean="0"/>
              <a:t>, P. A., &amp; Buss, A. (2007). Professional development: Teachers use of GIS to enhance student learning. Journal of Geography, 106(2), 79-87. Retrieved from </a:t>
            </a:r>
            <a:r>
              <a:rPr lang="en-US" sz="3200" i="1" u="sng" dirty="0" smtClean="0">
                <a:hlinkClick r:id="rId4"/>
              </a:rPr>
              <a:t>http://www.informaworld.com/openurl?genre=article&amp;id=doi:10.1080/00221340701477831</a:t>
            </a:r>
            <a:r>
              <a:rPr lang="en-US" sz="3200" i="1" dirty="0" smtClean="0"/>
              <a:t> 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err="1" smtClean="0"/>
              <a:t>Mctighe</a:t>
            </a:r>
            <a:r>
              <a:rPr lang="en-US" sz="3200" i="1" dirty="0" smtClean="0"/>
              <a:t>, Jay, and Grant Wiggins. Understanding by Design. Alexandria, VA: Association For Supervision &amp; Curriculum Development, 1998. Print.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Scarborough, J. D. (2004). Strategic alliance to advanced technological education through enhanced mathematics, science, technology, and </a:t>
            </a:r>
            <a:r>
              <a:rPr lang="en-US" sz="3200" i="1" dirty="0" err="1" smtClean="0"/>
              <a:t>english</a:t>
            </a:r>
            <a:r>
              <a:rPr lang="en-US" sz="3200" i="1" dirty="0" smtClean="0"/>
              <a:t> education at the secondary level Retrieved from </a:t>
            </a:r>
            <a:r>
              <a:rPr lang="en-US" sz="3200" i="1" u="sng" dirty="0" smtClean="0">
                <a:hlinkClick r:id="rId3"/>
              </a:rPr>
              <a:t>www.csa.com</a:t>
            </a:r>
            <a:r>
              <a:rPr lang="en-US" sz="3200" i="1" dirty="0" smtClean="0"/>
              <a:t> 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err="1" smtClean="0"/>
              <a:t>Shaunessy</a:t>
            </a:r>
            <a:r>
              <a:rPr lang="en-US" sz="3200" i="1" dirty="0" smtClean="0"/>
              <a:t>, E., &amp; Page, C. (2006). Promoting inquiry in the gifted classroom through GPS and GIS technologies. Gifted Child Today, 29(4), 42-53. Retrieved from </a:t>
            </a:r>
            <a:r>
              <a:rPr lang="en-US" sz="3200" i="1" u="sng" dirty="0" smtClean="0">
                <a:hlinkClick r:id="rId5"/>
              </a:rPr>
              <a:t>http://www.prufrock.com/client/client_pages/prufrock_jm_giftchild.cfm</a:t>
            </a:r>
            <a:r>
              <a:rPr lang="en-US" sz="3200" i="1" dirty="0" smtClean="0"/>
              <a:t> 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Shea, D. L., </a:t>
            </a:r>
            <a:r>
              <a:rPr lang="en-US" sz="3200" i="1" dirty="0" err="1" smtClean="0"/>
              <a:t>Lubinski</a:t>
            </a:r>
            <a:r>
              <a:rPr lang="en-US" sz="3200" i="1" dirty="0" smtClean="0"/>
              <a:t>, D., &amp; </a:t>
            </a:r>
            <a:r>
              <a:rPr lang="en-US" sz="3200" i="1" dirty="0" err="1" smtClean="0"/>
              <a:t>Benbow</a:t>
            </a:r>
            <a:r>
              <a:rPr lang="en-US" sz="3200" i="1" dirty="0" smtClean="0"/>
              <a:t>, C. P. (2001). Importance of assessing spatial ability in intellectually talented young adolescents: A 20-year longitudinal study. Journal of Educational Psychology, 93(3), 604-614. Retrieved from </a:t>
            </a:r>
            <a:r>
              <a:rPr lang="en-US" sz="3200" i="1" u="sng" dirty="0" smtClean="0">
                <a:hlinkClick r:id="rId3"/>
              </a:rPr>
              <a:t>www.csa.com</a:t>
            </a:r>
            <a:r>
              <a:rPr lang="en-US" sz="3200" i="1" dirty="0" smtClean="0"/>
              <a:t> 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Walsh, S. J. (1992). Spatial education and integrated hands-on training: Essential foundation of GIS instruction. Journal of Geography, 91(2; 1-8), s1-8. Retrieved from </a:t>
            </a:r>
            <a:r>
              <a:rPr lang="en-US" sz="3200" i="1" u="sng" dirty="0" smtClean="0">
                <a:hlinkClick r:id="rId3"/>
              </a:rPr>
              <a:t>www.csa.com</a:t>
            </a:r>
            <a:r>
              <a:rPr lang="en-US" sz="3200" i="1" dirty="0" smtClean="0"/>
              <a:t> 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i="1" dirty="0" smtClean="0"/>
              <a:t>Webb, R. M., </a:t>
            </a:r>
            <a:r>
              <a:rPr lang="en-US" sz="3200" i="1" dirty="0" err="1" smtClean="0"/>
              <a:t>Lubinski</a:t>
            </a:r>
            <a:r>
              <a:rPr lang="en-US" sz="3200" i="1" dirty="0" smtClean="0"/>
              <a:t>, D., &amp; </a:t>
            </a:r>
            <a:r>
              <a:rPr lang="en-US" sz="3200" i="1" dirty="0" err="1" smtClean="0"/>
              <a:t>Benbow</a:t>
            </a:r>
            <a:r>
              <a:rPr lang="en-US" sz="3200" i="1" dirty="0" smtClean="0"/>
              <a:t>, C. P. (2007). Spatial ability: A neglected dimension in talent searches for intellectually precocious youth. Journal of Educational Psychology, 99(2), 397-420. Retrieved from </a:t>
            </a:r>
            <a:r>
              <a:rPr lang="en-US" sz="3200" i="1" u="sng" dirty="0" smtClean="0">
                <a:hlinkClick r:id="rId6"/>
              </a:rPr>
              <a:t>http://content2.apa.org/journals/edu/99/2/397</a:t>
            </a:r>
            <a:r>
              <a:rPr lang="en-US" sz="3200" i="1" dirty="0" smtClean="0"/>
              <a:t> </a:t>
            </a:r>
            <a:endParaRPr lang="en-US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l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752600"/>
            <a:ext cx="83058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Where is Harford County?</a:t>
            </a:r>
          </a:p>
        </p:txBody>
      </p:sp>
      <p:pic>
        <p:nvPicPr>
          <p:cNvPr id="7" name="Picture 6" descr="U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781175"/>
            <a:ext cx="83820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ryl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752600"/>
            <a:ext cx="826135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arford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3400" y="1600201"/>
            <a:ext cx="83820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5-Point Star 8"/>
          <p:cNvSpPr/>
          <p:nvPr/>
        </p:nvSpPr>
        <p:spPr>
          <a:xfrm>
            <a:off x="6096000" y="46482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Duality of GIS in Education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smtClean="0"/>
              <a:t>Logistical Support</a:t>
            </a:r>
          </a:p>
          <a:p>
            <a:pPr eaLnBrk="1" hangingPunct="1"/>
            <a:r>
              <a:rPr lang="en-US" sz="3200" smtClean="0"/>
              <a:t>Enrollment Projections</a:t>
            </a:r>
          </a:p>
          <a:p>
            <a:pPr eaLnBrk="1" hangingPunct="1"/>
            <a:r>
              <a:rPr lang="en-US" sz="3200" smtClean="0"/>
              <a:t>Redistricting</a:t>
            </a:r>
          </a:p>
          <a:p>
            <a:pPr eaLnBrk="1" hangingPunct="1"/>
            <a:r>
              <a:rPr lang="en-US" sz="3200" smtClean="0"/>
              <a:t>Bus Routing</a:t>
            </a:r>
          </a:p>
          <a:p>
            <a:pPr eaLnBrk="1" hangingPunct="1"/>
            <a:r>
              <a:rPr lang="en-US" sz="3200" smtClean="0"/>
              <a:t>Assessment Analysis</a:t>
            </a:r>
          </a:p>
        </p:txBody>
      </p:sp>
      <p:pic>
        <p:nvPicPr>
          <p:cNvPr id="8" name="Picture 7" descr="cad_solution_9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3CDBF"/>
              </a:clrFrom>
              <a:clrTo>
                <a:srgbClr val="D3CD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676400"/>
            <a:ext cx="2825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sri.com/software/arcgis/extensions/networkanalyst/graphics/school-bus-route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717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LC_SR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57400"/>
            <a:ext cx="3944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Duality of GIS in Education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8768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u="sng" dirty="0" smtClean="0"/>
              <a:t>Curricular Support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/>
              <a:t>S</a:t>
            </a:r>
            <a:r>
              <a:rPr lang="en-US" dirty="0" smtClean="0"/>
              <a:t>cience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/>
              <a:t>T</a:t>
            </a:r>
            <a:r>
              <a:rPr lang="en-US" dirty="0" smtClean="0"/>
              <a:t>echnology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/>
              <a:t>E</a:t>
            </a:r>
            <a:r>
              <a:rPr lang="en-US" dirty="0" smtClean="0"/>
              <a:t>ngineering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/>
              <a:t>M</a:t>
            </a:r>
            <a:r>
              <a:rPr lang="en-US" dirty="0" smtClean="0"/>
              <a:t>ath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ericromwel\Desktop\GIS\GT_Presentation_09\group_3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2U3L2_Lesson_J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09800"/>
            <a:ext cx="43434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UGIS MA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09800"/>
            <a:ext cx="4383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Educational Perspective of 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752600"/>
            <a:ext cx="14478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1752600"/>
            <a:ext cx="838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1752600"/>
            <a:ext cx="228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1752600"/>
            <a:ext cx="3657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True Intent of 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1752600"/>
            <a:ext cx="5257800" cy="48768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7543800" cy="838200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build 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fuel efficient car?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1981200"/>
            <a:ext cx="45320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     T     E     M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114800"/>
            <a:ext cx="7543800" cy="838200"/>
          </a:xfrm>
          <a:prstGeom prst="rect">
            <a:avLst/>
          </a:prstGeom>
          <a:solidFill>
            <a:srgbClr val="FFC000">
              <a:alpha val="39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put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on Mars?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257800"/>
            <a:ext cx="7543800" cy="838200"/>
          </a:xfrm>
          <a:prstGeom prst="rect">
            <a:avLst/>
          </a:prstGeom>
          <a:solidFill>
            <a:srgbClr val="00B050">
              <a:alpha val="39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preserve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Chesapeake Bay?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609600" y="381000"/>
            <a:ext cx="7753218" cy="6172200"/>
            <a:chOff x="1295400" y="1447800"/>
            <a:chExt cx="6762618" cy="5410200"/>
          </a:xfrm>
          <a:solidFill>
            <a:srgbClr val="34689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295400" y="1447800"/>
              <a:ext cx="6762618" cy="1714663"/>
              <a:chOff x="1904" y="1385"/>
              <a:chExt cx="5295635" cy="1712381"/>
            </a:xfrm>
            <a:grpFill/>
          </p:grpSpPr>
          <p:sp>
            <p:nvSpPr>
              <p:cNvPr id="15" name="Rounded Rectangle 14"/>
              <p:cNvSpPr/>
              <p:nvPr/>
            </p:nvSpPr>
            <p:spPr>
              <a:xfrm>
                <a:off x="1904" y="1385"/>
                <a:ext cx="5295635" cy="1712381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52058" y="51539"/>
                <a:ext cx="5195327" cy="161207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1920" tIns="121920" rIns="121920" bIns="121920" spcCol="1270" anchor="ctr"/>
              <a:lstStyle/>
              <a:p>
                <a:pPr algn="ctr" defTabSz="1422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3200" dirty="0"/>
                  <a:t>MSPP: Building Statewide Capacity to Improve Teaching &amp; Learning in STEM</a:t>
                </a: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371600" y="3256488"/>
              <a:ext cx="2130497" cy="3601512"/>
              <a:chOff x="7073" y="1807666"/>
              <a:chExt cx="1668338" cy="3596720"/>
            </a:xfrm>
            <a:grpFill/>
          </p:grpSpPr>
          <p:sp>
            <p:nvSpPr>
              <p:cNvPr id="13" name="Rounded Rectangle 12"/>
              <p:cNvSpPr/>
              <p:nvPr/>
            </p:nvSpPr>
            <p:spPr>
              <a:xfrm>
                <a:off x="7073" y="1807666"/>
                <a:ext cx="1668338" cy="359672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6"/>
              <p:cNvSpPr/>
              <p:nvPr/>
            </p:nvSpPr>
            <p:spPr>
              <a:xfrm>
                <a:off x="55937" y="1856530"/>
                <a:ext cx="1570610" cy="349899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0010" tIns="80010" rIns="80010" bIns="80010" spcCol="1270" anchor="ctr"/>
              <a:lstStyle/>
              <a:p>
                <a:pPr algn="ctr" defTabSz="9334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2100" dirty="0"/>
                  <a:t>ePortfolio &amp; Web 2.0 Tools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611460" y="3206591"/>
              <a:ext cx="2130497" cy="3607720"/>
              <a:chOff x="1815552" y="1757836"/>
              <a:chExt cx="1668338" cy="3602919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1815552" y="1757836"/>
                <a:ext cx="1668338" cy="3602919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8"/>
              <p:cNvSpPr/>
              <p:nvPr/>
            </p:nvSpPr>
            <p:spPr>
              <a:xfrm>
                <a:off x="1864416" y="1806700"/>
                <a:ext cx="1570610" cy="350519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0010" tIns="80010" rIns="80010" bIns="80010" spcCol="1270" anchor="ctr"/>
              <a:lstStyle/>
              <a:p>
                <a:pPr algn="ctr" defTabSz="9334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2100" dirty="0"/>
                  <a:t>Problem Based Learning</a:t>
                </a: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920919" y="3256488"/>
              <a:ext cx="2130497" cy="3588035"/>
              <a:chOff x="3624031" y="1807666"/>
              <a:chExt cx="1668338" cy="3583261"/>
            </a:xfrm>
            <a:grpFill/>
          </p:grpSpPr>
          <p:sp>
            <p:nvSpPr>
              <p:cNvPr id="9" name="Rounded Rectangle 8"/>
              <p:cNvSpPr/>
              <p:nvPr/>
            </p:nvSpPr>
            <p:spPr>
              <a:xfrm>
                <a:off x="3624031" y="1807666"/>
                <a:ext cx="1668338" cy="3583261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ounded Rectangle 10"/>
              <p:cNvSpPr/>
              <p:nvPr/>
            </p:nvSpPr>
            <p:spPr>
              <a:xfrm>
                <a:off x="3672895" y="1856530"/>
                <a:ext cx="1570610" cy="348553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0010" tIns="80010" rIns="80010" bIns="80010" spcCol="1270" anchor="ctr"/>
              <a:lstStyle/>
              <a:p>
                <a:pPr algn="ctr" defTabSz="9334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2100" dirty="0"/>
                  <a:t>Geospatial Technologies</a:t>
                </a:r>
              </a:p>
            </p:txBody>
          </p:sp>
        </p:grpSp>
      </p:grp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85800" y="2743200"/>
            <a:ext cx="7543800" cy="838200"/>
          </a:xfrm>
          <a:prstGeom prst="leftRightArrow">
            <a:avLst>
              <a:gd name="adj1" fmla="val 50000"/>
              <a:gd name="adj2" fmla="val 172962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PD: Instructional Coaches, Learning Teams, &amp; Academies</a:t>
            </a:r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85800" y="5257800"/>
            <a:ext cx="7543800" cy="884238"/>
          </a:xfrm>
          <a:prstGeom prst="leftRightArrow">
            <a:avLst>
              <a:gd name="adj1" fmla="val 50000"/>
              <a:gd name="adj2" fmla="val 183804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Best Practices Model and District STEM Initiatives</a:t>
            </a:r>
            <a:endParaRPr lang="en-US" sz="16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119063" indent="-119063" eaLnBrk="1" fontAlgn="auto" hangingPunct="1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University based and Geography focused</a:t>
            </a:r>
          </a:p>
          <a:p>
            <a:pPr marL="119063" indent="-119063" eaLnBrk="1" fontAlgn="auto" hangingPunct="1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Diffusion of Innovation</a:t>
            </a:r>
          </a:p>
          <a:p>
            <a:pPr marL="119063" indent="-119063" eaLnBrk="1" fontAlgn="auto" hangingPunct="1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Little consensus on solving major issues</a:t>
            </a:r>
          </a:p>
          <a:p>
            <a:pPr marL="119063" indent="-119063" eaLnBrk="1" fontAlgn="auto" hangingPunct="1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Before “No Child Left Behind”</a:t>
            </a:r>
          </a:p>
          <a:p>
            <a:pPr eaLnBrk="1" fontAlgn="auto" hangingPunct="1">
              <a:buFont typeface="Wingdings"/>
              <a:buNone/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62200" y="1757363"/>
            <a:ext cx="6553200" cy="1244600"/>
            <a:chOff x="2362200" y="1757130"/>
            <a:chExt cx="6553199" cy="1245545"/>
          </a:xfrm>
        </p:grpSpPr>
        <p:sp>
          <p:nvSpPr>
            <p:cNvPr id="7" name="Freeform 6"/>
            <p:cNvSpPr/>
            <p:nvPr/>
          </p:nvSpPr>
          <p:spPr>
            <a:xfrm>
              <a:off x="2362200" y="1757130"/>
              <a:ext cx="871538" cy="1245545"/>
            </a:xfrm>
            <a:custGeom>
              <a:avLst/>
              <a:gdLst>
                <a:gd name="connsiteX0" fmla="*/ 0 w 1245544"/>
                <a:gd name="connsiteY0" fmla="*/ 0 h 871881"/>
                <a:gd name="connsiteX1" fmla="*/ 809604 w 1245544"/>
                <a:gd name="connsiteY1" fmla="*/ 0 h 871881"/>
                <a:gd name="connsiteX2" fmla="*/ 1245544 w 1245544"/>
                <a:gd name="connsiteY2" fmla="*/ 435941 h 871881"/>
                <a:gd name="connsiteX3" fmla="*/ 809604 w 1245544"/>
                <a:gd name="connsiteY3" fmla="*/ 871881 h 871881"/>
                <a:gd name="connsiteX4" fmla="*/ 0 w 1245544"/>
                <a:gd name="connsiteY4" fmla="*/ 871881 h 871881"/>
                <a:gd name="connsiteX5" fmla="*/ 435941 w 1245544"/>
                <a:gd name="connsiteY5" fmla="*/ 435941 h 871881"/>
                <a:gd name="connsiteX6" fmla="*/ 0 w 1245544"/>
                <a:gd name="connsiteY6" fmla="*/ 0 h 87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544" h="871881">
                  <a:moveTo>
                    <a:pt x="1245543" y="0"/>
                  </a:moveTo>
                  <a:lnTo>
                    <a:pt x="1245543" y="566723"/>
                  </a:lnTo>
                  <a:lnTo>
                    <a:pt x="622771" y="871881"/>
                  </a:lnTo>
                  <a:lnTo>
                    <a:pt x="1" y="566723"/>
                  </a:lnTo>
                  <a:lnTo>
                    <a:pt x="1" y="0"/>
                  </a:lnTo>
                  <a:lnTo>
                    <a:pt x="622771" y="305159"/>
                  </a:lnTo>
                  <a:lnTo>
                    <a:pt x="1245543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" tIns="443562" rIns="7620" bIns="4435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/>
                <a:t>Spatial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233738" y="1757130"/>
              <a:ext cx="5681661" cy="810240"/>
            </a:xfrm>
            <a:custGeom>
              <a:avLst/>
              <a:gdLst>
                <a:gd name="connsiteX0" fmla="*/ 134937 w 809603"/>
                <a:gd name="connsiteY0" fmla="*/ 0 h 5681318"/>
                <a:gd name="connsiteX1" fmla="*/ 674666 w 809603"/>
                <a:gd name="connsiteY1" fmla="*/ 0 h 5681318"/>
                <a:gd name="connsiteX2" fmla="*/ 770081 w 809603"/>
                <a:gd name="connsiteY2" fmla="*/ 39522 h 5681318"/>
                <a:gd name="connsiteX3" fmla="*/ 809603 w 809603"/>
                <a:gd name="connsiteY3" fmla="*/ 134937 h 5681318"/>
                <a:gd name="connsiteX4" fmla="*/ 809603 w 809603"/>
                <a:gd name="connsiteY4" fmla="*/ 5681318 h 5681318"/>
                <a:gd name="connsiteX5" fmla="*/ 809603 w 809603"/>
                <a:gd name="connsiteY5" fmla="*/ 5681318 h 5681318"/>
                <a:gd name="connsiteX6" fmla="*/ 809603 w 809603"/>
                <a:gd name="connsiteY6" fmla="*/ 5681318 h 5681318"/>
                <a:gd name="connsiteX7" fmla="*/ 0 w 809603"/>
                <a:gd name="connsiteY7" fmla="*/ 5681318 h 5681318"/>
                <a:gd name="connsiteX8" fmla="*/ 0 w 809603"/>
                <a:gd name="connsiteY8" fmla="*/ 5681318 h 5681318"/>
                <a:gd name="connsiteX9" fmla="*/ 0 w 809603"/>
                <a:gd name="connsiteY9" fmla="*/ 5681318 h 5681318"/>
                <a:gd name="connsiteX10" fmla="*/ 0 w 809603"/>
                <a:gd name="connsiteY10" fmla="*/ 134937 h 5681318"/>
                <a:gd name="connsiteX11" fmla="*/ 39522 w 809603"/>
                <a:gd name="connsiteY11" fmla="*/ 39522 h 5681318"/>
                <a:gd name="connsiteX12" fmla="*/ 134937 w 809603"/>
                <a:gd name="connsiteY12" fmla="*/ 0 h 568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03" h="5681318">
                  <a:moveTo>
                    <a:pt x="809603" y="946911"/>
                  </a:moveTo>
                  <a:lnTo>
                    <a:pt x="809603" y="4734407"/>
                  </a:lnTo>
                  <a:cubicBezTo>
                    <a:pt x="809603" y="4985546"/>
                    <a:pt x="807577" y="5226390"/>
                    <a:pt x="803971" y="5403973"/>
                  </a:cubicBezTo>
                  <a:cubicBezTo>
                    <a:pt x="800365" y="5581555"/>
                    <a:pt x="795474" y="5681314"/>
                    <a:pt x="790374" y="5681314"/>
                  </a:cubicBezTo>
                  <a:lnTo>
                    <a:pt x="0" y="5681314"/>
                  </a:lnTo>
                  <a:lnTo>
                    <a:pt x="0" y="5681314"/>
                  </a:lnTo>
                  <a:lnTo>
                    <a:pt x="0" y="568131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90374" y="4"/>
                  </a:lnTo>
                  <a:cubicBezTo>
                    <a:pt x="795474" y="4"/>
                    <a:pt x="800365" y="99770"/>
                    <a:pt x="803971" y="277345"/>
                  </a:cubicBezTo>
                  <a:cubicBezTo>
                    <a:pt x="807577" y="454928"/>
                    <a:pt x="809603" y="695772"/>
                    <a:pt x="809603" y="94691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5" tIns="47142" rIns="47142" bIns="47143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People with spatial ability are critical to the STEM workforce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U.S. Public Education does little to recognize or develop spatial ability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GIS develops spatial ability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362200" y="2855913"/>
            <a:ext cx="6553200" cy="1246187"/>
            <a:chOff x="2362200" y="2856081"/>
            <a:chExt cx="6553199" cy="1245545"/>
          </a:xfrm>
        </p:grpSpPr>
        <p:sp>
          <p:nvSpPr>
            <p:cNvPr id="9" name="Freeform 8"/>
            <p:cNvSpPr/>
            <p:nvPr/>
          </p:nvSpPr>
          <p:spPr>
            <a:xfrm>
              <a:off x="2362200" y="2856081"/>
              <a:ext cx="871538" cy="1245545"/>
            </a:xfrm>
            <a:custGeom>
              <a:avLst/>
              <a:gdLst>
                <a:gd name="connsiteX0" fmla="*/ 0 w 1245544"/>
                <a:gd name="connsiteY0" fmla="*/ 0 h 871881"/>
                <a:gd name="connsiteX1" fmla="*/ 809604 w 1245544"/>
                <a:gd name="connsiteY1" fmla="*/ 0 h 871881"/>
                <a:gd name="connsiteX2" fmla="*/ 1245544 w 1245544"/>
                <a:gd name="connsiteY2" fmla="*/ 435941 h 871881"/>
                <a:gd name="connsiteX3" fmla="*/ 809604 w 1245544"/>
                <a:gd name="connsiteY3" fmla="*/ 871881 h 871881"/>
                <a:gd name="connsiteX4" fmla="*/ 0 w 1245544"/>
                <a:gd name="connsiteY4" fmla="*/ 871881 h 871881"/>
                <a:gd name="connsiteX5" fmla="*/ 435941 w 1245544"/>
                <a:gd name="connsiteY5" fmla="*/ 435941 h 871881"/>
                <a:gd name="connsiteX6" fmla="*/ 0 w 1245544"/>
                <a:gd name="connsiteY6" fmla="*/ 0 h 87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544" h="871881">
                  <a:moveTo>
                    <a:pt x="1245543" y="0"/>
                  </a:moveTo>
                  <a:lnTo>
                    <a:pt x="1245543" y="566723"/>
                  </a:lnTo>
                  <a:lnTo>
                    <a:pt x="622771" y="871881"/>
                  </a:lnTo>
                  <a:lnTo>
                    <a:pt x="1" y="566723"/>
                  </a:lnTo>
                  <a:lnTo>
                    <a:pt x="1" y="0"/>
                  </a:lnTo>
                  <a:lnTo>
                    <a:pt x="622771" y="305159"/>
                  </a:lnTo>
                  <a:lnTo>
                    <a:pt x="1245543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" tIns="443562" rIns="7620" bIns="4435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/>
                <a:t>Curriculum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33738" y="2856081"/>
              <a:ext cx="5681661" cy="809208"/>
            </a:xfrm>
            <a:custGeom>
              <a:avLst/>
              <a:gdLst>
                <a:gd name="connsiteX0" fmla="*/ 134937 w 809603"/>
                <a:gd name="connsiteY0" fmla="*/ 0 h 5681318"/>
                <a:gd name="connsiteX1" fmla="*/ 674666 w 809603"/>
                <a:gd name="connsiteY1" fmla="*/ 0 h 5681318"/>
                <a:gd name="connsiteX2" fmla="*/ 770081 w 809603"/>
                <a:gd name="connsiteY2" fmla="*/ 39522 h 5681318"/>
                <a:gd name="connsiteX3" fmla="*/ 809603 w 809603"/>
                <a:gd name="connsiteY3" fmla="*/ 134937 h 5681318"/>
                <a:gd name="connsiteX4" fmla="*/ 809603 w 809603"/>
                <a:gd name="connsiteY4" fmla="*/ 5681318 h 5681318"/>
                <a:gd name="connsiteX5" fmla="*/ 809603 w 809603"/>
                <a:gd name="connsiteY5" fmla="*/ 5681318 h 5681318"/>
                <a:gd name="connsiteX6" fmla="*/ 809603 w 809603"/>
                <a:gd name="connsiteY6" fmla="*/ 5681318 h 5681318"/>
                <a:gd name="connsiteX7" fmla="*/ 0 w 809603"/>
                <a:gd name="connsiteY7" fmla="*/ 5681318 h 5681318"/>
                <a:gd name="connsiteX8" fmla="*/ 0 w 809603"/>
                <a:gd name="connsiteY8" fmla="*/ 5681318 h 5681318"/>
                <a:gd name="connsiteX9" fmla="*/ 0 w 809603"/>
                <a:gd name="connsiteY9" fmla="*/ 5681318 h 5681318"/>
                <a:gd name="connsiteX10" fmla="*/ 0 w 809603"/>
                <a:gd name="connsiteY10" fmla="*/ 134937 h 5681318"/>
                <a:gd name="connsiteX11" fmla="*/ 39522 w 809603"/>
                <a:gd name="connsiteY11" fmla="*/ 39522 h 5681318"/>
                <a:gd name="connsiteX12" fmla="*/ 134937 w 809603"/>
                <a:gd name="connsiteY12" fmla="*/ 0 h 568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03" h="5681318">
                  <a:moveTo>
                    <a:pt x="809603" y="946911"/>
                  </a:moveTo>
                  <a:lnTo>
                    <a:pt x="809603" y="4734407"/>
                  </a:lnTo>
                  <a:cubicBezTo>
                    <a:pt x="809603" y="4985546"/>
                    <a:pt x="807577" y="5226390"/>
                    <a:pt x="803971" y="5403973"/>
                  </a:cubicBezTo>
                  <a:cubicBezTo>
                    <a:pt x="800365" y="5581555"/>
                    <a:pt x="795474" y="5681314"/>
                    <a:pt x="790374" y="5681314"/>
                  </a:cubicBezTo>
                  <a:lnTo>
                    <a:pt x="0" y="5681314"/>
                  </a:lnTo>
                  <a:lnTo>
                    <a:pt x="0" y="5681314"/>
                  </a:lnTo>
                  <a:lnTo>
                    <a:pt x="0" y="568131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90374" y="4"/>
                  </a:lnTo>
                  <a:cubicBezTo>
                    <a:pt x="795474" y="4"/>
                    <a:pt x="800365" y="99770"/>
                    <a:pt x="803971" y="277345"/>
                  </a:cubicBezTo>
                  <a:cubicBezTo>
                    <a:pt x="807577" y="454928"/>
                    <a:pt x="809603" y="695772"/>
                    <a:pt x="809603" y="946911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8233" tIns="46507" rIns="46507" bIns="46508" spcCol="1270" anchor="ctr"/>
            <a:lstStyle/>
            <a:p>
              <a:pPr marL="57150" lvl="1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1050" dirty="0"/>
            </a:p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100" dirty="0"/>
                <a:t>Teaching with GIS instead of about GIS</a:t>
              </a:r>
            </a:p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100" dirty="0"/>
                <a:t>Problem based interdisciplinary </a:t>
              </a:r>
              <a:r>
                <a:rPr lang="en-US" sz="1100" u="sng" dirty="0"/>
                <a:t>and</a:t>
              </a:r>
              <a:r>
                <a:rPr lang="en-US" sz="1100" dirty="0"/>
                <a:t> standards based</a:t>
              </a:r>
            </a:p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100" dirty="0"/>
                <a:t>Local focus</a:t>
              </a:r>
            </a:p>
            <a:p>
              <a:pPr marL="57150" lvl="1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1050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362200" y="3954463"/>
            <a:ext cx="6553200" cy="1246187"/>
            <a:chOff x="2362200" y="3955032"/>
            <a:chExt cx="6553199" cy="1245545"/>
          </a:xfrm>
        </p:grpSpPr>
        <p:sp>
          <p:nvSpPr>
            <p:cNvPr id="12" name="Freeform 11"/>
            <p:cNvSpPr/>
            <p:nvPr/>
          </p:nvSpPr>
          <p:spPr>
            <a:xfrm>
              <a:off x="2362200" y="3955032"/>
              <a:ext cx="871538" cy="1245545"/>
            </a:xfrm>
            <a:custGeom>
              <a:avLst/>
              <a:gdLst>
                <a:gd name="connsiteX0" fmla="*/ 0 w 1245544"/>
                <a:gd name="connsiteY0" fmla="*/ 0 h 871881"/>
                <a:gd name="connsiteX1" fmla="*/ 809604 w 1245544"/>
                <a:gd name="connsiteY1" fmla="*/ 0 h 871881"/>
                <a:gd name="connsiteX2" fmla="*/ 1245544 w 1245544"/>
                <a:gd name="connsiteY2" fmla="*/ 435941 h 871881"/>
                <a:gd name="connsiteX3" fmla="*/ 809604 w 1245544"/>
                <a:gd name="connsiteY3" fmla="*/ 871881 h 871881"/>
                <a:gd name="connsiteX4" fmla="*/ 0 w 1245544"/>
                <a:gd name="connsiteY4" fmla="*/ 871881 h 871881"/>
                <a:gd name="connsiteX5" fmla="*/ 435941 w 1245544"/>
                <a:gd name="connsiteY5" fmla="*/ 435941 h 871881"/>
                <a:gd name="connsiteX6" fmla="*/ 0 w 1245544"/>
                <a:gd name="connsiteY6" fmla="*/ 0 h 87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544" h="871881">
                  <a:moveTo>
                    <a:pt x="1245543" y="0"/>
                  </a:moveTo>
                  <a:lnTo>
                    <a:pt x="1245543" y="566723"/>
                  </a:lnTo>
                  <a:lnTo>
                    <a:pt x="622771" y="871881"/>
                  </a:lnTo>
                  <a:lnTo>
                    <a:pt x="1" y="566723"/>
                  </a:lnTo>
                  <a:lnTo>
                    <a:pt x="1" y="0"/>
                  </a:lnTo>
                  <a:lnTo>
                    <a:pt x="622771" y="305159"/>
                  </a:lnTo>
                  <a:lnTo>
                    <a:pt x="124554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" tIns="443562" rIns="7620" bIns="4435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/>
                <a:t>Training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33738" y="3955032"/>
              <a:ext cx="5681661" cy="809208"/>
            </a:xfrm>
            <a:custGeom>
              <a:avLst/>
              <a:gdLst>
                <a:gd name="connsiteX0" fmla="*/ 134937 w 809603"/>
                <a:gd name="connsiteY0" fmla="*/ 0 h 5681318"/>
                <a:gd name="connsiteX1" fmla="*/ 674666 w 809603"/>
                <a:gd name="connsiteY1" fmla="*/ 0 h 5681318"/>
                <a:gd name="connsiteX2" fmla="*/ 770081 w 809603"/>
                <a:gd name="connsiteY2" fmla="*/ 39522 h 5681318"/>
                <a:gd name="connsiteX3" fmla="*/ 809603 w 809603"/>
                <a:gd name="connsiteY3" fmla="*/ 134937 h 5681318"/>
                <a:gd name="connsiteX4" fmla="*/ 809603 w 809603"/>
                <a:gd name="connsiteY4" fmla="*/ 5681318 h 5681318"/>
                <a:gd name="connsiteX5" fmla="*/ 809603 w 809603"/>
                <a:gd name="connsiteY5" fmla="*/ 5681318 h 5681318"/>
                <a:gd name="connsiteX6" fmla="*/ 809603 w 809603"/>
                <a:gd name="connsiteY6" fmla="*/ 5681318 h 5681318"/>
                <a:gd name="connsiteX7" fmla="*/ 0 w 809603"/>
                <a:gd name="connsiteY7" fmla="*/ 5681318 h 5681318"/>
                <a:gd name="connsiteX8" fmla="*/ 0 w 809603"/>
                <a:gd name="connsiteY8" fmla="*/ 5681318 h 5681318"/>
                <a:gd name="connsiteX9" fmla="*/ 0 w 809603"/>
                <a:gd name="connsiteY9" fmla="*/ 5681318 h 5681318"/>
                <a:gd name="connsiteX10" fmla="*/ 0 w 809603"/>
                <a:gd name="connsiteY10" fmla="*/ 134937 h 5681318"/>
                <a:gd name="connsiteX11" fmla="*/ 39522 w 809603"/>
                <a:gd name="connsiteY11" fmla="*/ 39522 h 5681318"/>
                <a:gd name="connsiteX12" fmla="*/ 134937 w 809603"/>
                <a:gd name="connsiteY12" fmla="*/ 0 h 568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03" h="5681318">
                  <a:moveTo>
                    <a:pt x="809603" y="946911"/>
                  </a:moveTo>
                  <a:lnTo>
                    <a:pt x="809603" y="4734407"/>
                  </a:lnTo>
                  <a:cubicBezTo>
                    <a:pt x="809603" y="4985546"/>
                    <a:pt x="807577" y="5226390"/>
                    <a:pt x="803971" y="5403973"/>
                  </a:cubicBezTo>
                  <a:cubicBezTo>
                    <a:pt x="800365" y="5581555"/>
                    <a:pt x="795474" y="5681314"/>
                    <a:pt x="790374" y="5681314"/>
                  </a:cubicBezTo>
                  <a:lnTo>
                    <a:pt x="0" y="5681314"/>
                  </a:lnTo>
                  <a:lnTo>
                    <a:pt x="0" y="5681314"/>
                  </a:lnTo>
                  <a:lnTo>
                    <a:pt x="0" y="568131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90374" y="4"/>
                  </a:lnTo>
                  <a:cubicBezTo>
                    <a:pt x="795474" y="4"/>
                    <a:pt x="800365" y="99770"/>
                    <a:pt x="803971" y="277345"/>
                  </a:cubicBezTo>
                  <a:cubicBezTo>
                    <a:pt x="807577" y="454928"/>
                    <a:pt x="809603" y="695772"/>
                    <a:pt x="809603" y="946911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5" tIns="47142" rIns="47142" bIns="47143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Coaches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120 Hours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Sustained throughout the year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62200" y="5054600"/>
            <a:ext cx="6553200" cy="1244600"/>
            <a:chOff x="2362200" y="5053983"/>
            <a:chExt cx="6553199" cy="1245545"/>
          </a:xfrm>
        </p:grpSpPr>
        <p:sp>
          <p:nvSpPr>
            <p:cNvPr id="14" name="Freeform 13"/>
            <p:cNvSpPr/>
            <p:nvPr/>
          </p:nvSpPr>
          <p:spPr>
            <a:xfrm>
              <a:off x="2362200" y="5053983"/>
              <a:ext cx="871538" cy="1245545"/>
            </a:xfrm>
            <a:custGeom>
              <a:avLst/>
              <a:gdLst>
                <a:gd name="connsiteX0" fmla="*/ 0 w 1245544"/>
                <a:gd name="connsiteY0" fmla="*/ 0 h 871881"/>
                <a:gd name="connsiteX1" fmla="*/ 809604 w 1245544"/>
                <a:gd name="connsiteY1" fmla="*/ 0 h 871881"/>
                <a:gd name="connsiteX2" fmla="*/ 1245544 w 1245544"/>
                <a:gd name="connsiteY2" fmla="*/ 435941 h 871881"/>
                <a:gd name="connsiteX3" fmla="*/ 809604 w 1245544"/>
                <a:gd name="connsiteY3" fmla="*/ 871881 h 871881"/>
                <a:gd name="connsiteX4" fmla="*/ 0 w 1245544"/>
                <a:gd name="connsiteY4" fmla="*/ 871881 h 871881"/>
                <a:gd name="connsiteX5" fmla="*/ 435941 w 1245544"/>
                <a:gd name="connsiteY5" fmla="*/ 435941 h 871881"/>
                <a:gd name="connsiteX6" fmla="*/ 0 w 1245544"/>
                <a:gd name="connsiteY6" fmla="*/ 0 h 87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5544" h="871881">
                  <a:moveTo>
                    <a:pt x="1245543" y="0"/>
                  </a:moveTo>
                  <a:lnTo>
                    <a:pt x="1245543" y="566723"/>
                  </a:lnTo>
                  <a:lnTo>
                    <a:pt x="622771" y="871881"/>
                  </a:lnTo>
                  <a:lnTo>
                    <a:pt x="1" y="566723"/>
                  </a:lnTo>
                  <a:lnTo>
                    <a:pt x="1" y="0"/>
                  </a:lnTo>
                  <a:lnTo>
                    <a:pt x="622771" y="305159"/>
                  </a:lnTo>
                  <a:lnTo>
                    <a:pt x="1245543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" tIns="443562" rIns="7620" bIns="4435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/>
                <a:t>Sustainability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33738" y="5053983"/>
              <a:ext cx="5681661" cy="810240"/>
            </a:xfrm>
            <a:custGeom>
              <a:avLst/>
              <a:gdLst>
                <a:gd name="connsiteX0" fmla="*/ 134937 w 809603"/>
                <a:gd name="connsiteY0" fmla="*/ 0 h 5681318"/>
                <a:gd name="connsiteX1" fmla="*/ 674666 w 809603"/>
                <a:gd name="connsiteY1" fmla="*/ 0 h 5681318"/>
                <a:gd name="connsiteX2" fmla="*/ 770081 w 809603"/>
                <a:gd name="connsiteY2" fmla="*/ 39522 h 5681318"/>
                <a:gd name="connsiteX3" fmla="*/ 809603 w 809603"/>
                <a:gd name="connsiteY3" fmla="*/ 134937 h 5681318"/>
                <a:gd name="connsiteX4" fmla="*/ 809603 w 809603"/>
                <a:gd name="connsiteY4" fmla="*/ 5681318 h 5681318"/>
                <a:gd name="connsiteX5" fmla="*/ 809603 w 809603"/>
                <a:gd name="connsiteY5" fmla="*/ 5681318 h 5681318"/>
                <a:gd name="connsiteX6" fmla="*/ 809603 w 809603"/>
                <a:gd name="connsiteY6" fmla="*/ 5681318 h 5681318"/>
                <a:gd name="connsiteX7" fmla="*/ 0 w 809603"/>
                <a:gd name="connsiteY7" fmla="*/ 5681318 h 5681318"/>
                <a:gd name="connsiteX8" fmla="*/ 0 w 809603"/>
                <a:gd name="connsiteY8" fmla="*/ 5681318 h 5681318"/>
                <a:gd name="connsiteX9" fmla="*/ 0 w 809603"/>
                <a:gd name="connsiteY9" fmla="*/ 5681318 h 5681318"/>
                <a:gd name="connsiteX10" fmla="*/ 0 w 809603"/>
                <a:gd name="connsiteY10" fmla="*/ 134937 h 5681318"/>
                <a:gd name="connsiteX11" fmla="*/ 39522 w 809603"/>
                <a:gd name="connsiteY11" fmla="*/ 39522 h 5681318"/>
                <a:gd name="connsiteX12" fmla="*/ 134937 w 809603"/>
                <a:gd name="connsiteY12" fmla="*/ 0 h 568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03" h="5681318">
                  <a:moveTo>
                    <a:pt x="809603" y="946911"/>
                  </a:moveTo>
                  <a:lnTo>
                    <a:pt x="809603" y="4734407"/>
                  </a:lnTo>
                  <a:cubicBezTo>
                    <a:pt x="809603" y="4985546"/>
                    <a:pt x="807577" y="5226390"/>
                    <a:pt x="803971" y="5403973"/>
                  </a:cubicBezTo>
                  <a:cubicBezTo>
                    <a:pt x="800365" y="5581555"/>
                    <a:pt x="795474" y="5681314"/>
                    <a:pt x="790374" y="5681314"/>
                  </a:cubicBezTo>
                  <a:lnTo>
                    <a:pt x="0" y="5681314"/>
                  </a:lnTo>
                  <a:lnTo>
                    <a:pt x="0" y="5681314"/>
                  </a:lnTo>
                  <a:lnTo>
                    <a:pt x="0" y="568131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90374" y="4"/>
                  </a:lnTo>
                  <a:cubicBezTo>
                    <a:pt x="795474" y="4"/>
                    <a:pt x="800365" y="99770"/>
                    <a:pt x="803971" y="277345"/>
                  </a:cubicBezTo>
                  <a:cubicBezTo>
                    <a:pt x="807577" y="454928"/>
                    <a:pt x="809603" y="695772"/>
                    <a:pt x="809603" y="946911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5" tIns="47142" rIns="47142" bIns="47143" spcCol="1270" anchor="ctr"/>
            <a:lstStyle/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200" dirty="0"/>
                <a:t>Pre-service education</a:t>
              </a:r>
            </a:p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200" dirty="0"/>
                <a:t>Technology stability</a:t>
              </a:r>
            </a:p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200" dirty="0"/>
                <a:t>Firewalls, filters, and downloads</a:t>
              </a:r>
            </a:p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200" dirty="0"/>
                <a:t>Champions (</a:t>
              </a:r>
              <a:r>
                <a:rPr lang="en-US" sz="1200" dirty="0" err="1"/>
                <a:t>a.k.a</a:t>
              </a:r>
              <a:r>
                <a:rPr lang="en-US" sz="1200" dirty="0"/>
                <a:t> </a:t>
              </a:r>
              <a:r>
                <a:rPr lang="en-US" sz="1200" dirty="0" err="1"/>
                <a:t>Geomentors</a:t>
              </a:r>
              <a:r>
                <a:rPr lang="en-US" sz="1200" dirty="0"/>
                <a:t>) 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Project Plan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" y="5791200"/>
            <a:ext cx="12954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Spring 2010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33600" y="5791200"/>
            <a:ext cx="12954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Summer 2010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05200" y="5791200"/>
            <a:ext cx="1295400" cy="838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Fall    2010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791200"/>
            <a:ext cx="1295400" cy="838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Winter 2011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5791200"/>
            <a:ext cx="12954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Spring 2011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0" y="5791200"/>
            <a:ext cx="12954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Summer 2011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09800" y="3733800"/>
            <a:ext cx="6705600" cy="762000"/>
            <a:chOff x="2209800" y="3733800"/>
            <a:chExt cx="67056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3505200" y="3733800"/>
              <a:ext cx="1219200" cy="762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Student Pre-Assessment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24600" y="3733800"/>
              <a:ext cx="1219200" cy="762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Student Post Assessment*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09800" y="3733800"/>
              <a:ext cx="1219200" cy="762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Teacher Pre-Assessment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696200" y="3733800"/>
              <a:ext cx="1219200" cy="762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Teacher Post Assessment*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505200" y="4648200"/>
            <a:ext cx="40386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Interview/survey state coordinators*</a:t>
            </a: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" y="1905000"/>
            <a:ext cx="8077200" cy="762000"/>
            <a:chOff x="762000" y="1905000"/>
            <a:chExt cx="8077200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762000" y="1905000"/>
              <a:ext cx="12954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Curriculum Development*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86000" y="1905000"/>
              <a:ext cx="52578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Curriculum Revisions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696200" y="1905000"/>
              <a:ext cx="11430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Curriculum Evaluation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1219200" y="2819400"/>
            <a:ext cx="7620000" cy="762000"/>
            <a:chOff x="1219200" y="2819400"/>
            <a:chExt cx="7620000" cy="762000"/>
          </a:xfrm>
        </p:grpSpPr>
        <p:sp>
          <p:nvSpPr>
            <p:cNvPr id="11" name="Rounded Rectangle 10"/>
            <p:cNvSpPr/>
            <p:nvPr/>
          </p:nvSpPr>
          <p:spPr>
            <a:xfrm>
              <a:off x="2209800" y="2819400"/>
              <a:ext cx="1219200" cy="762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Summer Workshops*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05200" y="2819400"/>
              <a:ext cx="4038600" cy="762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Coaches work in schools with teachers implementing lessons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696200" y="2819400"/>
              <a:ext cx="1143000" cy="762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Summer Workshops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19200" y="2819400"/>
              <a:ext cx="914400" cy="762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Coaches Training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783</TotalTime>
  <Words>890</Words>
  <Application>Microsoft Office PowerPoint</Application>
  <PresentationFormat>On-screen Show (4:3)</PresentationFormat>
  <Paragraphs>157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Tw Cen MT</vt:lpstr>
      <vt:lpstr>Wingdings</vt:lpstr>
      <vt:lpstr>Wingdings 2</vt:lpstr>
      <vt:lpstr>Calibri</vt:lpstr>
      <vt:lpstr>Times New Roman</vt:lpstr>
      <vt:lpstr>Median</vt:lpstr>
      <vt:lpstr>Making Education Spatial</vt:lpstr>
      <vt:lpstr>Where is Harford County?</vt:lpstr>
      <vt:lpstr>The Duality of GIS in Education</vt:lpstr>
      <vt:lpstr>The Duality of GIS in Education</vt:lpstr>
      <vt:lpstr>The Educational Perspective of STEM</vt:lpstr>
      <vt:lpstr>The True Intent of STEM</vt:lpstr>
      <vt:lpstr>Slide 7</vt:lpstr>
      <vt:lpstr>Research Review</vt:lpstr>
      <vt:lpstr>Project Plan</vt:lpstr>
      <vt:lpstr>Overview of Curriculum</vt:lpstr>
      <vt:lpstr>Project Deliverables</vt:lpstr>
      <vt:lpstr>Potential Impact of Project</vt:lpstr>
      <vt:lpstr>References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Education Spatial</dc:title>
  <dc:creator>Admin</dc:creator>
  <cp:lastModifiedBy>king</cp:lastModifiedBy>
  <cp:revision>79</cp:revision>
  <dcterms:created xsi:type="dcterms:W3CDTF">2010-03-14T12:33:14Z</dcterms:created>
  <dcterms:modified xsi:type="dcterms:W3CDTF">2010-03-31T15:21:01Z</dcterms:modified>
</cp:coreProperties>
</file>