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</p:sldMasterIdLst>
  <p:notesMasterIdLst>
    <p:notesMasterId r:id="rId20"/>
  </p:notesMasterIdLst>
  <p:sldIdLst>
    <p:sldId id="256" r:id="rId5"/>
    <p:sldId id="257" r:id="rId6"/>
    <p:sldId id="286" r:id="rId7"/>
    <p:sldId id="277" r:id="rId8"/>
    <p:sldId id="278" r:id="rId9"/>
    <p:sldId id="279" r:id="rId10"/>
    <p:sldId id="280" r:id="rId11"/>
    <p:sldId id="268" r:id="rId12"/>
    <p:sldId id="281" r:id="rId13"/>
    <p:sldId id="276" r:id="rId14"/>
    <p:sldId id="282" r:id="rId15"/>
    <p:sldId id="274" r:id="rId16"/>
    <p:sldId id="283" r:id="rId17"/>
    <p:sldId id="288" r:id="rId18"/>
    <p:sldId id="28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een, Arin C" initials="GAC" lastIdx="1" clrIdx="0">
    <p:extLst>
      <p:ext uri="{19B8F6BF-5375-455C-9EA6-DF929625EA0E}">
        <p15:presenceInfo xmlns:p15="http://schemas.microsoft.com/office/powerpoint/2012/main" userId="S::acg5583@psu.edu::06b6d700-ee65-4ca0-94b4-69620cfe7a9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57" autoAdjust="0"/>
    <p:restoredTop sz="87309" autoAdjust="0"/>
  </p:normalViewPr>
  <p:slideViewPr>
    <p:cSldViewPr snapToGrid="0">
      <p:cViewPr varScale="1">
        <p:scale>
          <a:sx n="96" d="100"/>
          <a:sy n="96" d="100"/>
        </p:scale>
        <p:origin x="564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B73D13-903E-42B3-B0AE-766CF0C9EA51}" type="doc">
      <dgm:prSet loTypeId="urn:microsoft.com/office/officeart/2008/layout/LinedLis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AB0BDDD-043E-432D-9014-16FBC383AFD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Introduction</a:t>
          </a:r>
        </a:p>
      </dgm:t>
    </dgm:pt>
    <dgm:pt modelId="{CB28E413-9A72-47E4-8B5D-8C7A22CF539D}" type="parTrans" cxnId="{018E2666-1E37-43C9-ABCE-91E0EF79BBEE}">
      <dgm:prSet/>
      <dgm:spPr/>
      <dgm:t>
        <a:bodyPr/>
        <a:lstStyle/>
        <a:p>
          <a:endParaRPr lang="en-US"/>
        </a:p>
      </dgm:t>
    </dgm:pt>
    <dgm:pt modelId="{51435147-A267-4D7E-BB33-772583EED213}" type="sibTrans" cxnId="{018E2666-1E37-43C9-ABCE-91E0EF79BBEE}">
      <dgm:prSet/>
      <dgm:spPr/>
      <dgm:t>
        <a:bodyPr/>
        <a:lstStyle/>
        <a:p>
          <a:endParaRPr lang="en-US"/>
        </a:p>
      </dgm:t>
    </dgm:pt>
    <dgm:pt modelId="{4A32BE5D-E8C8-4D72-8BB6-7FC747845F3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Objectives</a:t>
          </a:r>
        </a:p>
      </dgm:t>
    </dgm:pt>
    <dgm:pt modelId="{DE5C5D04-A471-426D-8784-F8A51D4DC735}" type="parTrans" cxnId="{B49AFC6A-4B07-4BED-A68E-747E893990D7}">
      <dgm:prSet/>
      <dgm:spPr/>
      <dgm:t>
        <a:bodyPr/>
        <a:lstStyle/>
        <a:p>
          <a:endParaRPr lang="en-US"/>
        </a:p>
      </dgm:t>
    </dgm:pt>
    <dgm:pt modelId="{28E2F353-1343-437A-A356-F2D3DF2B9486}" type="sibTrans" cxnId="{B49AFC6A-4B07-4BED-A68E-747E893990D7}">
      <dgm:prSet/>
      <dgm:spPr/>
      <dgm:t>
        <a:bodyPr/>
        <a:lstStyle/>
        <a:p>
          <a:endParaRPr lang="en-US"/>
        </a:p>
      </dgm:t>
    </dgm:pt>
    <dgm:pt modelId="{114D55F2-48A2-4C3D-B9D4-FD05EA24ACF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Proposed Methodology</a:t>
          </a:r>
        </a:p>
      </dgm:t>
    </dgm:pt>
    <dgm:pt modelId="{152061EE-5873-4388-9628-6E06BB2802A5}" type="parTrans" cxnId="{2C299256-B87C-4F3A-A9A1-D022D1C3E2A1}">
      <dgm:prSet/>
      <dgm:spPr/>
      <dgm:t>
        <a:bodyPr/>
        <a:lstStyle/>
        <a:p>
          <a:endParaRPr lang="en-US"/>
        </a:p>
      </dgm:t>
    </dgm:pt>
    <dgm:pt modelId="{8962AAA3-2531-48E0-9065-B4B96ED1EB35}" type="sibTrans" cxnId="{2C299256-B87C-4F3A-A9A1-D022D1C3E2A1}">
      <dgm:prSet/>
      <dgm:spPr/>
      <dgm:t>
        <a:bodyPr/>
        <a:lstStyle/>
        <a:p>
          <a:endParaRPr lang="en-US"/>
        </a:p>
      </dgm:t>
    </dgm:pt>
    <dgm:pt modelId="{4B6E32A6-B11D-43AA-862A-F9DFB6BD52A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Timeline</a:t>
          </a:r>
        </a:p>
      </dgm:t>
    </dgm:pt>
    <dgm:pt modelId="{8ED53CF9-DF72-4EC5-86B0-ED4190EAE50E}" type="parTrans" cxnId="{F707917A-2D00-484A-A840-E0C2210D8700}">
      <dgm:prSet/>
      <dgm:spPr/>
      <dgm:t>
        <a:bodyPr/>
        <a:lstStyle/>
        <a:p>
          <a:endParaRPr lang="en-US"/>
        </a:p>
      </dgm:t>
    </dgm:pt>
    <dgm:pt modelId="{1F920209-15E7-4124-82B1-7EBF0732169F}" type="sibTrans" cxnId="{F707917A-2D00-484A-A840-E0C2210D8700}">
      <dgm:prSet/>
      <dgm:spPr/>
      <dgm:t>
        <a:bodyPr/>
        <a:lstStyle/>
        <a:p>
          <a:endParaRPr lang="en-US"/>
        </a:p>
      </dgm:t>
    </dgm:pt>
    <dgm:pt modelId="{FFCE173D-8DA8-4D92-974A-925E97A4265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Anticipated Results</a:t>
          </a:r>
        </a:p>
      </dgm:t>
    </dgm:pt>
    <dgm:pt modelId="{76C6500B-0DB6-47A7-BE1D-9EC9EDACCB82}" type="parTrans" cxnId="{8E8ADA3C-99F9-4F6A-9FB9-9A7657D51BF6}">
      <dgm:prSet/>
      <dgm:spPr/>
      <dgm:t>
        <a:bodyPr/>
        <a:lstStyle/>
        <a:p>
          <a:endParaRPr lang="en-US"/>
        </a:p>
      </dgm:t>
    </dgm:pt>
    <dgm:pt modelId="{6E1E2D2D-2915-4567-A16F-701A5A7A5F00}" type="sibTrans" cxnId="{8E8ADA3C-99F9-4F6A-9FB9-9A7657D51BF6}">
      <dgm:prSet/>
      <dgm:spPr/>
      <dgm:t>
        <a:bodyPr/>
        <a:lstStyle/>
        <a:p>
          <a:endParaRPr lang="en-US"/>
        </a:p>
      </dgm:t>
    </dgm:pt>
    <dgm:pt modelId="{B2BC7E08-4CAD-48D8-A7C3-8B81E2BE688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Background</a:t>
          </a:r>
        </a:p>
      </dgm:t>
    </dgm:pt>
    <dgm:pt modelId="{C1FCD814-3282-4B22-AEA2-473B04E50AEA}" type="parTrans" cxnId="{2436CCDE-3C29-4F08-8B26-758FBC8AB761}">
      <dgm:prSet/>
      <dgm:spPr/>
      <dgm:t>
        <a:bodyPr/>
        <a:lstStyle/>
        <a:p>
          <a:endParaRPr lang="en-US"/>
        </a:p>
      </dgm:t>
    </dgm:pt>
    <dgm:pt modelId="{447BCA59-21A9-4CEB-B48D-CE7905C9C9F3}" type="sibTrans" cxnId="{2436CCDE-3C29-4F08-8B26-758FBC8AB761}">
      <dgm:prSet/>
      <dgm:spPr/>
      <dgm:t>
        <a:bodyPr/>
        <a:lstStyle/>
        <a:p>
          <a:endParaRPr lang="en-US"/>
        </a:p>
      </dgm:t>
    </dgm:pt>
    <dgm:pt modelId="{55C4C804-604F-41E6-B389-08E61BB5A23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Summary</a:t>
          </a:r>
        </a:p>
      </dgm:t>
    </dgm:pt>
    <dgm:pt modelId="{0F5168B7-56DD-4977-BC30-2879BE0F31B9}" type="parTrans" cxnId="{07075CFC-937A-4EB1-857E-4408D736247F}">
      <dgm:prSet/>
      <dgm:spPr/>
      <dgm:t>
        <a:bodyPr/>
        <a:lstStyle/>
        <a:p>
          <a:endParaRPr lang="en-US"/>
        </a:p>
      </dgm:t>
    </dgm:pt>
    <dgm:pt modelId="{22CFB026-68F6-4344-B666-853A5250024C}" type="sibTrans" cxnId="{07075CFC-937A-4EB1-857E-4408D736247F}">
      <dgm:prSet/>
      <dgm:spPr/>
      <dgm:t>
        <a:bodyPr/>
        <a:lstStyle/>
        <a:p>
          <a:endParaRPr lang="en-US"/>
        </a:p>
      </dgm:t>
    </dgm:pt>
    <dgm:pt modelId="{33EE90C7-F920-41FE-94CE-688EFF3958CF}" type="pres">
      <dgm:prSet presAssocID="{11B73D13-903E-42B3-B0AE-766CF0C9EA51}" presName="vert0" presStyleCnt="0">
        <dgm:presLayoutVars>
          <dgm:dir/>
          <dgm:animOne val="branch"/>
          <dgm:animLvl val="lvl"/>
        </dgm:presLayoutVars>
      </dgm:prSet>
      <dgm:spPr/>
    </dgm:pt>
    <dgm:pt modelId="{EB78A38C-B552-49C8-8A18-C37F4F134E7B}" type="pres">
      <dgm:prSet presAssocID="{9AB0BDDD-043E-432D-9014-16FBC383AFDA}" presName="thickLine" presStyleLbl="alignNode1" presStyleIdx="0" presStyleCnt="7"/>
      <dgm:spPr/>
    </dgm:pt>
    <dgm:pt modelId="{0E694F51-6BF0-4AB1-BC4E-7DF71B067AB5}" type="pres">
      <dgm:prSet presAssocID="{9AB0BDDD-043E-432D-9014-16FBC383AFDA}" presName="horz1" presStyleCnt="0"/>
      <dgm:spPr/>
    </dgm:pt>
    <dgm:pt modelId="{E6AEAF49-595A-47F5-9695-533D144E8C88}" type="pres">
      <dgm:prSet presAssocID="{9AB0BDDD-043E-432D-9014-16FBC383AFDA}" presName="tx1" presStyleLbl="revTx" presStyleIdx="0" presStyleCnt="7"/>
      <dgm:spPr/>
    </dgm:pt>
    <dgm:pt modelId="{BBA9C379-C1A7-49E5-A246-05E39CD7FF48}" type="pres">
      <dgm:prSet presAssocID="{9AB0BDDD-043E-432D-9014-16FBC383AFDA}" presName="vert1" presStyleCnt="0"/>
      <dgm:spPr/>
    </dgm:pt>
    <dgm:pt modelId="{C80600B1-9BA6-4A8C-931A-080CBC9D5216}" type="pres">
      <dgm:prSet presAssocID="{B2BC7E08-4CAD-48D8-A7C3-8B81E2BE6883}" presName="thickLine" presStyleLbl="alignNode1" presStyleIdx="1" presStyleCnt="7"/>
      <dgm:spPr/>
    </dgm:pt>
    <dgm:pt modelId="{57AD67B3-5AE3-4CDF-AA55-C6528446653E}" type="pres">
      <dgm:prSet presAssocID="{B2BC7E08-4CAD-48D8-A7C3-8B81E2BE6883}" presName="horz1" presStyleCnt="0"/>
      <dgm:spPr/>
    </dgm:pt>
    <dgm:pt modelId="{D4E73DC1-BB81-432F-961F-F415209704ED}" type="pres">
      <dgm:prSet presAssocID="{B2BC7E08-4CAD-48D8-A7C3-8B81E2BE6883}" presName="tx1" presStyleLbl="revTx" presStyleIdx="1" presStyleCnt="7"/>
      <dgm:spPr/>
    </dgm:pt>
    <dgm:pt modelId="{F5AC635E-80B9-4E36-BA87-9E617207C83F}" type="pres">
      <dgm:prSet presAssocID="{B2BC7E08-4CAD-48D8-A7C3-8B81E2BE6883}" presName="vert1" presStyleCnt="0"/>
      <dgm:spPr/>
    </dgm:pt>
    <dgm:pt modelId="{002AB5FC-8061-4AA0-93F4-C3E163754E65}" type="pres">
      <dgm:prSet presAssocID="{4A32BE5D-E8C8-4D72-8BB6-7FC747845F32}" presName="thickLine" presStyleLbl="alignNode1" presStyleIdx="2" presStyleCnt="7"/>
      <dgm:spPr/>
    </dgm:pt>
    <dgm:pt modelId="{C4A33188-0245-4DC2-B7C2-CB6AEED89C9D}" type="pres">
      <dgm:prSet presAssocID="{4A32BE5D-E8C8-4D72-8BB6-7FC747845F32}" presName="horz1" presStyleCnt="0"/>
      <dgm:spPr/>
    </dgm:pt>
    <dgm:pt modelId="{29FD8796-5359-470C-B4E2-12FB1A917C37}" type="pres">
      <dgm:prSet presAssocID="{4A32BE5D-E8C8-4D72-8BB6-7FC747845F32}" presName="tx1" presStyleLbl="revTx" presStyleIdx="2" presStyleCnt="7"/>
      <dgm:spPr/>
    </dgm:pt>
    <dgm:pt modelId="{4E7C84C1-808C-4B82-B41C-B7BE0712B055}" type="pres">
      <dgm:prSet presAssocID="{4A32BE5D-E8C8-4D72-8BB6-7FC747845F32}" presName="vert1" presStyleCnt="0"/>
      <dgm:spPr/>
    </dgm:pt>
    <dgm:pt modelId="{3600DC8A-7FC1-43FE-982F-7E41D5F9282C}" type="pres">
      <dgm:prSet presAssocID="{114D55F2-48A2-4C3D-B9D4-FD05EA24ACF5}" presName="thickLine" presStyleLbl="alignNode1" presStyleIdx="3" presStyleCnt="7"/>
      <dgm:spPr/>
    </dgm:pt>
    <dgm:pt modelId="{95460B39-D8A7-46D6-B5E5-DDE1D7A44F4A}" type="pres">
      <dgm:prSet presAssocID="{114D55F2-48A2-4C3D-B9D4-FD05EA24ACF5}" presName="horz1" presStyleCnt="0"/>
      <dgm:spPr/>
    </dgm:pt>
    <dgm:pt modelId="{1FDE06B5-0CCC-4199-8C31-AE5B16FBD5ED}" type="pres">
      <dgm:prSet presAssocID="{114D55F2-48A2-4C3D-B9D4-FD05EA24ACF5}" presName="tx1" presStyleLbl="revTx" presStyleIdx="3" presStyleCnt="7"/>
      <dgm:spPr/>
    </dgm:pt>
    <dgm:pt modelId="{6FFB97B5-73A2-4227-ACD4-C55768C51251}" type="pres">
      <dgm:prSet presAssocID="{114D55F2-48A2-4C3D-B9D4-FD05EA24ACF5}" presName="vert1" presStyleCnt="0"/>
      <dgm:spPr/>
    </dgm:pt>
    <dgm:pt modelId="{D2AA763F-B4DB-457E-96C2-0FF01A1A894E}" type="pres">
      <dgm:prSet presAssocID="{4B6E32A6-B11D-43AA-862A-F9DFB6BD52A1}" presName="thickLine" presStyleLbl="alignNode1" presStyleIdx="4" presStyleCnt="7"/>
      <dgm:spPr/>
    </dgm:pt>
    <dgm:pt modelId="{F91F3BCD-851F-45ED-BD03-EAB276C5C159}" type="pres">
      <dgm:prSet presAssocID="{4B6E32A6-B11D-43AA-862A-F9DFB6BD52A1}" presName="horz1" presStyleCnt="0"/>
      <dgm:spPr/>
    </dgm:pt>
    <dgm:pt modelId="{9E6D5080-5632-40D7-A6C6-89C0DD01C3E2}" type="pres">
      <dgm:prSet presAssocID="{4B6E32A6-B11D-43AA-862A-F9DFB6BD52A1}" presName="tx1" presStyleLbl="revTx" presStyleIdx="4" presStyleCnt="7"/>
      <dgm:spPr/>
    </dgm:pt>
    <dgm:pt modelId="{18F50099-F32A-42A7-B40C-2BB2057EE821}" type="pres">
      <dgm:prSet presAssocID="{4B6E32A6-B11D-43AA-862A-F9DFB6BD52A1}" presName="vert1" presStyleCnt="0"/>
      <dgm:spPr/>
    </dgm:pt>
    <dgm:pt modelId="{DF11A60A-CC56-40A9-A109-90CBB68B0FB2}" type="pres">
      <dgm:prSet presAssocID="{FFCE173D-8DA8-4D92-974A-925E97A4265F}" presName="thickLine" presStyleLbl="alignNode1" presStyleIdx="5" presStyleCnt="7"/>
      <dgm:spPr/>
    </dgm:pt>
    <dgm:pt modelId="{286395AA-F33A-4F8F-96BE-54C210E6C7D4}" type="pres">
      <dgm:prSet presAssocID="{FFCE173D-8DA8-4D92-974A-925E97A4265F}" presName="horz1" presStyleCnt="0"/>
      <dgm:spPr/>
    </dgm:pt>
    <dgm:pt modelId="{A6CECF14-3E84-42CE-AD3D-F11BEA328BB4}" type="pres">
      <dgm:prSet presAssocID="{FFCE173D-8DA8-4D92-974A-925E97A4265F}" presName="tx1" presStyleLbl="revTx" presStyleIdx="5" presStyleCnt="7"/>
      <dgm:spPr/>
    </dgm:pt>
    <dgm:pt modelId="{3801CF5D-08DF-491B-858F-067609F10072}" type="pres">
      <dgm:prSet presAssocID="{FFCE173D-8DA8-4D92-974A-925E97A4265F}" presName="vert1" presStyleCnt="0"/>
      <dgm:spPr/>
    </dgm:pt>
    <dgm:pt modelId="{61717912-6A6F-4860-A2CA-27142F1E87C2}" type="pres">
      <dgm:prSet presAssocID="{55C4C804-604F-41E6-B389-08E61BB5A23B}" presName="thickLine" presStyleLbl="alignNode1" presStyleIdx="6" presStyleCnt="7"/>
      <dgm:spPr/>
    </dgm:pt>
    <dgm:pt modelId="{C3E0AB82-D3FA-40F3-89D1-45206765C2EB}" type="pres">
      <dgm:prSet presAssocID="{55C4C804-604F-41E6-B389-08E61BB5A23B}" presName="horz1" presStyleCnt="0"/>
      <dgm:spPr/>
    </dgm:pt>
    <dgm:pt modelId="{BD0774BB-E534-4342-983D-1598607BA86B}" type="pres">
      <dgm:prSet presAssocID="{55C4C804-604F-41E6-B389-08E61BB5A23B}" presName="tx1" presStyleLbl="revTx" presStyleIdx="6" presStyleCnt="7"/>
      <dgm:spPr/>
    </dgm:pt>
    <dgm:pt modelId="{84B7E7E1-BCA3-4650-A76A-5663C449E6EB}" type="pres">
      <dgm:prSet presAssocID="{55C4C804-604F-41E6-B389-08E61BB5A23B}" presName="vert1" presStyleCnt="0"/>
      <dgm:spPr/>
    </dgm:pt>
  </dgm:ptLst>
  <dgm:cxnLst>
    <dgm:cxn modelId="{7D75EA12-24E3-4B13-BA89-09C29ED2F123}" type="presOf" srcId="{114D55F2-48A2-4C3D-B9D4-FD05EA24ACF5}" destId="{1FDE06B5-0CCC-4199-8C31-AE5B16FBD5ED}" srcOrd="0" destOrd="0" presId="urn:microsoft.com/office/officeart/2008/layout/LinedList"/>
    <dgm:cxn modelId="{8E8ADA3C-99F9-4F6A-9FB9-9A7657D51BF6}" srcId="{11B73D13-903E-42B3-B0AE-766CF0C9EA51}" destId="{FFCE173D-8DA8-4D92-974A-925E97A4265F}" srcOrd="5" destOrd="0" parTransId="{76C6500B-0DB6-47A7-BE1D-9EC9EDACCB82}" sibTransId="{6E1E2D2D-2915-4567-A16F-701A5A7A5F00}"/>
    <dgm:cxn modelId="{27D55E5D-BC03-4032-A877-A3A3551C75FC}" type="presOf" srcId="{B2BC7E08-4CAD-48D8-A7C3-8B81E2BE6883}" destId="{D4E73DC1-BB81-432F-961F-F415209704ED}" srcOrd="0" destOrd="0" presId="urn:microsoft.com/office/officeart/2008/layout/LinedList"/>
    <dgm:cxn modelId="{018E2666-1E37-43C9-ABCE-91E0EF79BBEE}" srcId="{11B73D13-903E-42B3-B0AE-766CF0C9EA51}" destId="{9AB0BDDD-043E-432D-9014-16FBC383AFDA}" srcOrd="0" destOrd="0" parTransId="{CB28E413-9A72-47E4-8B5D-8C7A22CF539D}" sibTransId="{51435147-A267-4D7E-BB33-772583EED213}"/>
    <dgm:cxn modelId="{B49AFC6A-4B07-4BED-A68E-747E893990D7}" srcId="{11B73D13-903E-42B3-B0AE-766CF0C9EA51}" destId="{4A32BE5D-E8C8-4D72-8BB6-7FC747845F32}" srcOrd="2" destOrd="0" parTransId="{DE5C5D04-A471-426D-8784-F8A51D4DC735}" sibTransId="{28E2F353-1343-437A-A356-F2D3DF2B9486}"/>
    <dgm:cxn modelId="{2C299256-B87C-4F3A-A9A1-D022D1C3E2A1}" srcId="{11B73D13-903E-42B3-B0AE-766CF0C9EA51}" destId="{114D55F2-48A2-4C3D-B9D4-FD05EA24ACF5}" srcOrd="3" destOrd="0" parTransId="{152061EE-5873-4388-9628-6E06BB2802A5}" sibTransId="{8962AAA3-2531-48E0-9065-B4B96ED1EB35}"/>
    <dgm:cxn modelId="{AEBA6757-FF9B-449E-8859-5E7F1EB4B3E4}" type="presOf" srcId="{55C4C804-604F-41E6-B389-08E61BB5A23B}" destId="{BD0774BB-E534-4342-983D-1598607BA86B}" srcOrd="0" destOrd="0" presId="urn:microsoft.com/office/officeart/2008/layout/LinedList"/>
    <dgm:cxn modelId="{F707917A-2D00-484A-A840-E0C2210D8700}" srcId="{11B73D13-903E-42B3-B0AE-766CF0C9EA51}" destId="{4B6E32A6-B11D-43AA-862A-F9DFB6BD52A1}" srcOrd="4" destOrd="0" parTransId="{8ED53CF9-DF72-4EC5-86B0-ED4190EAE50E}" sibTransId="{1F920209-15E7-4124-82B1-7EBF0732169F}"/>
    <dgm:cxn modelId="{049EAA5A-FDE1-49BE-BBD1-D7AD1E17A2A4}" type="presOf" srcId="{4A32BE5D-E8C8-4D72-8BB6-7FC747845F32}" destId="{29FD8796-5359-470C-B4E2-12FB1A917C37}" srcOrd="0" destOrd="0" presId="urn:microsoft.com/office/officeart/2008/layout/LinedList"/>
    <dgm:cxn modelId="{A9FB0A9E-3468-49A7-9332-78D791AB3DFA}" type="presOf" srcId="{11B73D13-903E-42B3-B0AE-766CF0C9EA51}" destId="{33EE90C7-F920-41FE-94CE-688EFF3958CF}" srcOrd="0" destOrd="0" presId="urn:microsoft.com/office/officeart/2008/layout/LinedList"/>
    <dgm:cxn modelId="{5AF71EA6-E977-41BA-9251-5613EDD15BEB}" type="presOf" srcId="{9AB0BDDD-043E-432D-9014-16FBC383AFDA}" destId="{E6AEAF49-595A-47F5-9695-533D144E8C88}" srcOrd="0" destOrd="0" presId="urn:microsoft.com/office/officeart/2008/layout/LinedList"/>
    <dgm:cxn modelId="{581306C5-5FF8-4F2C-8A99-54BF070ED30F}" type="presOf" srcId="{FFCE173D-8DA8-4D92-974A-925E97A4265F}" destId="{A6CECF14-3E84-42CE-AD3D-F11BEA328BB4}" srcOrd="0" destOrd="0" presId="urn:microsoft.com/office/officeart/2008/layout/LinedList"/>
    <dgm:cxn modelId="{2436CCDE-3C29-4F08-8B26-758FBC8AB761}" srcId="{11B73D13-903E-42B3-B0AE-766CF0C9EA51}" destId="{B2BC7E08-4CAD-48D8-A7C3-8B81E2BE6883}" srcOrd="1" destOrd="0" parTransId="{C1FCD814-3282-4B22-AEA2-473B04E50AEA}" sibTransId="{447BCA59-21A9-4CEB-B48D-CE7905C9C9F3}"/>
    <dgm:cxn modelId="{3861E8F5-C903-416A-9272-7947D576573A}" type="presOf" srcId="{4B6E32A6-B11D-43AA-862A-F9DFB6BD52A1}" destId="{9E6D5080-5632-40D7-A6C6-89C0DD01C3E2}" srcOrd="0" destOrd="0" presId="urn:microsoft.com/office/officeart/2008/layout/LinedList"/>
    <dgm:cxn modelId="{07075CFC-937A-4EB1-857E-4408D736247F}" srcId="{11B73D13-903E-42B3-B0AE-766CF0C9EA51}" destId="{55C4C804-604F-41E6-B389-08E61BB5A23B}" srcOrd="6" destOrd="0" parTransId="{0F5168B7-56DD-4977-BC30-2879BE0F31B9}" sibTransId="{22CFB026-68F6-4344-B666-853A5250024C}"/>
    <dgm:cxn modelId="{42E49AF8-3A24-44A0-98D5-7F18173AF38F}" type="presParOf" srcId="{33EE90C7-F920-41FE-94CE-688EFF3958CF}" destId="{EB78A38C-B552-49C8-8A18-C37F4F134E7B}" srcOrd="0" destOrd="0" presId="urn:microsoft.com/office/officeart/2008/layout/LinedList"/>
    <dgm:cxn modelId="{58D78C4A-76E9-41B2-8BB1-AD0A59925AAC}" type="presParOf" srcId="{33EE90C7-F920-41FE-94CE-688EFF3958CF}" destId="{0E694F51-6BF0-4AB1-BC4E-7DF71B067AB5}" srcOrd="1" destOrd="0" presId="urn:microsoft.com/office/officeart/2008/layout/LinedList"/>
    <dgm:cxn modelId="{D697A463-9240-47BD-914F-FCED54E04118}" type="presParOf" srcId="{0E694F51-6BF0-4AB1-BC4E-7DF71B067AB5}" destId="{E6AEAF49-595A-47F5-9695-533D144E8C88}" srcOrd="0" destOrd="0" presId="urn:microsoft.com/office/officeart/2008/layout/LinedList"/>
    <dgm:cxn modelId="{5F56EA3D-6FFA-478E-BF6C-7E6EDD513EEC}" type="presParOf" srcId="{0E694F51-6BF0-4AB1-BC4E-7DF71B067AB5}" destId="{BBA9C379-C1A7-49E5-A246-05E39CD7FF48}" srcOrd="1" destOrd="0" presId="urn:microsoft.com/office/officeart/2008/layout/LinedList"/>
    <dgm:cxn modelId="{132A8136-74B2-468A-AB13-E4B32B3D51AF}" type="presParOf" srcId="{33EE90C7-F920-41FE-94CE-688EFF3958CF}" destId="{C80600B1-9BA6-4A8C-931A-080CBC9D5216}" srcOrd="2" destOrd="0" presId="urn:microsoft.com/office/officeart/2008/layout/LinedList"/>
    <dgm:cxn modelId="{33FA83AD-3BB2-4570-986E-E67AC46674A6}" type="presParOf" srcId="{33EE90C7-F920-41FE-94CE-688EFF3958CF}" destId="{57AD67B3-5AE3-4CDF-AA55-C6528446653E}" srcOrd="3" destOrd="0" presId="urn:microsoft.com/office/officeart/2008/layout/LinedList"/>
    <dgm:cxn modelId="{A6C95A87-C786-4939-86C4-D6DD897FE744}" type="presParOf" srcId="{57AD67B3-5AE3-4CDF-AA55-C6528446653E}" destId="{D4E73DC1-BB81-432F-961F-F415209704ED}" srcOrd="0" destOrd="0" presId="urn:microsoft.com/office/officeart/2008/layout/LinedList"/>
    <dgm:cxn modelId="{CB9F71B3-1FEE-4062-8B41-608A778D16FF}" type="presParOf" srcId="{57AD67B3-5AE3-4CDF-AA55-C6528446653E}" destId="{F5AC635E-80B9-4E36-BA87-9E617207C83F}" srcOrd="1" destOrd="0" presId="urn:microsoft.com/office/officeart/2008/layout/LinedList"/>
    <dgm:cxn modelId="{ADBF3D84-CBA7-4CC2-B964-27278DAADBB9}" type="presParOf" srcId="{33EE90C7-F920-41FE-94CE-688EFF3958CF}" destId="{002AB5FC-8061-4AA0-93F4-C3E163754E65}" srcOrd="4" destOrd="0" presId="urn:microsoft.com/office/officeart/2008/layout/LinedList"/>
    <dgm:cxn modelId="{1CFCC27A-9064-4444-9F1F-4978B464B784}" type="presParOf" srcId="{33EE90C7-F920-41FE-94CE-688EFF3958CF}" destId="{C4A33188-0245-4DC2-B7C2-CB6AEED89C9D}" srcOrd="5" destOrd="0" presId="urn:microsoft.com/office/officeart/2008/layout/LinedList"/>
    <dgm:cxn modelId="{BE4BF7A9-6E04-4B58-BE8D-C74902B239AD}" type="presParOf" srcId="{C4A33188-0245-4DC2-B7C2-CB6AEED89C9D}" destId="{29FD8796-5359-470C-B4E2-12FB1A917C37}" srcOrd="0" destOrd="0" presId="urn:microsoft.com/office/officeart/2008/layout/LinedList"/>
    <dgm:cxn modelId="{4910FB22-3F8B-4631-A697-32D1DEBE4967}" type="presParOf" srcId="{C4A33188-0245-4DC2-B7C2-CB6AEED89C9D}" destId="{4E7C84C1-808C-4B82-B41C-B7BE0712B055}" srcOrd="1" destOrd="0" presId="urn:microsoft.com/office/officeart/2008/layout/LinedList"/>
    <dgm:cxn modelId="{A71F442A-D6D0-4826-9B89-650B26DC2662}" type="presParOf" srcId="{33EE90C7-F920-41FE-94CE-688EFF3958CF}" destId="{3600DC8A-7FC1-43FE-982F-7E41D5F9282C}" srcOrd="6" destOrd="0" presId="urn:microsoft.com/office/officeart/2008/layout/LinedList"/>
    <dgm:cxn modelId="{3CAE7219-C100-422D-B3AC-E4EB48E578EE}" type="presParOf" srcId="{33EE90C7-F920-41FE-94CE-688EFF3958CF}" destId="{95460B39-D8A7-46D6-B5E5-DDE1D7A44F4A}" srcOrd="7" destOrd="0" presId="urn:microsoft.com/office/officeart/2008/layout/LinedList"/>
    <dgm:cxn modelId="{8664A10F-B26F-4062-B58D-032ACB892920}" type="presParOf" srcId="{95460B39-D8A7-46D6-B5E5-DDE1D7A44F4A}" destId="{1FDE06B5-0CCC-4199-8C31-AE5B16FBD5ED}" srcOrd="0" destOrd="0" presId="urn:microsoft.com/office/officeart/2008/layout/LinedList"/>
    <dgm:cxn modelId="{85267207-0789-4F5A-8E6D-A8A8C016792E}" type="presParOf" srcId="{95460B39-D8A7-46D6-B5E5-DDE1D7A44F4A}" destId="{6FFB97B5-73A2-4227-ACD4-C55768C51251}" srcOrd="1" destOrd="0" presId="urn:microsoft.com/office/officeart/2008/layout/LinedList"/>
    <dgm:cxn modelId="{E5F9B894-2F44-4D78-94E6-8993507874E7}" type="presParOf" srcId="{33EE90C7-F920-41FE-94CE-688EFF3958CF}" destId="{D2AA763F-B4DB-457E-96C2-0FF01A1A894E}" srcOrd="8" destOrd="0" presId="urn:microsoft.com/office/officeart/2008/layout/LinedList"/>
    <dgm:cxn modelId="{B8ECB3D4-AB7E-4066-942A-62B2AD342848}" type="presParOf" srcId="{33EE90C7-F920-41FE-94CE-688EFF3958CF}" destId="{F91F3BCD-851F-45ED-BD03-EAB276C5C159}" srcOrd="9" destOrd="0" presId="urn:microsoft.com/office/officeart/2008/layout/LinedList"/>
    <dgm:cxn modelId="{EEF2FC67-516C-4A60-AC9F-17862272F871}" type="presParOf" srcId="{F91F3BCD-851F-45ED-BD03-EAB276C5C159}" destId="{9E6D5080-5632-40D7-A6C6-89C0DD01C3E2}" srcOrd="0" destOrd="0" presId="urn:microsoft.com/office/officeart/2008/layout/LinedList"/>
    <dgm:cxn modelId="{CD476A72-9BC4-46BA-A6A7-BD6E344CAFBA}" type="presParOf" srcId="{F91F3BCD-851F-45ED-BD03-EAB276C5C159}" destId="{18F50099-F32A-42A7-B40C-2BB2057EE821}" srcOrd="1" destOrd="0" presId="urn:microsoft.com/office/officeart/2008/layout/LinedList"/>
    <dgm:cxn modelId="{7D89F951-BAB8-4EE4-993A-D15FD5897C67}" type="presParOf" srcId="{33EE90C7-F920-41FE-94CE-688EFF3958CF}" destId="{DF11A60A-CC56-40A9-A109-90CBB68B0FB2}" srcOrd="10" destOrd="0" presId="urn:microsoft.com/office/officeart/2008/layout/LinedList"/>
    <dgm:cxn modelId="{06AF9033-6009-4C4E-AEFF-7079073959D3}" type="presParOf" srcId="{33EE90C7-F920-41FE-94CE-688EFF3958CF}" destId="{286395AA-F33A-4F8F-96BE-54C210E6C7D4}" srcOrd="11" destOrd="0" presId="urn:microsoft.com/office/officeart/2008/layout/LinedList"/>
    <dgm:cxn modelId="{139AAF69-3E15-454E-B589-1BFE84692F9F}" type="presParOf" srcId="{286395AA-F33A-4F8F-96BE-54C210E6C7D4}" destId="{A6CECF14-3E84-42CE-AD3D-F11BEA328BB4}" srcOrd="0" destOrd="0" presId="urn:microsoft.com/office/officeart/2008/layout/LinedList"/>
    <dgm:cxn modelId="{CEDF61DE-A7D5-4DA0-A206-722F8DD02015}" type="presParOf" srcId="{286395AA-F33A-4F8F-96BE-54C210E6C7D4}" destId="{3801CF5D-08DF-491B-858F-067609F10072}" srcOrd="1" destOrd="0" presId="urn:microsoft.com/office/officeart/2008/layout/LinedList"/>
    <dgm:cxn modelId="{8E32185F-AF84-4BE9-AEEC-A76DDB2EC560}" type="presParOf" srcId="{33EE90C7-F920-41FE-94CE-688EFF3958CF}" destId="{61717912-6A6F-4860-A2CA-27142F1E87C2}" srcOrd="12" destOrd="0" presId="urn:microsoft.com/office/officeart/2008/layout/LinedList"/>
    <dgm:cxn modelId="{C0D7FAB7-EC9D-435C-ADA7-C00204AE3158}" type="presParOf" srcId="{33EE90C7-F920-41FE-94CE-688EFF3958CF}" destId="{C3E0AB82-D3FA-40F3-89D1-45206765C2EB}" srcOrd="13" destOrd="0" presId="urn:microsoft.com/office/officeart/2008/layout/LinedList"/>
    <dgm:cxn modelId="{398150F0-AE97-4779-AA90-692CDEDF9EAB}" type="presParOf" srcId="{C3E0AB82-D3FA-40F3-89D1-45206765C2EB}" destId="{BD0774BB-E534-4342-983D-1598607BA86B}" srcOrd="0" destOrd="0" presId="urn:microsoft.com/office/officeart/2008/layout/LinedList"/>
    <dgm:cxn modelId="{A1030C64-0A1B-4D24-9C54-807CA619868B}" type="presParOf" srcId="{C3E0AB82-D3FA-40F3-89D1-45206765C2EB}" destId="{84B7E7E1-BCA3-4650-A76A-5663C449E6E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BC3CD7-A8E9-47A7-96EF-E02BC485751E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DE1F204-B4AE-42B9-924E-65BF82B07B9C}">
      <dgm:prSet custT="1"/>
      <dgm:spPr/>
      <dgm:t>
        <a:bodyPr/>
        <a:lstStyle/>
        <a:p>
          <a:r>
            <a:rPr lang="en-US" sz="2400" dirty="0"/>
            <a:t>Data Clean-up</a:t>
          </a:r>
        </a:p>
      </dgm:t>
    </dgm:pt>
    <dgm:pt modelId="{38EC7B28-F476-4DFF-B335-1D4AA12E66DA}" type="parTrans" cxnId="{E2A56FDC-F3EA-4890-A946-B44CB355077F}">
      <dgm:prSet/>
      <dgm:spPr/>
      <dgm:t>
        <a:bodyPr/>
        <a:lstStyle/>
        <a:p>
          <a:endParaRPr lang="en-US"/>
        </a:p>
      </dgm:t>
    </dgm:pt>
    <dgm:pt modelId="{AC1E7069-B02B-4C46-A9AB-1FA6492854DD}" type="sibTrans" cxnId="{E2A56FDC-F3EA-4890-A946-B44CB355077F}">
      <dgm:prSet/>
      <dgm:spPr/>
      <dgm:t>
        <a:bodyPr/>
        <a:lstStyle/>
        <a:p>
          <a:endParaRPr lang="en-US"/>
        </a:p>
      </dgm:t>
    </dgm:pt>
    <dgm:pt modelId="{79BA37E9-49A2-410D-A653-603D633CF6A8}">
      <dgm:prSet custT="1"/>
      <dgm:spPr/>
      <dgm:t>
        <a:bodyPr lIns="0"/>
        <a:lstStyle/>
        <a:p>
          <a:r>
            <a:rPr lang="en-US" sz="1600" dirty="0"/>
            <a:t>Standardize existing data through validation rules and QC</a:t>
          </a:r>
        </a:p>
      </dgm:t>
    </dgm:pt>
    <dgm:pt modelId="{0F679824-408D-4001-86F3-E999DAD515F2}" type="parTrans" cxnId="{38B0A0AE-84F2-4B47-BAE1-EA7DB6F3141F}">
      <dgm:prSet/>
      <dgm:spPr/>
      <dgm:t>
        <a:bodyPr/>
        <a:lstStyle/>
        <a:p>
          <a:endParaRPr lang="en-US"/>
        </a:p>
      </dgm:t>
    </dgm:pt>
    <dgm:pt modelId="{46FE1B66-39C1-4D51-8368-B84432D325BA}" type="sibTrans" cxnId="{38B0A0AE-84F2-4B47-BAE1-EA7DB6F3141F}">
      <dgm:prSet/>
      <dgm:spPr/>
      <dgm:t>
        <a:bodyPr/>
        <a:lstStyle/>
        <a:p>
          <a:endParaRPr lang="en-US"/>
        </a:p>
      </dgm:t>
    </dgm:pt>
    <dgm:pt modelId="{DE67D9F4-9B31-4AB8-B223-B10E9778DC29}">
      <dgm:prSet custT="1"/>
      <dgm:spPr/>
      <dgm:t>
        <a:bodyPr/>
        <a:lstStyle/>
        <a:p>
          <a:r>
            <a:rPr lang="en-US" sz="2400" dirty="0"/>
            <a:t>Lessons Learned</a:t>
          </a:r>
        </a:p>
      </dgm:t>
    </dgm:pt>
    <dgm:pt modelId="{0D02B121-1C97-4E27-955D-ED376862C3F9}" type="parTrans" cxnId="{C47349F3-EA35-4122-8B88-0FB60D1CB63D}">
      <dgm:prSet/>
      <dgm:spPr/>
      <dgm:t>
        <a:bodyPr/>
        <a:lstStyle/>
        <a:p>
          <a:endParaRPr lang="en-US"/>
        </a:p>
      </dgm:t>
    </dgm:pt>
    <dgm:pt modelId="{4F71C8B8-A6D5-4A01-9CA5-101259A857A4}" type="sibTrans" cxnId="{C47349F3-EA35-4122-8B88-0FB60D1CB63D}">
      <dgm:prSet/>
      <dgm:spPr/>
      <dgm:t>
        <a:bodyPr/>
        <a:lstStyle/>
        <a:p>
          <a:endParaRPr lang="en-US"/>
        </a:p>
      </dgm:t>
    </dgm:pt>
    <dgm:pt modelId="{5DE0AC4D-C425-48EE-B7AE-EABB5A1864C5}">
      <dgm:prSet custT="1"/>
      <dgm:spPr/>
      <dgm:t>
        <a:bodyPr/>
        <a:lstStyle/>
        <a:p>
          <a:r>
            <a:rPr lang="en-US" sz="2400" dirty="0"/>
            <a:t>GIS Visualization</a:t>
          </a:r>
        </a:p>
      </dgm:t>
    </dgm:pt>
    <dgm:pt modelId="{AC5C3252-0AF7-4EC4-B15C-2F0812FAFF55}" type="parTrans" cxnId="{1B245362-3CCF-46A2-B915-D8CCA2F178E2}">
      <dgm:prSet/>
      <dgm:spPr/>
      <dgm:t>
        <a:bodyPr/>
        <a:lstStyle/>
        <a:p>
          <a:endParaRPr lang="en-US"/>
        </a:p>
      </dgm:t>
    </dgm:pt>
    <dgm:pt modelId="{04B1BFED-0E57-4845-BB6B-5A187444B62B}" type="sibTrans" cxnId="{1B245362-3CCF-46A2-B915-D8CCA2F178E2}">
      <dgm:prSet/>
      <dgm:spPr/>
      <dgm:t>
        <a:bodyPr/>
        <a:lstStyle/>
        <a:p>
          <a:endParaRPr lang="en-US"/>
        </a:p>
      </dgm:t>
    </dgm:pt>
    <dgm:pt modelId="{A4B97C9D-A5BC-447C-8B2A-72B4AC100014}">
      <dgm:prSet custT="1"/>
      <dgm:spPr/>
      <dgm:t>
        <a:bodyPr lIns="0"/>
        <a:lstStyle/>
        <a:p>
          <a:r>
            <a:rPr lang="en-US" sz="1600" dirty="0"/>
            <a:t>Configure visualization tools to showcase the advanced functionality of the utility network</a:t>
          </a:r>
        </a:p>
      </dgm:t>
    </dgm:pt>
    <dgm:pt modelId="{FC8221D1-34A1-416B-BA0A-B83B607C5A1A}" type="parTrans" cxnId="{1DCACB1A-5827-4318-86A6-B141A77C4C4C}">
      <dgm:prSet/>
      <dgm:spPr/>
      <dgm:t>
        <a:bodyPr/>
        <a:lstStyle/>
        <a:p>
          <a:endParaRPr lang="en-US"/>
        </a:p>
      </dgm:t>
    </dgm:pt>
    <dgm:pt modelId="{5087DD67-4A96-403B-8AFA-5965340D3A8D}" type="sibTrans" cxnId="{1DCACB1A-5827-4318-86A6-B141A77C4C4C}">
      <dgm:prSet/>
      <dgm:spPr/>
      <dgm:t>
        <a:bodyPr/>
        <a:lstStyle/>
        <a:p>
          <a:endParaRPr lang="en-US"/>
        </a:p>
      </dgm:t>
    </dgm:pt>
    <dgm:pt modelId="{16E8FAB8-F93D-4D53-9EA2-12B01A774711}">
      <dgm:prSet custT="1"/>
      <dgm:spPr/>
      <dgm:t>
        <a:bodyPr lIns="0"/>
        <a:lstStyle/>
        <a:p>
          <a:r>
            <a:rPr lang="en-US" sz="1600" dirty="0"/>
            <a:t>Determine best-practices and optimize automation workflows to streamline future QC and migration efforts</a:t>
          </a:r>
        </a:p>
      </dgm:t>
    </dgm:pt>
    <dgm:pt modelId="{BA7D8C00-E7C4-4517-905A-C2E326979B4F}" type="parTrans" cxnId="{B49ED917-87FE-43CA-AFAF-7124D78B1121}">
      <dgm:prSet/>
      <dgm:spPr/>
      <dgm:t>
        <a:bodyPr/>
        <a:lstStyle/>
        <a:p>
          <a:endParaRPr lang="en-US"/>
        </a:p>
      </dgm:t>
    </dgm:pt>
    <dgm:pt modelId="{E09ECA31-D758-40B1-839B-D15E07446442}" type="sibTrans" cxnId="{B49ED917-87FE-43CA-AFAF-7124D78B1121}">
      <dgm:prSet/>
      <dgm:spPr/>
      <dgm:t>
        <a:bodyPr/>
        <a:lstStyle/>
        <a:p>
          <a:endParaRPr lang="en-US"/>
        </a:p>
      </dgm:t>
    </dgm:pt>
    <dgm:pt modelId="{1B8A8CE1-865B-4207-8485-676FECC1D0D0}">
      <dgm:prSet custT="1"/>
      <dgm:spPr/>
      <dgm:t>
        <a:bodyPr/>
        <a:lstStyle/>
        <a:p>
          <a:r>
            <a:rPr lang="en-US" sz="2400" dirty="0"/>
            <a:t>Pilot Project</a:t>
          </a:r>
        </a:p>
      </dgm:t>
    </dgm:pt>
    <dgm:pt modelId="{588E8FDA-363C-4840-A813-CDFB1400782F}" type="sibTrans" cxnId="{6ECF215C-A7B2-4F56-BDF4-8D44330EB58E}">
      <dgm:prSet/>
      <dgm:spPr/>
      <dgm:t>
        <a:bodyPr/>
        <a:lstStyle/>
        <a:p>
          <a:endParaRPr lang="en-US"/>
        </a:p>
      </dgm:t>
    </dgm:pt>
    <dgm:pt modelId="{D7D93340-A692-4589-BF91-F891F79A907C}" type="parTrans" cxnId="{6ECF215C-A7B2-4F56-BDF4-8D44330EB58E}">
      <dgm:prSet/>
      <dgm:spPr/>
      <dgm:t>
        <a:bodyPr/>
        <a:lstStyle/>
        <a:p>
          <a:endParaRPr lang="en-US"/>
        </a:p>
      </dgm:t>
    </dgm:pt>
    <dgm:pt modelId="{BA00ABB2-248B-4A15-9025-E5B0E1E93D4F}">
      <dgm:prSet custT="1"/>
      <dgm:spPr/>
      <dgm:t>
        <a:bodyPr/>
        <a:lstStyle/>
        <a:p>
          <a:pPr marL="0" indent="0">
            <a:buClrTx/>
          </a:pPr>
          <a:r>
            <a:rPr lang="en-US" sz="1600" dirty="0"/>
            <a:t>Successfully migrate existing data to UPDM in pilot area</a:t>
          </a:r>
        </a:p>
      </dgm:t>
    </dgm:pt>
    <dgm:pt modelId="{D139865A-BF0D-417B-A442-6BDC589F366A}" type="sibTrans" cxnId="{44841C66-5933-40B7-8C55-373C2025DDE6}">
      <dgm:prSet/>
      <dgm:spPr/>
      <dgm:t>
        <a:bodyPr/>
        <a:lstStyle/>
        <a:p>
          <a:endParaRPr lang="en-US"/>
        </a:p>
      </dgm:t>
    </dgm:pt>
    <dgm:pt modelId="{CFBD4EDA-ABD4-4BF0-85AE-7F18042C844E}" type="parTrans" cxnId="{44841C66-5933-40B7-8C55-373C2025DDE6}">
      <dgm:prSet/>
      <dgm:spPr/>
      <dgm:t>
        <a:bodyPr/>
        <a:lstStyle/>
        <a:p>
          <a:endParaRPr lang="en-US"/>
        </a:p>
      </dgm:t>
    </dgm:pt>
    <dgm:pt modelId="{E9C421F5-4F4A-42C7-98B6-3AA2BCE32B3A}" type="pres">
      <dgm:prSet presAssocID="{69BC3CD7-A8E9-47A7-96EF-E02BC485751E}" presName="Name0" presStyleCnt="0">
        <dgm:presLayoutVars>
          <dgm:dir/>
          <dgm:animLvl val="lvl"/>
          <dgm:resizeHandles val="exact"/>
        </dgm:presLayoutVars>
      </dgm:prSet>
      <dgm:spPr/>
    </dgm:pt>
    <dgm:pt modelId="{2B3EF1C3-5850-4A8E-9FBA-07919A46AFA7}" type="pres">
      <dgm:prSet presAssocID="{1B8A8CE1-865B-4207-8485-676FECC1D0D0}" presName="linNode" presStyleCnt="0"/>
      <dgm:spPr/>
    </dgm:pt>
    <dgm:pt modelId="{CD10F26A-78C1-4117-9AC4-FE6895D10397}" type="pres">
      <dgm:prSet presAssocID="{1B8A8CE1-865B-4207-8485-676FECC1D0D0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60140629-C041-4986-99B1-F0A99AF32E4B}" type="pres">
      <dgm:prSet presAssocID="{1B8A8CE1-865B-4207-8485-676FECC1D0D0}" presName="descendantText" presStyleLbl="alignAccFollowNode1" presStyleIdx="0" presStyleCnt="4">
        <dgm:presLayoutVars>
          <dgm:bulletEnabled val="1"/>
        </dgm:presLayoutVars>
      </dgm:prSet>
      <dgm:spPr/>
    </dgm:pt>
    <dgm:pt modelId="{3837A09E-6731-441E-A332-9EFA30D57BE8}" type="pres">
      <dgm:prSet presAssocID="{588E8FDA-363C-4840-A813-CDFB1400782F}" presName="sp" presStyleCnt="0"/>
      <dgm:spPr/>
    </dgm:pt>
    <dgm:pt modelId="{BE974F49-5924-4A0A-8F08-ACE36C617407}" type="pres">
      <dgm:prSet presAssocID="{7DE1F204-B4AE-42B9-924E-65BF82B07B9C}" presName="linNode" presStyleCnt="0"/>
      <dgm:spPr/>
    </dgm:pt>
    <dgm:pt modelId="{446216B1-FF3B-45C1-83DB-87D48FD95EE6}" type="pres">
      <dgm:prSet presAssocID="{7DE1F204-B4AE-42B9-924E-65BF82B07B9C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DB8349CB-AA04-4EC0-8283-04A361451B9A}" type="pres">
      <dgm:prSet presAssocID="{7DE1F204-B4AE-42B9-924E-65BF82B07B9C}" presName="descendantText" presStyleLbl="alignAccFollowNode1" presStyleIdx="1" presStyleCnt="4">
        <dgm:presLayoutVars>
          <dgm:bulletEnabled val="1"/>
        </dgm:presLayoutVars>
      </dgm:prSet>
      <dgm:spPr/>
    </dgm:pt>
    <dgm:pt modelId="{28AB1C27-A021-4F7D-8006-F8D8DD06D953}" type="pres">
      <dgm:prSet presAssocID="{AC1E7069-B02B-4C46-A9AB-1FA6492854DD}" presName="sp" presStyleCnt="0"/>
      <dgm:spPr/>
    </dgm:pt>
    <dgm:pt modelId="{6B2BFDBA-3785-4C2B-AA7E-E90ABF0A2E2B}" type="pres">
      <dgm:prSet presAssocID="{DE67D9F4-9B31-4AB8-B223-B10E9778DC29}" presName="linNode" presStyleCnt="0"/>
      <dgm:spPr/>
    </dgm:pt>
    <dgm:pt modelId="{E0E8136E-80D8-4D97-BBEA-E06E4295D9F7}" type="pres">
      <dgm:prSet presAssocID="{DE67D9F4-9B31-4AB8-B223-B10E9778DC29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C7BFC204-5A08-4B78-A79E-B4E7D57A889D}" type="pres">
      <dgm:prSet presAssocID="{DE67D9F4-9B31-4AB8-B223-B10E9778DC29}" presName="descendantText" presStyleLbl="alignAccFollowNode1" presStyleIdx="2" presStyleCnt="4">
        <dgm:presLayoutVars>
          <dgm:bulletEnabled val="1"/>
        </dgm:presLayoutVars>
      </dgm:prSet>
      <dgm:spPr/>
    </dgm:pt>
    <dgm:pt modelId="{C64B5F01-8EE2-4FBA-B554-193910709572}" type="pres">
      <dgm:prSet presAssocID="{4F71C8B8-A6D5-4A01-9CA5-101259A857A4}" presName="sp" presStyleCnt="0"/>
      <dgm:spPr/>
    </dgm:pt>
    <dgm:pt modelId="{D66E5CDA-ACF1-43DB-81B3-D540ADD58742}" type="pres">
      <dgm:prSet presAssocID="{5DE0AC4D-C425-48EE-B7AE-EABB5A1864C5}" presName="linNode" presStyleCnt="0"/>
      <dgm:spPr/>
    </dgm:pt>
    <dgm:pt modelId="{56AB38F3-33B1-4B75-B783-B452BBD41E80}" type="pres">
      <dgm:prSet presAssocID="{5DE0AC4D-C425-48EE-B7AE-EABB5A1864C5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8404538D-FA5E-4C04-A819-0AA9E7AB236A}" type="pres">
      <dgm:prSet presAssocID="{5DE0AC4D-C425-48EE-B7AE-EABB5A1864C5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901C8113-5907-46D5-B236-FB51C1EA9A23}" type="presOf" srcId="{79BA37E9-49A2-410D-A653-603D633CF6A8}" destId="{DB8349CB-AA04-4EC0-8283-04A361451B9A}" srcOrd="0" destOrd="0" presId="urn:microsoft.com/office/officeart/2005/8/layout/vList5"/>
    <dgm:cxn modelId="{B49ED917-87FE-43CA-AFAF-7124D78B1121}" srcId="{DE67D9F4-9B31-4AB8-B223-B10E9778DC29}" destId="{16E8FAB8-F93D-4D53-9EA2-12B01A774711}" srcOrd="0" destOrd="0" parTransId="{BA7D8C00-E7C4-4517-905A-C2E326979B4F}" sibTransId="{E09ECA31-D758-40B1-839B-D15E07446442}"/>
    <dgm:cxn modelId="{1DCACB1A-5827-4318-86A6-B141A77C4C4C}" srcId="{5DE0AC4D-C425-48EE-B7AE-EABB5A1864C5}" destId="{A4B97C9D-A5BC-447C-8B2A-72B4AC100014}" srcOrd="0" destOrd="0" parTransId="{FC8221D1-34A1-416B-BA0A-B83B607C5A1A}" sibTransId="{5087DD67-4A96-403B-8AFA-5965340D3A8D}"/>
    <dgm:cxn modelId="{25CD932A-6AF8-46DA-B8E0-8DE44C370DFA}" type="presOf" srcId="{DE67D9F4-9B31-4AB8-B223-B10E9778DC29}" destId="{E0E8136E-80D8-4D97-BBEA-E06E4295D9F7}" srcOrd="0" destOrd="0" presId="urn:microsoft.com/office/officeart/2005/8/layout/vList5"/>
    <dgm:cxn modelId="{4337A92F-83C6-4E9E-9468-BDF6179A866D}" type="presOf" srcId="{BA00ABB2-248B-4A15-9025-E5B0E1E93D4F}" destId="{60140629-C041-4986-99B1-F0A99AF32E4B}" srcOrd="0" destOrd="0" presId="urn:microsoft.com/office/officeart/2005/8/layout/vList5"/>
    <dgm:cxn modelId="{6ECF215C-A7B2-4F56-BDF4-8D44330EB58E}" srcId="{69BC3CD7-A8E9-47A7-96EF-E02BC485751E}" destId="{1B8A8CE1-865B-4207-8485-676FECC1D0D0}" srcOrd="0" destOrd="0" parTransId="{D7D93340-A692-4589-BF91-F891F79A907C}" sibTransId="{588E8FDA-363C-4840-A813-CDFB1400782F}"/>
    <dgm:cxn modelId="{1B245362-3CCF-46A2-B915-D8CCA2F178E2}" srcId="{69BC3CD7-A8E9-47A7-96EF-E02BC485751E}" destId="{5DE0AC4D-C425-48EE-B7AE-EABB5A1864C5}" srcOrd="3" destOrd="0" parTransId="{AC5C3252-0AF7-4EC4-B15C-2F0812FAFF55}" sibTransId="{04B1BFED-0E57-4845-BB6B-5A187444B62B}"/>
    <dgm:cxn modelId="{84ECCD63-0389-4EBE-8BD3-0EE884012212}" type="presOf" srcId="{16E8FAB8-F93D-4D53-9EA2-12B01A774711}" destId="{C7BFC204-5A08-4B78-A79E-B4E7D57A889D}" srcOrd="0" destOrd="0" presId="urn:microsoft.com/office/officeart/2005/8/layout/vList5"/>
    <dgm:cxn modelId="{44841C66-5933-40B7-8C55-373C2025DDE6}" srcId="{1B8A8CE1-865B-4207-8485-676FECC1D0D0}" destId="{BA00ABB2-248B-4A15-9025-E5B0E1E93D4F}" srcOrd="0" destOrd="0" parTransId="{CFBD4EDA-ABD4-4BF0-85AE-7F18042C844E}" sibTransId="{D139865A-BF0D-417B-A442-6BDC589F366A}"/>
    <dgm:cxn modelId="{D4841B50-8C45-485F-AC81-662773ADC30E}" type="presOf" srcId="{5DE0AC4D-C425-48EE-B7AE-EABB5A1864C5}" destId="{56AB38F3-33B1-4B75-B783-B452BBD41E80}" srcOrd="0" destOrd="0" presId="urn:microsoft.com/office/officeart/2005/8/layout/vList5"/>
    <dgm:cxn modelId="{38B0A0AE-84F2-4B47-BAE1-EA7DB6F3141F}" srcId="{7DE1F204-B4AE-42B9-924E-65BF82B07B9C}" destId="{79BA37E9-49A2-410D-A653-603D633CF6A8}" srcOrd="0" destOrd="0" parTransId="{0F679824-408D-4001-86F3-E999DAD515F2}" sibTransId="{46FE1B66-39C1-4D51-8368-B84432D325BA}"/>
    <dgm:cxn modelId="{827137B2-C344-458B-AE0C-A7DD364B543F}" type="presOf" srcId="{69BC3CD7-A8E9-47A7-96EF-E02BC485751E}" destId="{E9C421F5-4F4A-42C7-98B6-3AA2BCE32B3A}" srcOrd="0" destOrd="0" presId="urn:microsoft.com/office/officeart/2005/8/layout/vList5"/>
    <dgm:cxn modelId="{726D51C4-BAF1-4D08-946B-B60BFF86B6E6}" type="presOf" srcId="{7DE1F204-B4AE-42B9-924E-65BF82B07B9C}" destId="{446216B1-FF3B-45C1-83DB-87D48FD95EE6}" srcOrd="0" destOrd="0" presId="urn:microsoft.com/office/officeart/2005/8/layout/vList5"/>
    <dgm:cxn modelId="{D175EFCB-B74A-4F81-954A-BFFA4619AD09}" type="presOf" srcId="{1B8A8CE1-865B-4207-8485-676FECC1D0D0}" destId="{CD10F26A-78C1-4117-9AC4-FE6895D10397}" srcOrd="0" destOrd="0" presId="urn:microsoft.com/office/officeart/2005/8/layout/vList5"/>
    <dgm:cxn modelId="{DDE8B6D5-CE7E-4A9B-AB61-1681EF683A56}" type="presOf" srcId="{A4B97C9D-A5BC-447C-8B2A-72B4AC100014}" destId="{8404538D-FA5E-4C04-A819-0AA9E7AB236A}" srcOrd="0" destOrd="0" presId="urn:microsoft.com/office/officeart/2005/8/layout/vList5"/>
    <dgm:cxn modelId="{E2A56FDC-F3EA-4890-A946-B44CB355077F}" srcId="{69BC3CD7-A8E9-47A7-96EF-E02BC485751E}" destId="{7DE1F204-B4AE-42B9-924E-65BF82B07B9C}" srcOrd="1" destOrd="0" parTransId="{38EC7B28-F476-4DFF-B335-1D4AA12E66DA}" sibTransId="{AC1E7069-B02B-4C46-A9AB-1FA6492854DD}"/>
    <dgm:cxn modelId="{C47349F3-EA35-4122-8B88-0FB60D1CB63D}" srcId="{69BC3CD7-A8E9-47A7-96EF-E02BC485751E}" destId="{DE67D9F4-9B31-4AB8-B223-B10E9778DC29}" srcOrd="2" destOrd="0" parTransId="{0D02B121-1C97-4E27-955D-ED376862C3F9}" sibTransId="{4F71C8B8-A6D5-4A01-9CA5-101259A857A4}"/>
    <dgm:cxn modelId="{13FDD0F6-4485-4FBE-BFDE-74C53D5D4360}" type="presParOf" srcId="{E9C421F5-4F4A-42C7-98B6-3AA2BCE32B3A}" destId="{2B3EF1C3-5850-4A8E-9FBA-07919A46AFA7}" srcOrd="0" destOrd="0" presId="urn:microsoft.com/office/officeart/2005/8/layout/vList5"/>
    <dgm:cxn modelId="{C79551D4-A042-45A4-A22A-E175D571B16A}" type="presParOf" srcId="{2B3EF1C3-5850-4A8E-9FBA-07919A46AFA7}" destId="{CD10F26A-78C1-4117-9AC4-FE6895D10397}" srcOrd="0" destOrd="0" presId="urn:microsoft.com/office/officeart/2005/8/layout/vList5"/>
    <dgm:cxn modelId="{424C66B4-4E58-4AC7-8008-CE88C07924C1}" type="presParOf" srcId="{2B3EF1C3-5850-4A8E-9FBA-07919A46AFA7}" destId="{60140629-C041-4986-99B1-F0A99AF32E4B}" srcOrd="1" destOrd="0" presId="urn:microsoft.com/office/officeart/2005/8/layout/vList5"/>
    <dgm:cxn modelId="{E1A46E24-9400-4C06-868A-63F5ADCE04DE}" type="presParOf" srcId="{E9C421F5-4F4A-42C7-98B6-3AA2BCE32B3A}" destId="{3837A09E-6731-441E-A332-9EFA30D57BE8}" srcOrd="1" destOrd="0" presId="urn:microsoft.com/office/officeart/2005/8/layout/vList5"/>
    <dgm:cxn modelId="{30470618-3C38-444C-9135-47C89D7C3BFF}" type="presParOf" srcId="{E9C421F5-4F4A-42C7-98B6-3AA2BCE32B3A}" destId="{BE974F49-5924-4A0A-8F08-ACE36C617407}" srcOrd="2" destOrd="0" presId="urn:microsoft.com/office/officeart/2005/8/layout/vList5"/>
    <dgm:cxn modelId="{45350EB5-2ED7-479E-9E1C-162F363B8E1E}" type="presParOf" srcId="{BE974F49-5924-4A0A-8F08-ACE36C617407}" destId="{446216B1-FF3B-45C1-83DB-87D48FD95EE6}" srcOrd="0" destOrd="0" presId="urn:microsoft.com/office/officeart/2005/8/layout/vList5"/>
    <dgm:cxn modelId="{4A3E5B86-5B58-4A8A-BEFE-FF1AF3C70FEE}" type="presParOf" srcId="{BE974F49-5924-4A0A-8F08-ACE36C617407}" destId="{DB8349CB-AA04-4EC0-8283-04A361451B9A}" srcOrd="1" destOrd="0" presId="urn:microsoft.com/office/officeart/2005/8/layout/vList5"/>
    <dgm:cxn modelId="{30C56C62-9C46-4B6B-9E65-8C262A710BD4}" type="presParOf" srcId="{E9C421F5-4F4A-42C7-98B6-3AA2BCE32B3A}" destId="{28AB1C27-A021-4F7D-8006-F8D8DD06D953}" srcOrd="3" destOrd="0" presId="urn:microsoft.com/office/officeart/2005/8/layout/vList5"/>
    <dgm:cxn modelId="{0E73ADB9-48A8-449F-9F45-34E1951552DC}" type="presParOf" srcId="{E9C421F5-4F4A-42C7-98B6-3AA2BCE32B3A}" destId="{6B2BFDBA-3785-4C2B-AA7E-E90ABF0A2E2B}" srcOrd="4" destOrd="0" presId="urn:microsoft.com/office/officeart/2005/8/layout/vList5"/>
    <dgm:cxn modelId="{13B3515F-C0A2-4326-A492-FA31186E6F06}" type="presParOf" srcId="{6B2BFDBA-3785-4C2B-AA7E-E90ABF0A2E2B}" destId="{E0E8136E-80D8-4D97-BBEA-E06E4295D9F7}" srcOrd="0" destOrd="0" presId="urn:microsoft.com/office/officeart/2005/8/layout/vList5"/>
    <dgm:cxn modelId="{9B97C49E-D22D-478E-95A2-F4AB5DF0C30A}" type="presParOf" srcId="{6B2BFDBA-3785-4C2B-AA7E-E90ABF0A2E2B}" destId="{C7BFC204-5A08-4B78-A79E-B4E7D57A889D}" srcOrd="1" destOrd="0" presId="urn:microsoft.com/office/officeart/2005/8/layout/vList5"/>
    <dgm:cxn modelId="{FADDCC71-C082-4782-9EAC-7C0666FDA7B7}" type="presParOf" srcId="{E9C421F5-4F4A-42C7-98B6-3AA2BCE32B3A}" destId="{C64B5F01-8EE2-4FBA-B554-193910709572}" srcOrd="5" destOrd="0" presId="urn:microsoft.com/office/officeart/2005/8/layout/vList5"/>
    <dgm:cxn modelId="{C59BD175-DA8E-49BA-BD09-25D62129C69C}" type="presParOf" srcId="{E9C421F5-4F4A-42C7-98B6-3AA2BCE32B3A}" destId="{D66E5CDA-ACF1-43DB-81B3-D540ADD58742}" srcOrd="6" destOrd="0" presId="urn:microsoft.com/office/officeart/2005/8/layout/vList5"/>
    <dgm:cxn modelId="{E39B3DA3-1E0E-43DB-A9CD-E614F5A5FD77}" type="presParOf" srcId="{D66E5CDA-ACF1-43DB-81B3-D540ADD58742}" destId="{56AB38F3-33B1-4B75-B783-B452BBD41E80}" srcOrd="0" destOrd="0" presId="urn:microsoft.com/office/officeart/2005/8/layout/vList5"/>
    <dgm:cxn modelId="{D5498038-D522-4327-8024-058AC333B43A}" type="presParOf" srcId="{D66E5CDA-ACF1-43DB-81B3-D540ADD58742}" destId="{8404538D-FA5E-4C04-A819-0AA9E7AB236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BC3CD7-A8E9-47A7-96EF-E02BC485751E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DE1F204-B4AE-42B9-924E-65BF82B07B9C}">
      <dgm:prSet custT="1"/>
      <dgm:spPr/>
      <dgm:t>
        <a:bodyPr/>
        <a:lstStyle/>
        <a:p>
          <a:r>
            <a:rPr lang="en-US" sz="2400" dirty="0"/>
            <a:t>Data Clean-up</a:t>
          </a:r>
        </a:p>
      </dgm:t>
    </dgm:pt>
    <dgm:pt modelId="{38EC7B28-F476-4DFF-B335-1D4AA12E66DA}" type="parTrans" cxnId="{E2A56FDC-F3EA-4890-A946-B44CB355077F}">
      <dgm:prSet/>
      <dgm:spPr/>
      <dgm:t>
        <a:bodyPr/>
        <a:lstStyle/>
        <a:p>
          <a:endParaRPr lang="en-US"/>
        </a:p>
      </dgm:t>
    </dgm:pt>
    <dgm:pt modelId="{AC1E7069-B02B-4C46-A9AB-1FA6492854DD}" type="sibTrans" cxnId="{E2A56FDC-F3EA-4890-A946-B44CB355077F}">
      <dgm:prSet/>
      <dgm:spPr/>
      <dgm:t>
        <a:bodyPr/>
        <a:lstStyle/>
        <a:p>
          <a:endParaRPr lang="en-US"/>
        </a:p>
      </dgm:t>
    </dgm:pt>
    <dgm:pt modelId="{79BA37E9-49A2-410D-A653-603D633CF6A8}">
      <dgm:prSet custT="1"/>
      <dgm:spPr/>
      <dgm:t>
        <a:bodyPr lIns="0"/>
        <a:lstStyle/>
        <a:p>
          <a:r>
            <a:rPr lang="en-US" sz="1600" dirty="0"/>
            <a:t>QC’d and standardized datasets for pilot area</a:t>
          </a:r>
        </a:p>
      </dgm:t>
    </dgm:pt>
    <dgm:pt modelId="{0F679824-408D-4001-86F3-E999DAD515F2}" type="parTrans" cxnId="{38B0A0AE-84F2-4B47-BAE1-EA7DB6F3141F}">
      <dgm:prSet/>
      <dgm:spPr/>
      <dgm:t>
        <a:bodyPr/>
        <a:lstStyle/>
        <a:p>
          <a:endParaRPr lang="en-US"/>
        </a:p>
      </dgm:t>
    </dgm:pt>
    <dgm:pt modelId="{46FE1B66-39C1-4D51-8368-B84432D325BA}" type="sibTrans" cxnId="{38B0A0AE-84F2-4B47-BAE1-EA7DB6F3141F}">
      <dgm:prSet/>
      <dgm:spPr/>
      <dgm:t>
        <a:bodyPr/>
        <a:lstStyle/>
        <a:p>
          <a:endParaRPr lang="en-US"/>
        </a:p>
      </dgm:t>
    </dgm:pt>
    <dgm:pt modelId="{DE67D9F4-9B31-4AB8-B223-B10E9778DC29}">
      <dgm:prSet custT="1"/>
      <dgm:spPr/>
      <dgm:t>
        <a:bodyPr/>
        <a:lstStyle/>
        <a:p>
          <a:r>
            <a:rPr lang="en-US" sz="2400" dirty="0"/>
            <a:t>Lessons Learned</a:t>
          </a:r>
        </a:p>
      </dgm:t>
    </dgm:pt>
    <dgm:pt modelId="{0D02B121-1C97-4E27-955D-ED376862C3F9}" type="parTrans" cxnId="{C47349F3-EA35-4122-8B88-0FB60D1CB63D}">
      <dgm:prSet/>
      <dgm:spPr/>
      <dgm:t>
        <a:bodyPr/>
        <a:lstStyle/>
        <a:p>
          <a:endParaRPr lang="en-US"/>
        </a:p>
      </dgm:t>
    </dgm:pt>
    <dgm:pt modelId="{4F71C8B8-A6D5-4A01-9CA5-101259A857A4}" type="sibTrans" cxnId="{C47349F3-EA35-4122-8B88-0FB60D1CB63D}">
      <dgm:prSet/>
      <dgm:spPr/>
      <dgm:t>
        <a:bodyPr/>
        <a:lstStyle/>
        <a:p>
          <a:endParaRPr lang="en-US"/>
        </a:p>
      </dgm:t>
    </dgm:pt>
    <dgm:pt modelId="{5DE0AC4D-C425-48EE-B7AE-EABB5A1864C5}">
      <dgm:prSet custT="1"/>
      <dgm:spPr/>
      <dgm:t>
        <a:bodyPr/>
        <a:lstStyle/>
        <a:p>
          <a:r>
            <a:rPr lang="en-US" sz="2400" dirty="0"/>
            <a:t>GIS Visualization</a:t>
          </a:r>
        </a:p>
      </dgm:t>
    </dgm:pt>
    <dgm:pt modelId="{AC5C3252-0AF7-4EC4-B15C-2F0812FAFF55}" type="parTrans" cxnId="{1B245362-3CCF-46A2-B915-D8CCA2F178E2}">
      <dgm:prSet/>
      <dgm:spPr/>
      <dgm:t>
        <a:bodyPr/>
        <a:lstStyle/>
        <a:p>
          <a:endParaRPr lang="en-US"/>
        </a:p>
      </dgm:t>
    </dgm:pt>
    <dgm:pt modelId="{04B1BFED-0E57-4845-BB6B-5A187444B62B}" type="sibTrans" cxnId="{1B245362-3CCF-46A2-B915-D8CCA2F178E2}">
      <dgm:prSet/>
      <dgm:spPr/>
      <dgm:t>
        <a:bodyPr/>
        <a:lstStyle/>
        <a:p>
          <a:endParaRPr lang="en-US"/>
        </a:p>
      </dgm:t>
    </dgm:pt>
    <dgm:pt modelId="{A4B97C9D-A5BC-447C-8B2A-72B4AC100014}">
      <dgm:prSet custT="1"/>
      <dgm:spPr/>
      <dgm:t>
        <a:bodyPr lIns="0"/>
        <a:lstStyle/>
        <a:p>
          <a:r>
            <a:rPr lang="en-US" sz="1600" dirty="0"/>
            <a:t>Set of map documents and web applications</a:t>
          </a:r>
        </a:p>
      </dgm:t>
    </dgm:pt>
    <dgm:pt modelId="{FC8221D1-34A1-416B-BA0A-B83B607C5A1A}" type="parTrans" cxnId="{1DCACB1A-5827-4318-86A6-B141A77C4C4C}">
      <dgm:prSet/>
      <dgm:spPr/>
      <dgm:t>
        <a:bodyPr/>
        <a:lstStyle/>
        <a:p>
          <a:endParaRPr lang="en-US"/>
        </a:p>
      </dgm:t>
    </dgm:pt>
    <dgm:pt modelId="{5087DD67-4A96-403B-8AFA-5965340D3A8D}" type="sibTrans" cxnId="{1DCACB1A-5827-4318-86A6-B141A77C4C4C}">
      <dgm:prSet/>
      <dgm:spPr/>
      <dgm:t>
        <a:bodyPr/>
        <a:lstStyle/>
        <a:p>
          <a:endParaRPr lang="en-US"/>
        </a:p>
      </dgm:t>
    </dgm:pt>
    <dgm:pt modelId="{16E8FAB8-F93D-4D53-9EA2-12B01A774711}">
      <dgm:prSet custT="1"/>
      <dgm:spPr/>
      <dgm:t>
        <a:bodyPr lIns="0"/>
        <a:lstStyle/>
        <a:p>
          <a:r>
            <a:rPr lang="en-US" sz="1600" dirty="0"/>
            <a:t>Gain thorough understanding of the UPDM, editing and automation workflows, and analysis and visualization techniques</a:t>
          </a:r>
        </a:p>
      </dgm:t>
    </dgm:pt>
    <dgm:pt modelId="{BA7D8C00-E7C4-4517-905A-C2E326979B4F}" type="parTrans" cxnId="{B49ED917-87FE-43CA-AFAF-7124D78B1121}">
      <dgm:prSet/>
      <dgm:spPr/>
      <dgm:t>
        <a:bodyPr/>
        <a:lstStyle/>
        <a:p>
          <a:endParaRPr lang="en-US"/>
        </a:p>
      </dgm:t>
    </dgm:pt>
    <dgm:pt modelId="{E09ECA31-D758-40B1-839B-D15E07446442}" type="sibTrans" cxnId="{B49ED917-87FE-43CA-AFAF-7124D78B1121}">
      <dgm:prSet/>
      <dgm:spPr/>
      <dgm:t>
        <a:bodyPr/>
        <a:lstStyle/>
        <a:p>
          <a:endParaRPr lang="en-US"/>
        </a:p>
      </dgm:t>
    </dgm:pt>
    <dgm:pt modelId="{1B8A8CE1-865B-4207-8485-676FECC1D0D0}">
      <dgm:prSet custT="1"/>
      <dgm:spPr/>
      <dgm:t>
        <a:bodyPr/>
        <a:lstStyle/>
        <a:p>
          <a:r>
            <a:rPr lang="en-US" sz="2400" dirty="0"/>
            <a:t>Pilot Project</a:t>
          </a:r>
        </a:p>
      </dgm:t>
    </dgm:pt>
    <dgm:pt modelId="{588E8FDA-363C-4840-A813-CDFB1400782F}" type="sibTrans" cxnId="{6ECF215C-A7B2-4F56-BDF4-8D44330EB58E}">
      <dgm:prSet/>
      <dgm:spPr/>
      <dgm:t>
        <a:bodyPr/>
        <a:lstStyle/>
        <a:p>
          <a:endParaRPr lang="en-US"/>
        </a:p>
      </dgm:t>
    </dgm:pt>
    <dgm:pt modelId="{D7D93340-A692-4589-BF91-F891F79A907C}" type="parTrans" cxnId="{6ECF215C-A7B2-4F56-BDF4-8D44330EB58E}">
      <dgm:prSet/>
      <dgm:spPr/>
      <dgm:t>
        <a:bodyPr/>
        <a:lstStyle/>
        <a:p>
          <a:endParaRPr lang="en-US"/>
        </a:p>
      </dgm:t>
    </dgm:pt>
    <dgm:pt modelId="{BA00ABB2-248B-4A15-9025-E5B0E1E93D4F}">
      <dgm:prSet custT="1"/>
      <dgm:spPr/>
      <dgm:t>
        <a:bodyPr/>
        <a:lstStyle/>
        <a:p>
          <a:pPr marL="0" indent="0">
            <a:buClrTx/>
          </a:pPr>
          <a:r>
            <a:rPr lang="en-US" sz="1600" dirty="0"/>
            <a:t>Capstone will serve as pilot project for larger statewide migration</a:t>
          </a:r>
        </a:p>
      </dgm:t>
    </dgm:pt>
    <dgm:pt modelId="{D139865A-BF0D-417B-A442-6BDC589F366A}" type="sibTrans" cxnId="{44841C66-5933-40B7-8C55-373C2025DDE6}">
      <dgm:prSet/>
      <dgm:spPr/>
      <dgm:t>
        <a:bodyPr/>
        <a:lstStyle/>
        <a:p>
          <a:endParaRPr lang="en-US"/>
        </a:p>
      </dgm:t>
    </dgm:pt>
    <dgm:pt modelId="{CFBD4EDA-ABD4-4BF0-85AE-7F18042C844E}" type="parTrans" cxnId="{44841C66-5933-40B7-8C55-373C2025DDE6}">
      <dgm:prSet/>
      <dgm:spPr/>
      <dgm:t>
        <a:bodyPr/>
        <a:lstStyle/>
        <a:p>
          <a:endParaRPr lang="en-US"/>
        </a:p>
      </dgm:t>
    </dgm:pt>
    <dgm:pt modelId="{E9C421F5-4F4A-42C7-98B6-3AA2BCE32B3A}" type="pres">
      <dgm:prSet presAssocID="{69BC3CD7-A8E9-47A7-96EF-E02BC485751E}" presName="Name0" presStyleCnt="0">
        <dgm:presLayoutVars>
          <dgm:dir/>
          <dgm:animLvl val="lvl"/>
          <dgm:resizeHandles val="exact"/>
        </dgm:presLayoutVars>
      </dgm:prSet>
      <dgm:spPr/>
    </dgm:pt>
    <dgm:pt modelId="{2B3EF1C3-5850-4A8E-9FBA-07919A46AFA7}" type="pres">
      <dgm:prSet presAssocID="{1B8A8CE1-865B-4207-8485-676FECC1D0D0}" presName="linNode" presStyleCnt="0"/>
      <dgm:spPr/>
    </dgm:pt>
    <dgm:pt modelId="{CD10F26A-78C1-4117-9AC4-FE6895D10397}" type="pres">
      <dgm:prSet presAssocID="{1B8A8CE1-865B-4207-8485-676FECC1D0D0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60140629-C041-4986-99B1-F0A99AF32E4B}" type="pres">
      <dgm:prSet presAssocID="{1B8A8CE1-865B-4207-8485-676FECC1D0D0}" presName="descendantText" presStyleLbl="alignAccFollowNode1" presStyleIdx="0" presStyleCnt="4">
        <dgm:presLayoutVars>
          <dgm:bulletEnabled val="1"/>
        </dgm:presLayoutVars>
      </dgm:prSet>
      <dgm:spPr/>
    </dgm:pt>
    <dgm:pt modelId="{3837A09E-6731-441E-A332-9EFA30D57BE8}" type="pres">
      <dgm:prSet presAssocID="{588E8FDA-363C-4840-A813-CDFB1400782F}" presName="sp" presStyleCnt="0"/>
      <dgm:spPr/>
    </dgm:pt>
    <dgm:pt modelId="{BE974F49-5924-4A0A-8F08-ACE36C617407}" type="pres">
      <dgm:prSet presAssocID="{7DE1F204-B4AE-42B9-924E-65BF82B07B9C}" presName="linNode" presStyleCnt="0"/>
      <dgm:spPr/>
    </dgm:pt>
    <dgm:pt modelId="{446216B1-FF3B-45C1-83DB-87D48FD95EE6}" type="pres">
      <dgm:prSet presAssocID="{7DE1F204-B4AE-42B9-924E-65BF82B07B9C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DB8349CB-AA04-4EC0-8283-04A361451B9A}" type="pres">
      <dgm:prSet presAssocID="{7DE1F204-B4AE-42B9-924E-65BF82B07B9C}" presName="descendantText" presStyleLbl="alignAccFollowNode1" presStyleIdx="1" presStyleCnt="4">
        <dgm:presLayoutVars>
          <dgm:bulletEnabled val="1"/>
        </dgm:presLayoutVars>
      </dgm:prSet>
      <dgm:spPr/>
    </dgm:pt>
    <dgm:pt modelId="{28AB1C27-A021-4F7D-8006-F8D8DD06D953}" type="pres">
      <dgm:prSet presAssocID="{AC1E7069-B02B-4C46-A9AB-1FA6492854DD}" presName="sp" presStyleCnt="0"/>
      <dgm:spPr/>
    </dgm:pt>
    <dgm:pt modelId="{6B2BFDBA-3785-4C2B-AA7E-E90ABF0A2E2B}" type="pres">
      <dgm:prSet presAssocID="{DE67D9F4-9B31-4AB8-B223-B10E9778DC29}" presName="linNode" presStyleCnt="0"/>
      <dgm:spPr/>
    </dgm:pt>
    <dgm:pt modelId="{E0E8136E-80D8-4D97-BBEA-E06E4295D9F7}" type="pres">
      <dgm:prSet presAssocID="{DE67D9F4-9B31-4AB8-B223-B10E9778DC29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C7BFC204-5A08-4B78-A79E-B4E7D57A889D}" type="pres">
      <dgm:prSet presAssocID="{DE67D9F4-9B31-4AB8-B223-B10E9778DC29}" presName="descendantText" presStyleLbl="alignAccFollowNode1" presStyleIdx="2" presStyleCnt="4">
        <dgm:presLayoutVars>
          <dgm:bulletEnabled val="1"/>
        </dgm:presLayoutVars>
      </dgm:prSet>
      <dgm:spPr/>
    </dgm:pt>
    <dgm:pt modelId="{C64B5F01-8EE2-4FBA-B554-193910709572}" type="pres">
      <dgm:prSet presAssocID="{4F71C8B8-A6D5-4A01-9CA5-101259A857A4}" presName="sp" presStyleCnt="0"/>
      <dgm:spPr/>
    </dgm:pt>
    <dgm:pt modelId="{D66E5CDA-ACF1-43DB-81B3-D540ADD58742}" type="pres">
      <dgm:prSet presAssocID="{5DE0AC4D-C425-48EE-B7AE-EABB5A1864C5}" presName="linNode" presStyleCnt="0"/>
      <dgm:spPr/>
    </dgm:pt>
    <dgm:pt modelId="{56AB38F3-33B1-4B75-B783-B452BBD41E80}" type="pres">
      <dgm:prSet presAssocID="{5DE0AC4D-C425-48EE-B7AE-EABB5A1864C5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8404538D-FA5E-4C04-A819-0AA9E7AB236A}" type="pres">
      <dgm:prSet presAssocID="{5DE0AC4D-C425-48EE-B7AE-EABB5A1864C5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901C8113-5907-46D5-B236-FB51C1EA9A23}" type="presOf" srcId="{79BA37E9-49A2-410D-A653-603D633CF6A8}" destId="{DB8349CB-AA04-4EC0-8283-04A361451B9A}" srcOrd="0" destOrd="0" presId="urn:microsoft.com/office/officeart/2005/8/layout/vList5"/>
    <dgm:cxn modelId="{B49ED917-87FE-43CA-AFAF-7124D78B1121}" srcId="{DE67D9F4-9B31-4AB8-B223-B10E9778DC29}" destId="{16E8FAB8-F93D-4D53-9EA2-12B01A774711}" srcOrd="0" destOrd="0" parTransId="{BA7D8C00-E7C4-4517-905A-C2E326979B4F}" sibTransId="{E09ECA31-D758-40B1-839B-D15E07446442}"/>
    <dgm:cxn modelId="{1DCACB1A-5827-4318-86A6-B141A77C4C4C}" srcId="{5DE0AC4D-C425-48EE-B7AE-EABB5A1864C5}" destId="{A4B97C9D-A5BC-447C-8B2A-72B4AC100014}" srcOrd="0" destOrd="0" parTransId="{FC8221D1-34A1-416B-BA0A-B83B607C5A1A}" sibTransId="{5087DD67-4A96-403B-8AFA-5965340D3A8D}"/>
    <dgm:cxn modelId="{25CD932A-6AF8-46DA-B8E0-8DE44C370DFA}" type="presOf" srcId="{DE67D9F4-9B31-4AB8-B223-B10E9778DC29}" destId="{E0E8136E-80D8-4D97-BBEA-E06E4295D9F7}" srcOrd="0" destOrd="0" presId="urn:microsoft.com/office/officeart/2005/8/layout/vList5"/>
    <dgm:cxn modelId="{4337A92F-83C6-4E9E-9468-BDF6179A866D}" type="presOf" srcId="{BA00ABB2-248B-4A15-9025-E5B0E1E93D4F}" destId="{60140629-C041-4986-99B1-F0A99AF32E4B}" srcOrd="0" destOrd="0" presId="urn:microsoft.com/office/officeart/2005/8/layout/vList5"/>
    <dgm:cxn modelId="{6ECF215C-A7B2-4F56-BDF4-8D44330EB58E}" srcId="{69BC3CD7-A8E9-47A7-96EF-E02BC485751E}" destId="{1B8A8CE1-865B-4207-8485-676FECC1D0D0}" srcOrd="0" destOrd="0" parTransId="{D7D93340-A692-4589-BF91-F891F79A907C}" sibTransId="{588E8FDA-363C-4840-A813-CDFB1400782F}"/>
    <dgm:cxn modelId="{1B245362-3CCF-46A2-B915-D8CCA2F178E2}" srcId="{69BC3CD7-A8E9-47A7-96EF-E02BC485751E}" destId="{5DE0AC4D-C425-48EE-B7AE-EABB5A1864C5}" srcOrd="3" destOrd="0" parTransId="{AC5C3252-0AF7-4EC4-B15C-2F0812FAFF55}" sibTransId="{04B1BFED-0E57-4845-BB6B-5A187444B62B}"/>
    <dgm:cxn modelId="{84ECCD63-0389-4EBE-8BD3-0EE884012212}" type="presOf" srcId="{16E8FAB8-F93D-4D53-9EA2-12B01A774711}" destId="{C7BFC204-5A08-4B78-A79E-B4E7D57A889D}" srcOrd="0" destOrd="0" presId="urn:microsoft.com/office/officeart/2005/8/layout/vList5"/>
    <dgm:cxn modelId="{44841C66-5933-40B7-8C55-373C2025DDE6}" srcId="{1B8A8CE1-865B-4207-8485-676FECC1D0D0}" destId="{BA00ABB2-248B-4A15-9025-E5B0E1E93D4F}" srcOrd="0" destOrd="0" parTransId="{CFBD4EDA-ABD4-4BF0-85AE-7F18042C844E}" sibTransId="{D139865A-BF0D-417B-A442-6BDC589F366A}"/>
    <dgm:cxn modelId="{D4841B50-8C45-485F-AC81-662773ADC30E}" type="presOf" srcId="{5DE0AC4D-C425-48EE-B7AE-EABB5A1864C5}" destId="{56AB38F3-33B1-4B75-B783-B452BBD41E80}" srcOrd="0" destOrd="0" presId="urn:microsoft.com/office/officeart/2005/8/layout/vList5"/>
    <dgm:cxn modelId="{38B0A0AE-84F2-4B47-BAE1-EA7DB6F3141F}" srcId="{7DE1F204-B4AE-42B9-924E-65BF82B07B9C}" destId="{79BA37E9-49A2-410D-A653-603D633CF6A8}" srcOrd="0" destOrd="0" parTransId="{0F679824-408D-4001-86F3-E999DAD515F2}" sibTransId="{46FE1B66-39C1-4D51-8368-B84432D325BA}"/>
    <dgm:cxn modelId="{827137B2-C344-458B-AE0C-A7DD364B543F}" type="presOf" srcId="{69BC3CD7-A8E9-47A7-96EF-E02BC485751E}" destId="{E9C421F5-4F4A-42C7-98B6-3AA2BCE32B3A}" srcOrd="0" destOrd="0" presId="urn:microsoft.com/office/officeart/2005/8/layout/vList5"/>
    <dgm:cxn modelId="{726D51C4-BAF1-4D08-946B-B60BFF86B6E6}" type="presOf" srcId="{7DE1F204-B4AE-42B9-924E-65BF82B07B9C}" destId="{446216B1-FF3B-45C1-83DB-87D48FD95EE6}" srcOrd="0" destOrd="0" presId="urn:microsoft.com/office/officeart/2005/8/layout/vList5"/>
    <dgm:cxn modelId="{D175EFCB-B74A-4F81-954A-BFFA4619AD09}" type="presOf" srcId="{1B8A8CE1-865B-4207-8485-676FECC1D0D0}" destId="{CD10F26A-78C1-4117-9AC4-FE6895D10397}" srcOrd="0" destOrd="0" presId="urn:microsoft.com/office/officeart/2005/8/layout/vList5"/>
    <dgm:cxn modelId="{DDE8B6D5-CE7E-4A9B-AB61-1681EF683A56}" type="presOf" srcId="{A4B97C9D-A5BC-447C-8B2A-72B4AC100014}" destId="{8404538D-FA5E-4C04-A819-0AA9E7AB236A}" srcOrd="0" destOrd="0" presId="urn:microsoft.com/office/officeart/2005/8/layout/vList5"/>
    <dgm:cxn modelId="{E2A56FDC-F3EA-4890-A946-B44CB355077F}" srcId="{69BC3CD7-A8E9-47A7-96EF-E02BC485751E}" destId="{7DE1F204-B4AE-42B9-924E-65BF82B07B9C}" srcOrd="1" destOrd="0" parTransId="{38EC7B28-F476-4DFF-B335-1D4AA12E66DA}" sibTransId="{AC1E7069-B02B-4C46-A9AB-1FA6492854DD}"/>
    <dgm:cxn modelId="{C47349F3-EA35-4122-8B88-0FB60D1CB63D}" srcId="{69BC3CD7-A8E9-47A7-96EF-E02BC485751E}" destId="{DE67D9F4-9B31-4AB8-B223-B10E9778DC29}" srcOrd="2" destOrd="0" parTransId="{0D02B121-1C97-4E27-955D-ED376862C3F9}" sibTransId="{4F71C8B8-A6D5-4A01-9CA5-101259A857A4}"/>
    <dgm:cxn modelId="{13FDD0F6-4485-4FBE-BFDE-74C53D5D4360}" type="presParOf" srcId="{E9C421F5-4F4A-42C7-98B6-3AA2BCE32B3A}" destId="{2B3EF1C3-5850-4A8E-9FBA-07919A46AFA7}" srcOrd="0" destOrd="0" presId="urn:microsoft.com/office/officeart/2005/8/layout/vList5"/>
    <dgm:cxn modelId="{C79551D4-A042-45A4-A22A-E175D571B16A}" type="presParOf" srcId="{2B3EF1C3-5850-4A8E-9FBA-07919A46AFA7}" destId="{CD10F26A-78C1-4117-9AC4-FE6895D10397}" srcOrd="0" destOrd="0" presId="urn:microsoft.com/office/officeart/2005/8/layout/vList5"/>
    <dgm:cxn modelId="{424C66B4-4E58-4AC7-8008-CE88C07924C1}" type="presParOf" srcId="{2B3EF1C3-5850-4A8E-9FBA-07919A46AFA7}" destId="{60140629-C041-4986-99B1-F0A99AF32E4B}" srcOrd="1" destOrd="0" presId="urn:microsoft.com/office/officeart/2005/8/layout/vList5"/>
    <dgm:cxn modelId="{E1A46E24-9400-4C06-868A-63F5ADCE04DE}" type="presParOf" srcId="{E9C421F5-4F4A-42C7-98B6-3AA2BCE32B3A}" destId="{3837A09E-6731-441E-A332-9EFA30D57BE8}" srcOrd="1" destOrd="0" presId="urn:microsoft.com/office/officeart/2005/8/layout/vList5"/>
    <dgm:cxn modelId="{30470618-3C38-444C-9135-47C89D7C3BFF}" type="presParOf" srcId="{E9C421F5-4F4A-42C7-98B6-3AA2BCE32B3A}" destId="{BE974F49-5924-4A0A-8F08-ACE36C617407}" srcOrd="2" destOrd="0" presId="urn:microsoft.com/office/officeart/2005/8/layout/vList5"/>
    <dgm:cxn modelId="{45350EB5-2ED7-479E-9E1C-162F363B8E1E}" type="presParOf" srcId="{BE974F49-5924-4A0A-8F08-ACE36C617407}" destId="{446216B1-FF3B-45C1-83DB-87D48FD95EE6}" srcOrd="0" destOrd="0" presId="urn:microsoft.com/office/officeart/2005/8/layout/vList5"/>
    <dgm:cxn modelId="{4A3E5B86-5B58-4A8A-BEFE-FF1AF3C70FEE}" type="presParOf" srcId="{BE974F49-5924-4A0A-8F08-ACE36C617407}" destId="{DB8349CB-AA04-4EC0-8283-04A361451B9A}" srcOrd="1" destOrd="0" presId="urn:microsoft.com/office/officeart/2005/8/layout/vList5"/>
    <dgm:cxn modelId="{30C56C62-9C46-4B6B-9E65-8C262A710BD4}" type="presParOf" srcId="{E9C421F5-4F4A-42C7-98B6-3AA2BCE32B3A}" destId="{28AB1C27-A021-4F7D-8006-F8D8DD06D953}" srcOrd="3" destOrd="0" presId="urn:microsoft.com/office/officeart/2005/8/layout/vList5"/>
    <dgm:cxn modelId="{0E73ADB9-48A8-449F-9F45-34E1951552DC}" type="presParOf" srcId="{E9C421F5-4F4A-42C7-98B6-3AA2BCE32B3A}" destId="{6B2BFDBA-3785-4C2B-AA7E-E90ABF0A2E2B}" srcOrd="4" destOrd="0" presId="urn:microsoft.com/office/officeart/2005/8/layout/vList5"/>
    <dgm:cxn modelId="{13B3515F-C0A2-4326-A492-FA31186E6F06}" type="presParOf" srcId="{6B2BFDBA-3785-4C2B-AA7E-E90ABF0A2E2B}" destId="{E0E8136E-80D8-4D97-BBEA-E06E4295D9F7}" srcOrd="0" destOrd="0" presId="urn:microsoft.com/office/officeart/2005/8/layout/vList5"/>
    <dgm:cxn modelId="{9B97C49E-D22D-478E-95A2-F4AB5DF0C30A}" type="presParOf" srcId="{6B2BFDBA-3785-4C2B-AA7E-E90ABF0A2E2B}" destId="{C7BFC204-5A08-4B78-A79E-B4E7D57A889D}" srcOrd="1" destOrd="0" presId="urn:microsoft.com/office/officeart/2005/8/layout/vList5"/>
    <dgm:cxn modelId="{FADDCC71-C082-4782-9EAC-7C0666FDA7B7}" type="presParOf" srcId="{E9C421F5-4F4A-42C7-98B6-3AA2BCE32B3A}" destId="{C64B5F01-8EE2-4FBA-B554-193910709572}" srcOrd="5" destOrd="0" presId="urn:microsoft.com/office/officeart/2005/8/layout/vList5"/>
    <dgm:cxn modelId="{C59BD175-DA8E-49BA-BD09-25D62129C69C}" type="presParOf" srcId="{E9C421F5-4F4A-42C7-98B6-3AA2BCE32B3A}" destId="{D66E5CDA-ACF1-43DB-81B3-D540ADD58742}" srcOrd="6" destOrd="0" presId="urn:microsoft.com/office/officeart/2005/8/layout/vList5"/>
    <dgm:cxn modelId="{E39B3DA3-1E0E-43DB-A9CD-E614F5A5FD77}" type="presParOf" srcId="{D66E5CDA-ACF1-43DB-81B3-D540ADD58742}" destId="{56AB38F3-33B1-4B75-B783-B452BBD41E80}" srcOrd="0" destOrd="0" presId="urn:microsoft.com/office/officeart/2005/8/layout/vList5"/>
    <dgm:cxn modelId="{D5498038-D522-4327-8024-058AC333B43A}" type="presParOf" srcId="{D66E5CDA-ACF1-43DB-81B3-D540ADD58742}" destId="{8404538D-FA5E-4C04-A819-0AA9E7AB236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78A38C-B552-49C8-8A18-C37F4F134E7B}">
      <dsp:nvSpPr>
        <dsp:cNvPr id="0" name=""/>
        <dsp:cNvSpPr/>
      </dsp:nvSpPr>
      <dsp:spPr>
        <a:xfrm>
          <a:off x="0" y="640"/>
          <a:ext cx="4816475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AEAF49-595A-47F5-9695-533D144E8C88}">
      <dsp:nvSpPr>
        <dsp:cNvPr id="0" name=""/>
        <dsp:cNvSpPr/>
      </dsp:nvSpPr>
      <dsp:spPr>
        <a:xfrm>
          <a:off x="0" y="640"/>
          <a:ext cx="4816475" cy="749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Introduction</a:t>
          </a:r>
        </a:p>
      </dsp:txBody>
      <dsp:txXfrm>
        <a:off x="0" y="640"/>
        <a:ext cx="4816475" cy="749570"/>
      </dsp:txXfrm>
    </dsp:sp>
    <dsp:sp modelId="{C80600B1-9BA6-4A8C-931A-080CBC9D5216}">
      <dsp:nvSpPr>
        <dsp:cNvPr id="0" name=""/>
        <dsp:cNvSpPr/>
      </dsp:nvSpPr>
      <dsp:spPr>
        <a:xfrm>
          <a:off x="0" y="750211"/>
          <a:ext cx="4816475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E73DC1-BB81-432F-961F-F415209704ED}">
      <dsp:nvSpPr>
        <dsp:cNvPr id="0" name=""/>
        <dsp:cNvSpPr/>
      </dsp:nvSpPr>
      <dsp:spPr>
        <a:xfrm>
          <a:off x="0" y="750211"/>
          <a:ext cx="4816475" cy="749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Background</a:t>
          </a:r>
        </a:p>
      </dsp:txBody>
      <dsp:txXfrm>
        <a:off x="0" y="750211"/>
        <a:ext cx="4816475" cy="749570"/>
      </dsp:txXfrm>
    </dsp:sp>
    <dsp:sp modelId="{002AB5FC-8061-4AA0-93F4-C3E163754E65}">
      <dsp:nvSpPr>
        <dsp:cNvPr id="0" name=""/>
        <dsp:cNvSpPr/>
      </dsp:nvSpPr>
      <dsp:spPr>
        <a:xfrm>
          <a:off x="0" y="1499781"/>
          <a:ext cx="4816475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FD8796-5359-470C-B4E2-12FB1A917C37}">
      <dsp:nvSpPr>
        <dsp:cNvPr id="0" name=""/>
        <dsp:cNvSpPr/>
      </dsp:nvSpPr>
      <dsp:spPr>
        <a:xfrm>
          <a:off x="0" y="1499781"/>
          <a:ext cx="4816475" cy="749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Objectives</a:t>
          </a:r>
        </a:p>
      </dsp:txBody>
      <dsp:txXfrm>
        <a:off x="0" y="1499781"/>
        <a:ext cx="4816475" cy="749570"/>
      </dsp:txXfrm>
    </dsp:sp>
    <dsp:sp modelId="{3600DC8A-7FC1-43FE-982F-7E41D5F9282C}">
      <dsp:nvSpPr>
        <dsp:cNvPr id="0" name=""/>
        <dsp:cNvSpPr/>
      </dsp:nvSpPr>
      <dsp:spPr>
        <a:xfrm>
          <a:off x="0" y="2249352"/>
          <a:ext cx="4816475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FDE06B5-0CCC-4199-8C31-AE5B16FBD5ED}">
      <dsp:nvSpPr>
        <dsp:cNvPr id="0" name=""/>
        <dsp:cNvSpPr/>
      </dsp:nvSpPr>
      <dsp:spPr>
        <a:xfrm>
          <a:off x="0" y="2249352"/>
          <a:ext cx="4816475" cy="749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Proposed Methodology</a:t>
          </a:r>
        </a:p>
      </dsp:txBody>
      <dsp:txXfrm>
        <a:off x="0" y="2249352"/>
        <a:ext cx="4816475" cy="749570"/>
      </dsp:txXfrm>
    </dsp:sp>
    <dsp:sp modelId="{D2AA763F-B4DB-457E-96C2-0FF01A1A894E}">
      <dsp:nvSpPr>
        <dsp:cNvPr id="0" name=""/>
        <dsp:cNvSpPr/>
      </dsp:nvSpPr>
      <dsp:spPr>
        <a:xfrm>
          <a:off x="0" y="2998922"/>
          <a:ext cx="4816475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E6D5080-5632-40D7-A6C6-89C0DD01C3E2}">
      <dsp:nvSpPr>
        <dsp:cNvPr id="0" name=""/>
        <dsp:cNvSpPr/>
      </dsp:nvSpPr>
      <dsp:spPr>
        <a:xfrm>
          <a:off x="0" y="2998922"/>
          <a:ext cx="4816475" cy="749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Timeline</a:t>
          </a:r>
        </a:p>
      </dsp:txBody>
      <dsp:txXfrm>
        <a:off x="0" y="2998922"/>
        <a:ext cx="4816475" cy="749570"/>
      </dsp:txXfrm>
    </dsp:sp>
    <dsp:sp modelId="{DF11A60A-CC56-40A9-A109-90CBB68B0FB2}">
      <dsp:nvSpPr>
        <dsp:cNvPr id="0" name=""/>
        <dsp:cNvSpPr/>
      </dsp:nvSpPr>
      <dsp:spPr>
        <a:xfrm>
          <a:off x="0" y="3748493"/>
          <a:ext cx="4816475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CECF14-3E84-42CE-AD3D-F11BEA328BB4}">
      <dsp:nvSpPr>
        <dsp:cNvPr id="0" name=""/>
        <dsp:cNvSpPr/>
      </dsp:nvSpPr>
      <dsp:spPr>
        <a:xfrm>
          <a:off x="0" y="3748493"/>
          <a:ext cx="4816475" cy="749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Anticipated Results</a:t>
          </a:r>
        </a:p>
      </dsp:txBody>
      <dsp:txXfrm>
        <a:off x="0" y="3748493"/>
        <a:ext cx="4816475" cy="749570"/>
      </dsp:txXfrm>
    </dsp:sp>
    <dsp:sp modelId="{61717912-6A6F-4860-A2CA-27142F1E87C2}">
      <dsp:nvSpPr>
        <dsp:cNvPr id="0" name=""/>
        <dsp:cNvSpPr/>
      </dsp:nvSpPr>
      <dsp:spPr>
        <a:xfrm>
          <a:off x="0" y="4498063"/>
          <a:ext cx="4816475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0774BB-E534-4342-983D-1598607BA86B}">
      <dsp:nvSpPr>
        <dsp:cNvPr id="0" name=""/>
        <dsp:cNvSpPr/>
      </dsp:nvSpPr>
      <dsp:spPr>
        <a:xfrm>
          <a:off x="0" y="4498063"/>
          <a:ext cx="4816475" cy="749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Summary</a:t>
          </a:r>
        </a:p>
      </dsp:txBody>
      <dsp:txXfrm>
        <a:off x="0" y="4498063"/>
        <a:ext cx="4816475" cy="7495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140629-C041-4986-99B1-F0A99AF32E4B}">
      <dsp:nvSpPr>
        <dsp:cNvPr id="0" name=""/>
        <dsp:cNvSpPr/>
      </dsp:nvSpPr>
      <dsp:spPr>
        <a:xfrm rot="5400000">
          <a:off x="6122750" y="-2607275"/>
          <a:ext cx="698484" cy="6091287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Char char="•"/>
          </a:pPr>
          <a:r>
            <a:rPr lang="en-US" sz="1600" kern="1200" dirty="0"/>
            <a:t>Successfully migrate existing data to UPDM in pilot area</a:t>
          </a:r>
        </a:p>
      </dsp:txBody>
      <dsp:txXfrm rot="-5400000">
        <a:off x="3426349" y="123223"/>
        <a:ext cx="6057190" cy="630290"/>
      </dsp:txXfrm>
    </dsp:sp>
    <dsp:sp modelId="{CD10F26A-78C1-4117-9AC4-FE6895D10397}">
      <dsp:nvSpPr>
        <dsp:cNvPr id="0" name=""/>
        <dsp:cNvSpPr/>
      </dsp:nvSpPr>
      <dsp:spPr>
        <a:xfrm>
          <a:off x="0" y="1815"/>
          <a:ext cx="3426349" cy="87310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Pilot Project</a:t>
          </a:r>
        </a:p>
      </dsp:txBody>
      <dsp:txXfrm>
        <a:off x="42621" y="44436"/>
        <a:ext cx="3341107" cy="787863"/>
      </dsp:txXfrm>
    </dsp:sp>
    <dsp:sp modelId="{DB8349CB-AA04-4EC0-8283-04A361451B9A}">
      <dsp:nvSpPr>
        <dsp:cNvPr id="0" name=""/>
        <dsp:cNvSpPr/>
      </dsp:nvSpPr>
      <dsp:spPr>
        <a:xfrm rot="5400000">
          <a:off x="6122750" y="-1690514"/>
          <a:ext cx="698484" cy="6091287"/>
        </a:xfrm>
        <a:prstGeom prst="round2SameRect">
          <a:avLst/>
        </a:prstGeom>
        <a:solidFill>
          <a:schemeClr val="accent3">
            <a:tint val="40000"/>
            <a:alpha val="90000"/>
            <a:hueOff val="1241329"/>
            <a:satOff val="-10813"/>
            <a:lumOff val="6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241329"/>
              <a:satOff val="-10813"/>
              <a:lumOff val="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Standardize existing data through validation rules and QC</a:t>
          </a:r>
        </a:p>
      </dsp:txBody>
      <dsp:txXfrm rot="-5400000">
        <a:off x="3426349" y="1039984"/>
        <a:ext cx="6057190" cy="630290"/>
      </dsp:txXfrm>
    </dsp:sp>
    <dsp:sp modelId="{446216B1-FF3B-45C1-83DB-87D48FD95EE6}">
      <dsp:nvSpPr>
        <dsp:cNvPr id="0" name=""/>
        <dsp:cNvSpPr/>
      </dsp:nvSpPr>
      <dsp:spPr>
        <a:xfrm>
          <a:off x="0" y="918576"/>
          <a:ext cx="3426349" cy="873105"/>
        </a:xfrm>
        <a:prstGeom prst="roundRect">
          <a:avLst/>
        </a:prstGeom>
        <a:solidFill>
          <a:schemeClr val="accent3">
            <a:hueOff val="1036186"/>
            <a:satOff val="-15329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Data Clean-up</a:t>
          </a:r>
        </a:p>
      </dsp:txBody>
      <dsp:txXfrm>
        <a:off x="42621" y="961197"/>
        <a:ext cx="3341107" cy="787863"/>
      </dsp:txXfrm>
    </dsp:sp>
    <dsp:sp modelId="{C7BFC204-5A08-4B78-A79E-B4E7D57A889D}">
      <dsp:nvSpPr>
        <dsp:cNvPr id="0" name=""/>
        <dsp:cNvSpPr/>
      </dsp:nvSpPr>
      <dsp:spPr>
        <a:xfrm rot="5400000">
          <a:off x="6122750" y="-773753"/>
          <a:ext cx="698484" cy="6091287"/>
        </a:xfrm>
        <a:prstGeom prst="round2SameRect">
          <a:avLst/>
        </a:prstGeom>
        <a:solidFill>
          <a:schemeClr val="accent3">
            <a:tint val="40000"/>
            <a:alpha val="90000"/>
            <a:hueOff val="2482657"/>
            <a:satOff val="-21627"/>
            <a:lumOff val="12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2482657"/>
              <a:satOff val="-21627"/>
              <a:lumOff val="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Determine best-practices and optimize automation workflows to streamline future QC and migration efforts</a:t>
          </a:r>
        </a:p>
      </dsp:txBody>
      <dsp:txXfrm rot="-5400000">
        <a:off x="3426349" y="1956745"/>
        <a:ext cx="6057190" cy="630290"/>
      </dsp:txXfrm>
    </dsp:sp>
    <dsp:sp modelId="{E0E8136E-80D8-4D97-BBEA-E06E4295D9F7}">
      <dsp:nvSpPr>
        <dsp:cNvPr id="0" name=""/>
        <dsp:cNvSpPr/>
      </dsp:nvSpPr>
      <dsp:spPr>
        <a:xfrm>
          <a:off x="0" y="1835337"/>
          <a:ext cx="3426349" cy="873105"/>
        </a:xfrm>
        <a:prstGeom prst="roundRect">
          <a:avLst/>
        </a:prstGeom>
        <a:solidFill>
          <a:schemeClr val="accent3">
            <a:hueOff val="2072372"/>
            <a:satOff val="-30659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Lessons Learned</a:t>
          </a:r>
        </a:p>
      </dsp:txBody>
      <dsp:txXfrm>
        <a:off x="42621" y="1877958"/>
        <a:ext cx="3341107" cy="787863"/>
      </dsp:txXfrm>
    </dsp:sp>
    <dsp:sp modelId="{8404538D-FA5E-4C04-A819-0AA9E7AB236A}">
      <dsp:nvSpPr>
        <dsp:cNvPr id="0" name=""/>
        <dsp:cNvSpPr/>
      </dsp:nvSpPr>
      <dsp:spPr>
        <a:xfrm rot="5400000">
          <a:off x="6122750" y="143007"/>
          <a:ext cx="698484" cy="6091287"/>
        </a:xfrm>
        <a:prstGeom prst="round2SameRect">
          <a:avLst/>
        </a:prstGeom>
        <a:solidFill>
          <a:schemeClr val="accent3">
            <a:tint val="40000"/>
            <a:alpha val="90000"/>
            <a:hueOff val="3723986"/>
            <a:satOff val="-32440"/>
            <a:lumOff val="18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3723986"/>
              <a:satOff val="-32440"/>
              <a:lumOff val="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Configure visualization tools to showcase the advanced functionality of the utility network</a:t>
          </a:r>
        </a:p>
      </dsp:txBody>
      <dsp:txXfrm rot="-5400000">
        <a:off x="3426349" y="2873506"/>
        <a:ext cx="6057190" cy="630290"/>
      </dsp:txXfrm>
    </dsp:sp>
    <dsp:sp modelId="{56AB38F3-33B1-4B75-B783-B452BBD41E80}">
      <dsp:nvSpPr>
        <dsp:cNvPr id="0" name=""/>
        <dsp:cNvSpPr/>
      </dsp:nvSpPr>
      <dsp:spPr>
        <a:xfrm>
          <a:off x="0" y="2752098"/>
          <a:ext cx="3426349" cy="873105"/>
        </a:xfrm>
        <a:prstGeom prst="roundRect">
          <a:avLst/>
        </a:prstGeom>
        <a:solidFill>
          <a:schemeClr val="accent3">
            <a:hueOff val="3108557"/>
            <a:satOff val="-4598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GIS Visualization</a:t>
          </a:r>
        </a:p>
      </dsp:txBody>
      <dsp:txXfrm>
        <a:off x="42621" y="2794719"/>
        <a:ext cx="3341107" cy="7878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140629-C041-4986-99B1-F0A99AF32E4B}">
      <dsp:nvSpPr>
        <dsp:cNvPr id="0" name=""/>
        <dsp:cNvSpPr/>
      </dsp:nvSpPr>
      <dsp:spPr>
        <a:xfrm rot="5400000">
          <a:off x="6122750" y="-2607275"/>
          <a:ext cx="698484" cy="6091287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Char char="•"/>
          </a:pPr>
          <a:r>
            <a:rPr lang="en-US" sz="1600" kern="1200" dirty="0"/>
            <a:t>Capstone will serve as pilot project for larger statewide migration</a:t>
          </a:r>
        </a:p>
      </dsp:txBody>
      <dsp:txXfrm rot="-5400000">
        <a:off x="3426349" y="123223"/>
        <a:ext cx="6057190" cy="630290"/>
      </dsp:txXfrm>
    </dsp:sp>
    <dsp:sp modelId="{CD10F26A-78C1-4117-9AC4-FE6895D10397}">
      <dsp:nvSpPr>
        <dsp:cNvPr id="0" name=""/>
        <dsp:cNvSpPr/>
      </dsp:nvSpPr>
      <dsp:spPr>
        <a:xfrm>
          <a:off x="0" y="1815"/>
          <a:ext cx="3426349" cy="87310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Pilot Project</a:t>
          </a:r>
        </a:p>
      </dsp:txBody>
      <dsp:txXfrm>
        <a:off x="42621" y="44436"/>
        <a:ext cx="3341107" cy="787863"/>
      </dsp:txXfrm>
    </dsp:sp>
    <dsp:sp modelId="{DB8349CB-AA04-4EC0-8283-04A361451B9A}">
      <dsp:nvSpPr>
        <dsp:cNvPr id="0" name=""/>
        <dsp:cNvSpPr/>
      </dsp:nvSpPr>
      <dsp:spPr>
        <a:xfrm rot="5400000">
          <a:off x="6122750" y="-1690514"/>
          <a:ext cx="698484" cy="6091287"/>
        </a:xfrm>
        <a:prstGeom prst="round2SameRect">
          <a:avLst/>
        </a:prstGeom>
        <a:solidFill>
          <a:schemeClr val="accent3">
            <a:tint val="40000"/>
            <a:alpha val="90000"/>
            <a:hueOff val="1241329"/>
            <a:satOff val="-10813"/>
            <a:lumOff val="6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241329"/>
              <a:satOff val="-10813"/>
              <a:lumOff val="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QC’d and standardized datasets for pilot area</a:t>
          </a:r>
        </a:p>
      </dsp:txBody>
      <dsp:txXfrm rot="-5400000">
        <a:off x="3426349" y="1039984"/>
        <a:ext cx="6057190" cy="630290"/>
      </dsp:txXfrm>
    </dsp:sp>
    <dsp:sp modelId="{446216B1-FF3B-45C1-83DB-87D48FD95EE6}">
      <dsp:nvSpPr>
        <dsp:cNvPr id="0" name=""/>
        <dsp:cNvSpPr/>
      </dsp:nvSpPr>
      <dsp:spPr>
        <a:xfrm>
          <a:off x="0" y="918576"/>
          <a:ext cx="3426349" cy="873105"/>
        </a:xfrm>
        <a:prstGeom prst="roundRect">
          <a:avLst/>
        </a:prstGeom>
        <a:solidFill>
          <a:schemeClr val="accent3">
            <a:hueOff val="1036186"/>
            <a:satOff val="-15329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Data Clean-up</a:t>
          </a:r>
        </a:p>
      </dsp:txBody>
      <dsp:txXfrm>
        <a:off x="42621" y="961197"/>
        <a:ext cx="3341107" cy="787863"/>
      </dsp:txXfrm>
    </dsp:sp>
    <dsp:sp modelId="{C7BFC204-5A08-4B78-A79E-B4E7D57A889D}">
      <dsp:nvSpPr>
        <dsp:cNvPr id="0" name=""/>
        <dsp:cNvSpPr/>
      </dsp:nvSpPr>
      <dsp:spPr>
        <a:xfrm rot="5400000">
          <a:off x="6122750" y="-773753"/>
          <a:ext cx="698484" cy="6091287"/>
        </a:xfrm>
        <a:prstGeom prst="round2SameRect">
          <a:avLst/>
        </a:prstGeom>
        <a:solidFill>
          <a:schemeClr val="accent3">
            <a:tint val="40000"/>
            <a:alpha val="90000"/>
            <a:hueOff val="2482657"/>
            <a:satOff val="-21627"/>
            <a:lumOff val="12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2482657"/>
              <a:satOff val="-21627"/>
              <a:lumOff val="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Gain thorough understanding of the UPDM, editing and automation workflows, and analysis and visualization techniques</a:t>
          </a:r>
        </a:p>
      </dsp:txBody>
      <dsp:txXfrm rot="-5400000">
        <a:off x="3426349" y="1956745"/>
        <a:ext cx="6057190" cy="630290"/>
      </dsp:txXfrm>
    </dsp:sp>
    <dsp:sp modelId="{E0E8136E-80D8-4D97-BBEA-E06E4295D9F7}">
      <dsp:nvSpPr>
        <dsp:cNvPr id="0" name=""/>
        <dsp:cNvSpPr/>
      </dsp:nvSpPr>
      <dsp:spPr>
        <a:xfrm>
          <a:off x="0" y="1835337"/>
          <a:ext cx="3426349" cy="873105"/>
        </a:xfrm>
        <a:prstGeom prst="roundRect">
          <a:avLst/>
        </a:prstGeom>
        <a:solidFill>
          <a:schemeClr val="accent3">
            <a:hueOff val="2072372"/>
            <a:satOff val="-30659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Lessons Learned</a:t>
          </a:r>
        </a:p>
      </dsp:txBody>
      <dsp:txXfrm>
        <a:off x="42621" y="1877958"/>
        <a:ext cx="3341107" cy="787863"/>
      </dsp:txXfrm>
    </dsp:sp>
    <dsp:sp modelId="{8404538D-FA5E-4C04-A819-0AA9E7AB236A}">
      <dsp:nvSpPr>
        <dsp:cNvPr id="0" name=""/>
        <dsp:cNvSpPr/>
      </dsp:nvSpPr>
      <dsp:spPr>
        <a:xfrm rot="5400000">
          <a:off x="6122750" y="143007"/>
          <a:ext cx="698484" cy="6091287"/>
        </a:xfrm>
        <a:prstGeom prst="round2SameRect">
          <a:avLst/>
        </a:prstGeom>
        <a:solidFill>
          <a:schemeClr val="accent3">
            <a:tint val="40000"/>
            <a:alpha val="90000"/>
            <a:hueOff val="3723986"/>
            <a:satOff val="-32440"/>
            <a:lumOff val="18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3723986"/>
              <a:satOff val="-32440"/>
              <a:lumOff val="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Set of map documents and web applications</a:t>
          </a:r>
        </a:p>
      </dsp:txBody>
      <dsp:txXfrm rot="-5400000">
        <a:off x="3426349" y="2873506"/>
        <a:ext cx="6057190" cy="630290"/>
      </dsp:txXfrm>
    </dsp:sp>
    <dsp:sp modelId="{56AB38F3-33B1-4B75-B783-B452BBD41E80}">
      <dsp:nvSpPr>
        <dsp:cNvPr id="0" name=""/>
        <dsp:cNvSpPr/>
      </dsp:nvSpPr>
      <dsp:spPr>
        <a:xfrm>
          <a:off x="0" y="2752098"/>
          <a:ext cx="3426349" cy="873105"/>
        </a:xfrm>
        <a:prstGeom prst="roundRect">
          <a:avLst/>
        </a:prstGeom>
        <a:solidFill>
          <a:schemeClr val="accent3">
            <a:hueOff val="3108557"/>
            <a:satOff val="-4598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GIS Visualization</a:t>
          </a:r>
        </a:p>
      </dsp:txBody>
      <dsp:txXfrm>
        <a:off x="42621" y="2794719"/>
        <a:ext cx="3341107" cy="7878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E1804F-5D2A-4B94-9722-52D354524633}" type="datetimeFigureOut">
              <a:t>3/3/2022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B5C54-D4C7-40BF-965A-CF606D9D4BC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317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B5C54-D4C7-40BF-965A-CF606D9D4B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1468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EB5C54-D4C7-40BF-965A-CF606D9D4BC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5207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B5C54-D4C7-40BF-965A-CF606D9D4B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14894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B5C54-D4C7-40BF-965A-CF606D9D4B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93918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B5C54-D4C7-40BF-965A-CF606D9D4B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0426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B5C54-D4C7-40BF-965A-CF606D9D4B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1697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B5C54-D4C7-40BF-965A-CF606D9D4B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0436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B5C54-D4C7-40BF-965A-CF606D9D4B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3475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B5C54-D4C7-40BF-965A-CF606D9D4B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6199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EB5C54-D4C7-40BF-965A-CF606D9D4BC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4786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B5C54-D4C7-40BF-965A-CF606D9D4B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53723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EB5C54-D4C7-40BF-965A-CF606D9D4BC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625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B5C54-D4C7-40BF-965A-CF606D9D4B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3054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19519-ACA0-4B5C-9888-EB39FA900CF5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7587-0459-4FE0-B36D-2E3C7A31B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4720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19519-ACA0-4B5C-9888-EB39FA900CF5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7587-0459-4FE0-B36D-2E3C7A31B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871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19519-ACA0-4B5C-9888-EB39FA900CF5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7587-0459-4FE0-B36D-2E3C7A31B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633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19519-ACA0-4B5C-9888-EB39FA900CF5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7587-0459-4FE0-B36D-2E3C7A31B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766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19519-ACA0-4B5C-9888-EB39FA900CF5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7587-0459-4FE0-B36D-2E3C7A31B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5881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19519-ACA0-4B5C-9888-EB39FA900CF5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7587-0459-4FE0-B36D-2E3C7A31B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426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19519-ACA0-4B5C-9888-EB39FA900CF5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7587-0459-4FE0-B36D-2E3C7A31B8C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822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19519-ACA0-4B5C-9888-EB39FA900CF5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7587-0459-4FE0-B36D-2E3C7A31B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811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19519-ACA0-4B5C-9888-EB39FA900CF5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7587-0459-4FE0-B36D-2E3C7A31B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967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19519-ACA0-4B5C-9888-EB39FA900CF5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7587-0459-4FE0-B36D-2E3C7A31B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539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1E19519-ACA0-4B5C-9888-EB39FA900CF5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7587-0459-4FE0-B36D-2E3C7A31B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526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1E19519-ACA0-4B5C-9888-EB39FA900CF5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6C1C7587-0459-4FE0-B36D-2E3C7A31B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872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cgis.com/apps/solutions/index.html?domain=Gas&amp;gallery=true&amp;industry=Utilities&amp;solution=978b5cfb5bc0419d8c64d290edbd2037&amp;sortField=relevance&amp;sortOrder=desc#hom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storymaps.arcgis.com/stories/02cf898e224b49be87babc1d7699201b" TargetMode="External"/><Relationship Id="rId3" Type="http://schemas.openxmlformats.org/officeDocument/2006/relationships/hyperlink" Target="https://www.crc.com/about-crc" TargetMode="External"/><Relationship Id="rId7" Type="http://schemas.openxmlformats.org/officeDocument/2006/relationships/hyperlink" Target="https://pro.arcgis.com/en/pro-app/latest/help/data/utility-network/what-is-a-utility-network-.htm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.arcgis.com/en/arcgis-solutions/latest/reference/introduction-to-gas-and-pipeline-referencing-utility-network-foundation.htm" TargetMode="External"/><Relationship Id="rId5" Type="http://schemas.openxmlformats.org/officeDocument/2006/relationships/hyperlink" Target="https://solutions.arcgis.com/gas/help/gas-pipeline-enterprise-data-management/get-started/overview.htm" TargetMode="External"/><Relationship Id="rId4" Type="http://schemas.openxmlformats.org/officeDocument/2006/relationships/hyperlink" Target="https://www.esri.com/en-us/arcgis/products/arcgis-utility-network/overview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torymaps.arcgis.com/stories/02cf898e224b49be87babc1d7699201b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ro.arcgis.com/en/pro-app/latest/help/data/utility-network/what-is-a-utility-network-.ht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ro.arcgis.com/en/pro-app/latest/help/data/utility-network/what-is-a-utility-network-.htm" TargetMode="Externa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7D3A4E0-C908-4EA9-ABDF-E82AD6BDE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448FD3-9D15-4945-AE75-1C6C4943E4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363323"/>
            <a:ext cx="8991600" cy="1692771"/>
          </a:xfrm>
        </p:spPr>
        <p:txBody>
          <a:bodyPr>
            <a:normAutofit/>
          </a:bodyPr>
          <a:lstStyle/>
          <a:p>
            <a:r>
              <a:rPr lang="en-US" dirty="0"/>
              <a:t>Utility &amp; Pipeline Data Model: PILOT Migration PROJECT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744CC8-6264-4085-BF64-3B57346634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9220" y="5374888"/>
            <a:ext cx="3995955" cy="758282"/>
          </a:xfrm>
        </p:spPr>
        <p:txBody>
          <a:bodyPr>
            <a:normAutofit lnSpcReduction="10000"/>
          </a:bodyPr>
          <a:lstStyle/>
          <a:p>
            <a:pPr algn="r">
              <a:lnSpc>
                <a:spcPct val="90000"/>
              </a:lnSpc>
            </a:pPr>
            <a:r>
              <a:rPr lang="en-US" sz="1100" dirty="0">
                <a:solidFill>
                  <a:schemeClr val="bg1"/>
                </a:solidFill>
              </a:rPr>
              <a:t>ARIN GREEN</a:t>
            </a:r>
          </a:p>
          <a:p>
            <a:pPr algn="r">
              <a:lnSpc>
                <a:spcPct val="90000"/>
              </a:lnSpc>
            </a:pPr>
            <a:r>
              <a:rPr lang="en-US" sz="1100" dirty="0">
                <a:solidFill>
                  <a:schemeClr val="bg1"/>
                </a:solidFill>
              </a:rPr>
              <a:t>596A CAPSTONE PROPOSAL</a:t>
            </a:r>
          </a:p>
          <a:p>
            <a:pPr algn="r">
              <a:lnSpc>
                <a:spcPct val="90000"/>
              </a:lnSpc>
            </a:pPr>
            <a:r>
              <a:rPr lang="en-US" sz="1100" dirty="0">
                <a:solidFill>
                  <a:schemeClr val="bg1"/>
                </a:solidFill>
              </a:rPr>
              <a:t>March 11, 2022</a:t>
            </a:r>
          </a:p>
          <a:p>
            <a:pPr algn="r">
              <a:lnSpc>
                <a:spcPct val="90000"/>
              </a:lnSpc>
            </a:pP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313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2E1DEDB-1655-4118-B13D-617E6DCDB8BB}"/>
              </a:ext>
            </a:extLst>
          </p:cNvPr>
          <p:cNvSpPr txBox="1">
            <a:spLocks/>
          </p:cNvSpPr>
          <p:nvPr/>
        </p:nvSpPr>
        <p:spPr bwMode="black">
          <a:xfrm>
            <a:off x="3660004" y="717140"/>
            <a:ext cx="4871627" cy="687127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BACKGROUND</a:t>
            </a:r>
          </a:p>
        </p:txBody>
      </p:sp>
      <p:graphicFrame>
        <p:nvGraphicFramePr>
          <p:cNvPr id="39" name="Table 7">
            <a:extLst>
              <a:ext uri="{FF2B5EF4-FFF2-40B4-BE49-F238E27FC236}">
                <a16:creationId xmlns:a16="http://schemas.microsoft.com/office/drawing/2014/main" id="{54D66565-D669-488E-95CC-8043366A8F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933420"/>
              </p:ext>
            </p:extLst>
          </p:nvPr>
        </p:nvGraphicFramePr>
        <p:xfrm>
          <a:off x="1519188" y="1738240"/>
          <a:ext cx="9153624" cy="3396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676522">
                  <a:extLst>
                    <a:ext uri="{9D8B030D-6E8A-4147-A177-3AD203B41FA5}">
                      <a16:colId xmlns:a16="http://schemas.microsoft.com/office/drawing/2014/main" val="3728303198"/>
                    </a:ext>
                  </a:extLst>
                </a:gridCol>
                <a:gridCol w="2258008">
                  <a:extLst>
                    <a:ext uri="{9D8B030D-6E8A-4147-A177-3AD203B41FA5}">
                      <a16:colId xmlns:a16="http://schemas.microsoft.com/office/drawing/2014/main" val="198725596"/>
                    </a:ext>
                  </a:extLst>
                </a:gridCol>
                <a:gridCol w="2219094">
                  <a:extLst>
                    <a:ext uri="{9D8B030D-6E8A-4147-A177-3AD203B41FA5}">
                      <a16:colId xmlns:a16="http://schemas.microsoft.com/office/drawing/2014/main" val="329121731"/>
                    </a:ext>
                  </a:extLst>
                </a:gridCol>
              </a:tblGrid>
              <a:tr h="583322"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83600" marR="83600" marT="41800" marB="4180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Existing Data Structure</a:t>
                      </a:r>
                    </a:p>
                  </a:txBody>
                  <a:tcPr marL="83600" marR="83600" marT="41800" marB="4180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UPDM</a:t>
                      </a:r>
                    </a:p>
                  </a:txBody>
                  <a:tcPr marL="83600" marR="83600" marT="41800" marB="4180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05739"/>
                  </a:ext>
                </a:extLst>
              </a:tr>
              <a:tr h="302634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Basic Visualization</a:t>
                      </a:r>
                    </a:p>
                  </a:txBody>
                  <a:tcPr marL="83600" marR="83600" marT="41800" marB="41800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83600" marR="83600" marT="41800" marB="41800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83600" marR="83600" marT="41800" marB="41800"/>
                </a:tc>
                <a:extLst>
                  <a:ext uri="{0D108BD9-81ED-4DB2-BD59-A6C34878D82A}">
                    <a16:rowId xmlns:a16="http://schemas.microsoft.com/office/drawing/2014/main" val="3106562400"/>
                  </a:ext>
                </a:extLst>
              </a:tr>
              <a:tr h="302634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Standardized Data Model</a:t>
                      </a:r>
                    </a:p>
                  </a:txBody>
                  <a:tcPr marL="83600" marR="83600" marT="41800" marB="41800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83600" marR="83600" marT="41800" marB="41800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83600" marR="83600" marT="41800" marB="41800"/>
                </a:tc>
                <a:extLst>
                  <a:ext uri="{0D108BD9-81ED-4DB2-BD59-A6C34878D82A}">
                    <a16:rowId xmlns:a16="http://schemas.microsoft.com/office/drawing/2014/main" val="2794765537"/>
                  </a:ext>
                </a:extLst>
              </a:tr>
              <a:tr h="302634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Unified Utility Network</a:t>
                      </a:r>
                    </a:p>
                  </a:txBody>
                  <a:tcPr marL="83600" marR="83600" marT="41800" marB="41800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83600" marR="83600" marT="41800" marB="41800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83600" marR="83600" marT="41800" marB="41800"/>
                </a:tc>
                <a:extLst>
                  <a:ext uri="{0D108BD9-81ED-4DB2-BD59-A6C34878D82A}">
                    <a16:rowId xmlns:a16="http://schemas.microsoft.com/office/drawing/2014/main" val="4001267634"/>
                  </a:ext>
                </a:extLst>
              </a:tr>
              <a:tr h="302634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Connected Topology and Linear Referencing</a:t>
                      </a:r>
                    </a:p>
                  </a:txBody>
                  <a:tcPr marL="83600" marR="83600" marT="41800" marB="41800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83600" marR="83600" marT="41800" marB="41800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83600" marR="83600" marT="41800" marB="41800"/>
                </a:tc>
                <a:extLst>
                  <a:ext uri="{0D108BD9-81ED-4DB2-BD59-A6C34878D82A}">
                    <a16:rowId xmlns:a16="http://schemas.microsoft.com/office/drawing/2014/main" val="803885202"/>
                  </a:ext>
                </a:extLst>
              </a:tr>
              <a:tr h="306848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Advanced Network Analysis</a:t>
                      </a:r>
                    </a:p>
                  </a:txBody>
                  <a:tcPr marL="83600" marR="83600" marT="41800" marB="41800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83600" marR="83600" marT="41800" marB="41800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83600" marR="83600" marT="41800" marB="41800"/>
                </a:tc>
                <a:extLst>
                  <a:ext uri="{0D108BD9-81ED-4DB2-BD59-A6C34878D82A}">
                    <a16:rowId xmlns:a16="http://schemas.microsoft.com/office/drawing/2014/main" val="2004957265"/>
                  </a:ext>
                </a:extLst>
              </a:tr>
              <a:tr h="30263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Preconfigured Rules to Define Network Behaviors</a:t>
                      </a:r>
                    </a:p>
                  </a:txBody>
                  <a:tcPr marL="83600" marR="83600" marT="41800" marB="41800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83600" marR="83600" marT="41800" marB="41800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83600" marR="83600" marT="41800" marB="41800"/>
                </a:tc>
                <a:extLst>
                  <a:ext uri="{0D108BD9-81ED-4DB2-BD59-A6C34878D82A}">
                    <a16:rowId xmlns:a16="http://schemas.microsoft.com/office/drawing/2014/main" val="3824666308"/>
                  </a:ext>
                </a:extLst>
              </a:tr>
              <a:tr h="524229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Preconfigured Maps and Visualization Tools for Desktop and Web Viewing/Editing</a:t>
                      </a:r>
                    </a:p>
                  </a:txBody>
                  <a:tcPr marL="83600" marR="83600" marT="41800" marB="41800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83600" marR="83600" marT="41800" marB="41800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83600" marR="83600" marT="41800" marB="41800"/>
                </a:tc>
                <a:extLst>
                  <a:ext uri="{0D108BD9-81ED-4DB2-BD59-A6C34878D82A}">
                    <a16:rowId xmlns:a16="http://schemas.microsoft.com/office/drawing/2014/main" val="313898858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Designed for Optimized Functionality with Large Datasets</a:t>
                      </a:r>
                    </a:p>
                  </a:txBody>
                  <a:tcPr marL="83600" marR="83600" marT="41800" marB="41800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83600" marR="83600" marT="41800" marB="41800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83600" marR="83600" marT="41800" marB="41800"/>
                </a:tc>
                <a:extLst>
                  <a:ext uri="{0D108BD9-81ED-4DB2-BD59-A6C34878D82A}">
                    <a16:rowId xmlns:a16="http://schemas.microsoft.com/office/drawing/2014/main" val="2984715007"/>
                  </a:ext>
                </a:extLst>
              </a:tr>
            </a:tbl>
          </a:graphicData>
        </a:graphic>
      </p:graphicFrame>
      <p:pic>
        <p:nvPicPr>
          <p:cNvPr id="40" name="Graphic 39" descr="Checkmark with solid fill">
            <a:extLst>
              <a:ext uri="{FF2B5EF4-FFF2-40B4-BE49-F238E27FC236}">
                <a16:creationId xmlns:a16="http://schemas.microsoft.com/office/drawing/2014/main" id="{366C9530-504C-4368-BD26-16B080BB39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09790" y="2335338"/>
            <a:ext cx="281083" cy="281083"/>
          </a:xfrm>
          <a:prstGeom prst="rect">
            <a:avLst/>
          </a:prstGeom>
        </p:spPr>
      </p:pic>
      <p:pic>
        <p:nvPicPr>
          <p:cNvPr id="41" name="Graphic 40" descr="Checkmark with solid fill">
            <a:extLst>
              <a:ext uri="{FF2B5EF4-FFF2-40B4-BE49-F238E27FC236}">
                <a16:creationId xmlns:a16="http://schemas.microsoft.com/office/drawing/2014/main" id="{E71AA05F-97D7-42D7-ADFA-CAF6B88CF5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23240" y="2352691"/>
            <a:ext cx="281083" cy="281083"/>
          </a:xfrm>
          <a:prstGeom prst="rect">
            <a:avLst/>
          </a:prstGeom>
        </p:spPr>
      </p:pic>
      <p:pic>
        <p:nvPicPr>
          <p:cNvPr id="42" name="Graphic 41" descr="Checkmark with solid fill">
            <a:extLst>
              <a:ext uri="{FF2B5EF4-FFF2-40B4-BE49-F238E27FC236}">
                <a16:creationId xmlns:a16="http://schemas.microsoft.com/office/drawing/2014/main" id="{1A21802E-ECC7-4AA9-90C8-F6C4A1BDBD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23240" y="2670443"/>
            <a:ext cx="281083" cy="281083"/>
          </a:xfrm>
          <a:prstGeom prst="rect">
            <a:avLst/>
          </a:prstGeom>
        </p:spPr>
      </p:pic>
      <p:pic>
        <p:nvPicPr>
          <p:cNvPr id="43" name="Graphic 42" descr="Checkmark with solid fill">
            <a:extLst>
              <a:ext uri="{FF2B5EF4-FFF2-40B4-BE49-F238E27FC236}">
                <a16:creationId xmlns:a16="http://schemas.microsoft.com/office/drawing/2014/main" id="{A4CA4132-3FAD-4C69-89CD-9386C51C82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23240" y="2988195"/>
            <a:ext cx="281083" cy="281083"/>
          </a:xfrm>
          <a:prstGeom prst="rect">
            <a:avLst/>
          </a:prstGeom>
        </p:spPr>
      </p:pic>
      <p:pic>
        <p:nvPicPr>
          <p:cNvPr id="44" name="Graphic 43" descr="Checkmark with solid fill">
            <a:extLst>
              <a:ext uri="{FF2B5EF4-FFF2-40B4-BE49-F238E27FC236}">
                <a16:creationId xmlns:a16="http://schemas.microsoft.com/office/drawing/2014/main" id="{4B50AB3C-FA2C-470F-A759-F150DCB157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23240" y="3282691"/>
            <a:ext cx="281083" cy="281083"/>
          </a:xfrm>
          <a:prstGeom prst="rect">
            <a:avLst/>
          </a:prstGeom>
        </p:spPr>
      </p:pic>
      <p:pic>
        <p:nvPicPr>
          <p:cNvPr id="45" name="Graphic 44" descr="Checkmark with solid fill">
            <a:extLst>
              <a:ext uri="{FF2B5EF4-FFF2-40B4-BE49-F238E27FC236}">
                <a16:creationId xmlns:a16="http://schemas.microsoft.com/office/drawing/2014/main" id="{ACBD1B71-9F4F-4309-8B63-7AF4363939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23240" y="3609469"/>
            <a:ext cx="281083" cy="281083"/>
          </a:xfrm>
          <a:prstGeom prst="rect">
            <a:avLst/>
          </a:prstGeom>
        </p:spPr>
      </p:pic>
      <p:pic>
        <p:nvPicPr>
          <p:cNvPr id="46" name="Graphic 45" descr="Checkmark with solid fill">
            <a:extLst>
              <a:ext uri="{FF2B5EF4-FFF2-40B4-BE49-F238E27FC236}">
                <a16:creationId xmlns:a16="http://schemas.microsoft.com/office/drawing/2014/main" id="{481710A9-E8F2-453A-AEEB-987FD37A8F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23240" y="3941507"/>
            <a:ext cx="281083" cy="281083"/>
          </a:xfrm>
          <a:prstGeom prst="rect">
            <a:avLst/>
          </a:prstGeom>
        </p:spPr>
      </p:pic>
      <p:pic>
        <p:nvPicPr>
          <p:cNvPr id="47" name="Graphic 46" descr="Checkmark with solid fill">
            <a:extLst>
              <a:ext uri="{FF2B5EF4-FFF2-40B4-BE49-F238E27FC236}">
                <a16:creationId xmlns:a16="http://schemas.microsoft.com/office/drawing/2014/main" id="{69F2CC5B-8A23-4487-A196-24BC108256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27769" y="4343395"/>
            <a:ext cx="281083" cy="281083"/>
          </a:xfrm>
          <a:prstGeom prst="rect">
            <a:avLst/>
          </a:prstGeom>
        </p:spPr>
      </p:pic>
      <p:pic>
        <p:nvPicPr>
          <p:cNvPr id="48" name="Graphic 47" descr="Checkmark with solid fill">
            <a:extLst>
              <a:ext uri="{FF2B5EF4-FFF2-40B4-BE49-F238E27FC236}">
                <a16:creationId xmlns:a16="http://schemas.microsoft.com/office/drawing/2014/main" id="{D407CB86-B91C-4F4D-8CA2-0384EB14BD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23240" y="4800415"/>
            <a:ext cx="281083" cy="281083"/>
          </a:xfrm>
          <a:prstGeom prst="rect">
            <a:avLst/>
          </a:prstGeom>
        </p:spPr>
      </p:pic>
      <p:pic>
        <p:nvPicPr>
          <p:cNvPr id="49" name="Graphic 48" descr="Close with solid fill">
            <a:extLst>
              <a:ext uri="{FF2B5EF4-FFF2-40B4-BE49-F238E27FC236}">
                <a16:creationId xmlns:a16="http://schemas.microsoft.com/office/drawing/2014/main" id="{7E10A13A-1C9E-42CF-8DB3-B1CDD137EC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77586" y="2659537"/>
            <a:ext cx="281083" cy="281083"/>
          </a:xfrm>
          <a:prstGeom prst="rect">
            <a:avLst/>
          </a:prstGeom>
        </p:spPr>
      </p:pic>
      <p:pic>
        <p:nvPicPr>
          <p:cNvPr id="50" name="Graphic 49" descr="Close with solid fill">
            <a:extLst>
              <a:ext uri="{FF2B5EF4-FFF2-40B4-BE49-F238E27FC236}">
                <a16:creationId xmlns:a16="http://schemas.microsoft.com/office/drawing/2014/main" id="{9D89D230-D77F-4773-95FE-243F790AA3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80658" y="2970722"/>
            <a:ext cx="281083" cy="281083"/>
          </a:xfrm>
          <a:prstGeom prst="rect">
            <a:avLst/>
          </a:prstGeom>
        </p:spPr>
      </p:pic>
      <p:pic>
        <p:nvPicPr>
          <p:cNvPr id="51" name="Graphic 50" descr="Close with solid fill">
            <a:extLst>
              <a:ext uri="{FF2B5EF4-FFF2-40B4-BE49-F238E27FC236}">
                <a16:creationId xmlns:a16="http://schemas.microsoft.com/office/drawing/2014/main" id="{D5F7E14E-F93E-4173-A89E-547BABAB0A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80658" y="3287517"/>
            <a:ext cx="281083" cy="281083"/>
          </a:xfrm>
          <a:prstGeom prst="rect">
            <a:avLst/>
          </a:prstGeom>
        </p:spPr>
      </p:pic>
      <p:pic>
        <p:nvPicPr>
          <p:cNvPr id="52" name="Graphic 51" descr="Close with solid fill">
            <a:extLst>
              <a:ext uri="{FF2B5EF4-FFF2-40B4-BE49-F238E27FC236}">
                <a16:creationId xmlns:a16="http://schemas.microsoft.com/office/drawing/2014/main" id="{DA809082-E543-4B44-A349-3C40EA76F6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80658" y="3603572"/>
            <a:ext cx="281083" cy="281083"/>
          </a:xfrm>
          <a:prstGeom prst="rect">
            <a:avLst/>
          </a:prstGeom>
        </p:spPr>
      </p:pic>
      <p:pic>
        <p:nvPicPr>
          <p:cNvPr id="53" name="Graphic 52" descr="Close with solid fill">
            <a:extLst>
              <a:ext uri="{FF2B5EF4-FFF2-40B4-BE49-F238E27FC236}">
                <a16:creationId xmlns:a16="http://schemas.microsoft.com/office/drawing/2014/main" id="{705A8625-2968-43F2-9920-84BEA714B2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80658" y="3915895"/>
            <a:ext cx="281083" cy="281083"/>
          </a:xfrm>
          <a:prstGeom prst="rect">
            <a:avLst/>
          </a:prstGeom>
        </p:spPr>
      </p:pic>
      <p:pic>
        <p:nvPicPr>
          <p:cNvPr id="54" name="Graphic 53" descr="Close with solid fill">
            <a:extLst>
              <a:ext uri="{FF2B5EF4-FFF2-40B4-BE49-F238E27FC236}">
                <a16:creationId xmlns:a16="http://schemas.microsoft.com/office/drawing/2014/main" id="{EA898F62-E2F2-47F8-A0C7-D8AFD43FCA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77586" y="4343079"/>
            <a:ext cx="281083" cy="281083"/>
          </a:xfrm>
          <a:prstGeom prst="rect">
            <a:avLst/>
          </a:prstGeom>
        </p:spPr>
      </p:pic>
      <p:pic>
        <p:nvPicPr>
          <p:cNvPr id="55" name="Graphic 54" descr="Close with solid fill">
            <a:extLst>
              <a:ext uri="{FF2B5EF4-FFF2-40B4-BE49-F238E27FC236}">
                <a16:creationId xmlns:a16="http://schemas.microsoft.com/office/drawing/2014/main" id="{3BBFDCE6-6C52-45FC-9766-B5EC824A22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80659" y="4800416"/>
            <a:ext cx="281083" cy="28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812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2E1DEDB-1655-4118-B13D-617E6DCDB8BB}"/>
              </a:ext>
            </a:extLst>
          </p:cNvPr>
          <p:cNvSpPr txBox="1">
            <a:spLocks/>
          </p:cNvSpPr>
          <p:nvPr/>
        </p:nvSpPr>
        <p:spPr bwMode="black">
          <a:xfrm>
            <a:off x="3660004" y="717140"/>
            <a:ext cx="4871627" cy="687127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all" spc="20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OBJECTIVES</a:t>
            </a:r>
          </a:p>
        </p:txBody>
      </p:sp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934C9A83-3B9A-4480-8A55-6E92D81CF3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1923533"/>
              </p:ext>
            </p:extLst>
          </p:nvPr>
        </p:nvGraphicFramePr>
        <p:xfrm>
          <a:off x="1336998" y="1615490"/>
          <a:ext cx="9517637" cy="3627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56471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E12A60-B3E2-476F-9007-98A5B20CF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7997" y="709667"/>
            <a:ext cx="7155642" cy="702073"/>
          </a:xfrm>
          <a:solidFill>
            <a:srgbClr val="FFFFFF"/>
          </a:solidFill>
        </p:spPr>
        <p:txBody>
          <a:bodyPr>
            <a:noAutofit/>
          </a:bodyPr>
          <a:lstStyle/>
          <a:p>
            <a:r>
              <a:rPr lang="en-US" dirty="0"/>
              <a:t>Proposed 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4CB47-657E-414A-B193-7F77A185A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1559860"/>
            <a:ext cx="8779512" cy="404998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600" dirty="0"/>
              <a:t>Deploy </a:t>
            </a:r>
            <a:r>
              <a:rPr lang="en-US" sz="1600" dirty="0">
                <a:hlinkClick r:id="rId3"/>
              </a:rPr>
              <a:t>ArcGIS Solution</a:t>
            </a:r>
            <a:r>
              <a:rPr lang="en-US" sz="1600" dirty="0"/>
              <a:t> (contains UPDM)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/>
              <a:t>Data Migration Map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/>
              <a:t>Install Implementation Prerequisites</a:t>
            </a:r>
          </a:p>
          <a:p>
            <a:pPr lvl="1"/>
            <a:r>
              <a:rPr lang="en-US" sz="1400" dirty="0"/>
              <a:t>Create Python Project Environment</a:t>
            </a:r>
          </a:p>
          <a:p>
            <a:pPr lvl="1"/>
            <a:r>
              <a:rPr lang="en-US" sz="1400" dirty="0"/>
              <a:t>Install Utility Network Package and Data Loading Tools</a:t>
            </a:r>
            <a:r>
              <a:rPr lang="en-US" sz="1400" dirty="0">
                <a:solidFill>
                  <a:srgbClr val="404040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404040"/>
                </a:solidFill>
              </a:rPr>
              <a:t>Data validation / QC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404040"/>
                </a:solidFill>
              </a:rPr>
              <a:t>Configure Data Model for Implementation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404040"/>
                </a:solidFill>
              </a:rPr>
              <a:t>Build Prototype for Single-user Environment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404040"/>
                </a:solidFill>
              </a:rPr>
              <a:t>Deploy to an Enterprise Environment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404040"/>
                </a:solidFill>
              </a:rPr>
              <a:t>Customize Visualization Tools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404040"/>
                </a:solidFill>
              </a:rPr>
              <a:t>Wrap-up / Prepare for Capstone Presentation (596B)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21767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7D89BF-395C-4402-AE53-C028D60C6D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01" b="1004"/>
          <a:stretch/>
        </p:blipFill>
        <p:spPr>
          <a:xfrm>
            <a:off x="2111590" y="1527868"/>
            <a:ext cx="7968456" cy="40819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E12A60-B3E2-476F-9007-98A5B20CF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3295" y="719526"/>
            <a:ext cx="3865046" cy="655020"/>
          </a:xfrm>
          <a:solidFill>
            <a:srgbClr val="FFFFFF"/>
          </a:solidFill>
        </p:spPr>
        <p:txBody>
          <a:bodyPr>
            <a:noAutofit/>
          </a:bodyPr>
          <a:lstStyle/>
          <a:p>
            <a:r>
              <a:rPr lang="en-US" dirty="0"/>
              <a:t>TIMELINE</a:t>
            </a:r>
          </a:p>
        </p:txBody>
      </p:sp>
    </p:spTree>
    <p:extLst>
      <p:ext uri="{BB962C8B-B14F-4D97-AF65-F5344CB8AC3E}">
        <p14:creationId xmlns:p14="http://schemas.microsoft.com/office/powerpoint/2010/main" val="2094025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934C9A83-3B9A-4480-8A55-6E92D81CF3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9703476"/>
              </p:ext>
            </p:extLst>
          </p:nvPr>
        </p:nvGraphicFramePr>
        <p:xfrm>
          <a:off x="1336998" y="1615490"/>
          <a:ext cx="9517637" cy="3627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CE6DFEF7-2CF1-48CF-AC06-E0205384B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5524" y="670335"/>
            <a:ext cx="5240587" cy="710596"/>
          </a:xfrm>
          <a:solidFill>
            <a:srgbClr val="FFFFFF"/>
          </a:solidFill>
        </p:spPr>
        <p:txBody>
          <a:bodyPr>
            <a:noAutofit/>
          </a:bodyPr>
          <a:lstStyle/>
          <a:p>
            <a:r>
              <a:rPr lang="en-US" dirty="0"/>
              <a:t>ANTICIPATED RESULTS</a:t>
            </a:r>
          </a:p>
        </p:txBody>
      </p:sp>
    </p:spTree>
    <p:extLst>
      <p:ext uri="{BB962C8B-B14F-4D97-AF65-F5344CB8AC3E}">
        <p14:creationId xmlns:p14="http://schemas.microsoft.com/office/powerpoint/2010/main" val="3636879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E12A60-B3E2-476F-9007-98A5B20CF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5524" y="670335"/>
            <a:ext cx="5240587" cy="780738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 dirty="0"/>
              <a:t>SOURCES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C4AEC0-C1EB-4B89-8F45-3BB8354177D5}"/>
              </a:ext>
            </a:extLst>
          </p:cNvPr>
          <p:cNvSpPr txBox="1"/>
          <p:nvPr/>
        </p:nvSpPr>
        <p:spPr>
          <a:xfrm>
            <a:off x="1333352" y="1621602"/>
            <a:ext cx="9524930" cy="38177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14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California Resources Corporation. (2022). </a:t>
            </a:r>
            <a:r>
              <a:rPr lang="en-US" sz="1400" i="1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About CRC</a:t>
            </a:r>
            <a:r>
              <a:rPr lang="en-US" sz="14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Retrieved on February 16, 2022, from </a:t>
            </a:r>
            <a:r>
              <a:rPr lang="en-US" sz="1400" u="sng" dirty="0">
                <a:solidFill>
                  <a:srgbClr val="0563C1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https://www.crc.com/about-crc</a:t>
            </a:r>
            <a:r>
              <a:rPr lang="en-US" sz="14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14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ESRI. (n.d.) </a:t>
            </a:r>
            <a:r>
              <a:rPr lang="en-US" sz="1400" i="1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ArcGIS Utility Network</a:t>
            </a:r>
            <a:r>
              <a:rPr lang="en-US" sz="14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Retrieved on January 23, 2022, from </a:t>
            </a:r>
            <a:r>
              <a:rPr lang="en-US" sz="1400" u="sng" dirty="0">
                <a:solidFill>
                  <a:srgbClr val="0563C1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https://www.esri.com/en-us/arcgis/products/arcgis-utility-network/overview</a:t>
            </a:r>
            <a:r>
              <a:rPr lang="en-US" sz="14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14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ESRI. (n.d.) </a:t>
            </a:r>
            <a:r>
              <a:rPr lang="en-US" sz="1400" i="1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Gas and Pipeline Enterprise Data Management Overview</a:t>
            </a:r>
            <a:r>
              <a:rPr lang="en-US" sz="14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Retrieved on January 24, 2022, from </a:t>
            </a:r>
            <a:r>
              <a:rPr lang="en-US" sz="1400" u="sng" dirty="0">
                <a:solidFill>
                  <a:srgbClr val="0563C1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https://solutions.arcgis.com/gas/help/gas-pipeline-enterprise-data-management/get-started/overview.htm</a:t>
            </a:r>
            <a:r>
              <a:rPr lang="en-US" sz="14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14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ESRI. (n.d.) </a:t>
            </a:r>
            <a:r>
              <a:rPr lang="en-US" sz="1400" i="1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 to Gas and Pipeline Referencing Utility Network Foundation</a:t>
            </a:r>
            <a:r>
              <a:rPr lang="en-US" sz="14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Retrieved on January 23, 2022, from </a:t>
            </a:r>
            <a:r>
              <a:rPr lang="en-US" sz="1400" u="sng" dirty="0">
                <a:solidFill>
                  <a:srgbClr val="0563C1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https://doc.arcgis.com/en/arcgis-solutions/latest/reference/introduction-to-gas-and-pipeline-referencing-utility-network-foundation.htm</a:t>
            </a:r>
            <a:r>
              <a:rPr lang="en-US" sz="14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14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ESRI. (n.d.) </a:t>
            </a:r>
            <a:r>
              <a:rPr lang="en-US" sz="1400" i="1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a Utility Network? </a:t>
            </a:r>
            <a:r>
              <a:rPr lang="en-US" sz="14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Retrieved on February 4, 2022, from </a:t>
            </a:r>
            <a:r>
              <a:rPr lang="en-US" sz="1400" u="sng" dirty="0">
                <a:solidFill>
                  <a:srgbClr val="0563C1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https://pro.arcgis.com/en/pro-app/latest/help/data/utility-network/what-is-a-utility-network-.htm</a:t>
            </a:r>
            <a:r>
              <a:rPr lang="en-US" sz="14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14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Try It Live Solutions. (2021). </a:t>
            </a:r>
            <a:r>
              <a:rPr lang="en-US" sz="1400" i="1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Getting to Know Gas and Pipeline Enterprise Data Management</a:t>
            </a:r>
            <a:r>
              <a:rPr lang="en-US" sz="14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Retrieved on February 4, 2022, from </a:t>
            </a:r>
            <a:r>
              <a:rPr lang="en-US" sz="1400" u="sng" dirty="0">
                <a:solidFill>
                  <a:srgbClr val="0563C1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https://storymaps.arcgis.com/stories/02cf898e224b49be87babc1d7699201b</a:t>
            </a:r>
            <a:r>
              <a:rPr lang="en-US" sz="14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A5356">
                  <a:lumMod val="60000"/>
                  <a:lumOff val="40000"/>
                </a:srgbClr>
              </a:buClr>
              <a:buSzTx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832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CCC9D-EE2A-4D4E-9634-E8D009C1A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072" y="3038087"/>
            <a:ext cx="4486656" cy="581413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Overview</a:t>
            </a: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DEB11F1-6C1A-4A07-8E59-F38CDC4F04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1580967"/>
              </p:ext>
            </p:extLst>
          </p:nvPr>
        </p:nvGraphicFramePr>
        <p:xfrm>
          <a:off x="6735763" y="804863"/>
          <a:ext cx="4816475" cy="5248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8963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10" name="Picture 4" descr="May be an image of 1 person, nature and monument">
            <a:extLst>
              <a:ext uri="{FF2B5EF4-FFF2-40B4-BE49-F238E27FC236}">
                <a16:creationId xmlns:a16="http://schemas.microsoft.com/office/drawing/2014/main" id="{86308DE1-B7E8-42B6-89B6-7165A8A27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6462" y="1404266"/>
            <a:ext cx="2993913" cy="399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May be an image of 1 person, mountain and nature">
            <a:extLst>
              <a:ext uri="{FF2B5EF4-FFF2-40B4-BE49-F238E27FC236}">
                <a16:creationId xmlns:a16="http://schemas.microsoft.com/office/drawing/2014/main" id="{596FD768-31EB-4F64-B4C6-49D410363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91261" y="1404266"/>
            <a:ext cx="2993912" cy="399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6424921-B56F-4AAC-8EC0-20F73B493B9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77" r="4031"/>
          <a:stretch/>
        </p:blipFill>
        <p:spPr>
          <a:xfrm>
            <a:off x="4941677" y="1497822"/>
            <a:ext cx="2308282" cy="225659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22E1DEDB-1655-4118-B13D-617E6DCDB8BB}"/>
              </a:ext>
            </a:extLst>
          </p:cNvPr>
          <p:cNvSpPr txBox="1">
            <a:spLocks/>
          </p:cNvSpPr>
          <p:nvPr/>
        </p:nvSpPr>
        <p:spPr bwMode="black">
          <a:xfrm>
            <a:off x="3660004" y="717140"/>
            <a:ext cx="4871627" cy="687127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all" spc="20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INTRODUCTION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13B320F-E1F9-473B-AAC5-71C1553FC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490" y="3941873"/>
            <a:ext cx="3046653" cy="1406053"/>
          </a:xfrm>
        </p:spPr>
        <p:txBody>
          <a:bodyPr>
            <a:normAutofit fontScale="92500"/>
          </a:bodyPr>
          <a:lstStyle/>
          <a:p>
            <a:pPr>
              <a:spcBef>
                <a:spcPts val="800"/>
              </a:spcBef>
            </a:pPr>
            <a:r>
              <a:rPr lang="en-US" sz="1600" dirty="0"/>
              <a:t>Bakersfield, CA</a:t>
            </a:r>
          </a:p>
          <a:p>
            <a:pPr>
              <a:spcBef>
                <a:spcPts val="800"/>
              </a:spcBef>
            </a:pPr>
            <a:r>
              <a:rPr lang="en-US" sz="1600" dirty="0"/>
              <a:t>B.S. in Geology – CSUB (2014)</a:t>
            </a:r>
          </a:p>
          <a:p>
            <a:pPr>
              <a:spcBef>
                <a:spcPts val="800"/>
              </a:spcBef>
            </a:pPr>
            <a:r>
              <a:rPr lang="en-US" sz="1600" dirty="0"/>
              <a:t>California Resources Corporation</a:t>
            </a:r>
          </a:p>
          <a:p>
            <a:pPr>
              <a:spcBef>
                <a:spcPts val="800"/>
              </a:spcBef>
            </a:pPr>
            <a:r>
              <a:rPr lang="en-US" sz="1600" dirty="0"/>
              <a:t>MGIS Program</a:t>
            </a:r>
          </a:p>
          <a:p>
            <a:pPr>
              <a:spcBef>
                <a:spcPts val="800"/>
              </a:spcBef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49351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2E1DEDB-1655-4118-B13D-617E6DCDB8BB}"/>
              </a:ext>
            </a:extLst>
          </p:cNvPr>
          <p:cNvSpPr txBox="1">
            <a:spLocks/>
          </p:cNvSpPr>
          <p:nvPr/>
        </p:nvSpPr>
        <p:spPr bwMode="black">
          <a:xfrm>
            <a:off x="3660004" y="717140"/>
            <a:ext cx="4871627" cy="687127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all" spc="20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INTRODUCTION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8773019-59E0-41BA-89B8-7A2CA3084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1108" y="1879789"/>
            <a:ext cx="6011212" cy="30984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lnSpc>
                <a:spcPct val="150000"/>
              </a:lnSpc>
              <a:buClr>
                <a:srgbClr val="8AD0D6"/>
              </a:buClr>
              <a:buNone/>
            </a:pPr>
            <a:r>
              <a:rPr lang="en-US" b="1" u="sng" dirty="0"/>
              <a:t>CRC</a:t>
            </a:r>
          </a:p>
          <a:p>
            <a:pPr>
              <a:lnSpc>
                <a:spcPct val="150000"/>
              </a:lnSpc>
            </a:pPr>
            <a:r>
              <a:rPr lang="en-US" dirty="0"/>
              <a:t>Independent Oil and Natural Gas company</a:t>
            </a:r>
          </a:p>
          <a:p>
            <a:pPr>
              <a:lnSpc>
                <a:spcPct val="150000"/>
              </a:lnSpc>
            </a:pPr>
            <a:r>
              <a:rPr lang="en-US" dirty="0"/>
              <a:t>Acquisition of various assets throughout history</a:t>
            </a:r>
          </a:p>
          <a:p>
            <a:pPr>
              <a:lnSpc>
                <a:spcPct val="150000"/>
              </a:lnSpc>
            </a:pPr>
            <a:r>
              <a:rPr lang="en-US" dirty="0"/>
              <a:t>OneCRC Vision – to consolidate assets on a statewide level</a:t>
            </a:r>
          </a:p>
          <a:p>
            <a:pPr>
              <a:lnSpc>
                <a:spcPct val="150000"/>
              </a:lnSpc>
            </a:pPr>
            <a:r>
              <a:rPr lang="en-US" dirty="0"/>
              <a:t>Goals to improve data quality, completeness, accuracy</a:t>
            </a:r>
          </a:p>
          <a:p>
            <a:pPr lvl="1">
              <a:lnSpc>
                <a:spcPct val="150000"/>
              </a:lnSpc>
            </a:pP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B4165D6-B1AF-4205-AEAD-A859BBDE8E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698" y="2975439"/>
            <a:ext cx="3071637" cy="90712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4747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10" name="Picture 4" descr="Diagram&#10;&#10;Description automatically generated">
            <a:extLst>
              <a:ext uri="{FF2B5EF4-FFF2-40B4-BE49-F238E27FC236}">
                <a16:creationId xmlns:a16="http://schemas.microsoft.com/office/drawing/2014/main" id="{A1103EB6-B8CC-40B8-9EF8-54F4B8ACEA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2502" b="4136"/>
          <a:stretch/>
        </p:blipFill>
        <p:spPr>
          <a:xfrm>
            <a:off x="2047081" y="1303627"/>
            <a:ext cx="8097472" cy="4250745"/>
          </a:xfr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22E1DEDB-1655-4118-B13D-617E6DCDB8BB}"/>
              </a:ext>
            </a:extLst>
          </p:cNvPr>
          <p:cNvSpPr txBox="1">
            <a:spLocks/>
          </p:cNvSpPr>
          <p:nvPr/>
        </p:nvSpPr>
        <p:spPr bwMode="black">
          <a:xfrm>
            <a:off x="3660004" y="717140"/>
            <a:ext cx="4871627" cy="687127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all" spc="20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INTRODUCTION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BE19541-B6CE-42B8-A195-A97B78987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9629" y="5175382"/>
            <a:ext cx="3541568" cy="37899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sz="14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Pipeline Supply Chain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07AFF9-A649-4B6C-8984-6EFAF533B475}"/>
              </a:ext>
            </a:extLst>
          </p:cNvPr>
          <p:cNvSpPr txBox="1"/>
          <p:nvPr/>
        </p:nvSpPr>
        <p:spPr>
          <a:xfrm>
            <a:off x="1062228" y="5821349"/>
            <a:ext cx="6690294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ea typeface="+mn-lt"/>
                <a:cs typeface="+mn-lt"/>
              </a:rPr>
              <a:t>Illustration of general pipeline supply chain (</a:t>
            </a:r>
            <a:r>
              <a:rPr lang="en-US" sz="1000" dirty="0">
                <a:solidFill>
                  <a:srgbClr val="0070C0"/>
                </a:solidFill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Try It Live Solutions</a:t>
            </a:r>
            <a:r>
              <a:rPr lang="en-US" sz="1000" dirty="0">
                <a:ea typeface="+mn-lt"/>
                <a:cs typeface="+mn-lt"/>
              </a:rPr>
              <a:t>, 2021). Image used for educational purposes only.</a:t>
            </a:r>
          </a:p>
        </p:txBody>
      </p:sp>
    </p:spTree>
    <p:extLst>
      <p:ext uri="{BB962C8B-B14F-4D97-AF65-F5344CB8AC3E}">
        <p14:creationId xmlns:p14="http://schemas.microsoft.com/office/powerpoint/2010/main" val="4173568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C98D578-91A0-4C09-9F26-31B553AEFD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712" r="5292" b="512"/>
          <a:stretch/>
        </p:blipFill>
        <p:spPr>
          <a:xfrm>
            <a:off x="1237813" y="1150112"/>
            <a:ext cx="9704507" cy="4459732"/>
          </a:xfrm>
          <a:prstGeom prst="rect">
            <a:avLst/>
          </a:prstGeom>
          <a:ln>
            <a:noFill/>
          </a:ln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22E1DEDB-1655-4118-B13D-617E6DCDB8BB}"/>
              </a:ext>
            </a:extLst>
          </p:cNvPr>
          <p:cNvSpPr txBox="1">
            <a:spLocks/>
          </p:cNvSpPr>
          <p:nvPr/>
        </p:nvSpPr>
        <p:spPr bwMode="black">
          <a:xfrm>
            <a:off x="3660004" y="717140"/>
            <a:ext cx="4871627" cy="687127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all" spc="20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BACKGROUND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AB93DA-B7B8-4708-B337-A05625F0DF6B}"/>
              </a:ext>
            </a:extLst>
          </p:cNvPr>
          <p:cNvSpPr txBox="1"/>
          <p:nvPr/>
        </p:nvSpPr>
        <p:spPr>
          <a:xfrm>
            <a:off x="1062228" y="5832631"/>
            <a:ext cx="60943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en-US" sz="1400" b="1" dirty="0">
                <a:solidFill>
                  <a:srgbClr val="404040"/>
                </a:solidFill>
              </a:rPr>
              <a:t>CURRENT CRC DATA – PIPELINES, FACILITIES AND EQUIPMENT</a:t>
            </a:r>
            <a:endParaRPr lang="en-US" sz="1200" b="1" dirty="0">
              <a:solidFill>
                <a:srgbClr val="404040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5D28B42-7534-41E3-90C3-C37ECC2B8961}"/>
              </a:ext>
            </a:extLst>
          </p:cNvPr>
          <p:cNvGrpSpPr/>
          <p:nvPr/>
        </p:nvGrpSpPr>
        <p:grpSpPr>
          <a:xfrm>
            <a:off x="10507901" y="5016768"/>
            <a:ext cx="352097" cy="510754"/>
            <a:chOff x="10507901" y="5016768"/>
            <a:chExt cx="352097" cy="510754"/>
          </a:xfrm>
        </p:grpSpPr>
        <p:pic>
          <p:nvPicPr>
            <p:cNvPr id="9" name="Graphic 8" descr="Map compass with solid fill">
              <a:extLst>
                <a:ext uri="{FF2B5EF4-FFF2-40B4-BE49-F238E27FC236}">
                  <a16:creationId xmlns:a16="http://schemas.microsoft.com/office/drawing/2014/main" id="{9C1306D5-3DF7-4FD2-A23F-BCE1281420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507901" y="5175425"/>
              <a:ext cx="352097" cy="352097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9BEABBD-6D0B-4083-8D96-9E8C8340AB3E}"/>
                </a:ext>
              </a:extLst>
            </p:cNvPr>
            <p:cNvSpPr txBox="1"/>
            <p:nvPr/>
          </p:nvSpPr>
          <p:spPr>
            <a:xfrm>
              <a:off x="10523026" y="5016768"/>
              <a:ext cx="32008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/>
                <a:t>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9809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D8A220-CE95-474F-BDE7-567C819139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11" r="25666"/>
          <a:stretch/>
        </p:blipFill>
        <p:spPr>
          <a:xfrm>
            <a:off x="1253022" y="1248155"/>
            <a:ext cx="3753236" cy="4361689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B93E214-C07A-4BCF-8F6C-BE0FA61271B1}"/>
              </a:ext>
            </a:extLst>
          </p:cNvPr>
          <p:cNvSpPr txBox="1"/>
          <p:nvPr/>
        </p:nvSpPr>
        <p:spPr>
          <a:xfrm>
            <a:off x="1062228" y="5830859"/>
            <a:ext cx="30746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CRC STATEWIDE PIPLINE DATA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CD1FD6A-2D46-4606-81EA-94E38B8A53F2}"/>
              </a:ext>
            </a:extLst>
          </p:cNvPr>
          <p:cNvCxnSpPr>
            <a:cxnSpLocks/>
          </p:cNvCxnSpPr>
          <p:nvPr/>
        </p:nvCxnSpPr>
        <p:spPr>
          <a:xfrm>
            <a:off x="3987919" y="4702238"/>
            <a:ext cx="1356434" cy="91547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AC6AB658-1040-4BB8-A4D0-9F8676C6B4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134" r="21739"/>
          <a:stretch/>
        </p:blipFill>
        <p:spPr>
          <a:xfrm>
            <a:off x="5334173" y="1248155"/>
            <a:ext cx="5649698" cy="4369561"/>
          </a:xfrm>
          <a:prstGeom prst="rect">
            <a:avLst/>
          </a:prstGeom>
          <a:ln w="15875">
            <a:solidFill>
              <a:schemeClr val="tx1"/>
            </a:solidFill>
          </a:ln>
          <a:effectLst>
            <a:outerShdw blurRad="50800" dist="38100" dir="8100000" sx="101000" sy="101000" algn="tr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0D44B73-453A-4969-90CC-31BF3FFD951D}"/>
              </a:ext>
            </a:extLst>
          </p:cNvPr>
          <p:cNvSpPr txBox="1"/>
          <p:nvPr/>
        </p:nvSpPr>
        <p:spPr>
          <a:xfrm>
            <a:off x="7465418" y="5830859"/>
            <a:ext cx="3664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PILOT AREA – KERN FRONT OIL FIELD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CF541F9-386C-4BC0-9BB6-28E44B910727}"/>
              </a:ext>
            </a:extLst>
          </p:cNvPr>
          <p:cNvSpPr/>
          <p:nvPr/>
        </p:nvSpPr>
        <p:spPr>
          <a:xfrm>
            <a:off x="3458313" y="4350615"/>
            <a:ext cx="529606" cy="35162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tar: 5 Points 19">
            <a:extLst>
              <a:ext uri="{FF2B5EF4-FFF2-40B4-BE49-F238E27FC236}">
                <a16:creationId xmlns:a16="http://schemas.microsoft.com/office/drawing/2014/main" id="{CF9E56B6-0A40-4625-97AC-0589ED59B8F0}"/>
              </a:ext>
            </a:extLst>
          </p:cNvPr>
          <p:cNvSpPr/>
          <p:nvPr/>
        </p:nvSpPr>
        <p:spPr>
          <a:xfrm>
            <a:off x="3857239" y="4411845"/>
            <a:ext cx="94659" cy="76388"/>
          </a:xfrm>
          <a:prstGeom prst="star5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F0CB475-181E-4DB3-915D-E8D7D4129AB1}"/>
              </a:ext>
            </a:extLst>
          </p:cNvPr>
          <p:cNvCxnSpPr>
            <a:cxnSpLocks/>
          </p:cNvCxnSpPr>
          <p:nvPr/>
        </p:nvCxnSpPr>
        <p:spPr>
          <a:xfrm flipV="1">
            <a:off x="3987919" y="1248156"/>
            <a:ext cx="1356434" cy="310245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22E1DEDB-1655-4118-B13D-617E6DCDB8BB}"/>
              </a:ext>
            </a:extLst>
          </p:cNvPr>
          <p:cNvSpPr txBox="1">
            <a:spLocks/>
          </p:cNvSpPr>
          <p:nvPr/>
        </p:nvSpPr>
        <p:spPr bwMode="black">
          <a:xfrm>
            <a:off x="3660004" y="717140"/>
            <a:ext cx="4871627" cy="687127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all" spc="20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BACKGROUND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64D37DD-C772-49AB-B79D-DADB2BBE0A39}"/>
              </a:ext>
            </a:extLst>
          </p:cNvPr>
          <p:cNvSpPr txBox="1"/>
          <p:nvPr/>
        </p:nvSpPr>
        <p:spPr>
          <a:xfrm>
            <a:off x="9050638" y="1852874"/>
            <a:ext cx="9696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B050"/>
                </a:solidFill>
              </a:rPr>
              <a:t>Pilot Area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8863BEC-C468-4EA6-8240-0EDDE8722A90}"/>
              </a:ext>
            </a:extLst>
          </p:cNvPr>
          <p:cNvGrpSpPr/>
          <p:nvPr/>
        </p:nvGrpSpPr>
        <p:grpSpPr>
          <a:xfrm>
            <a:off x="10578132" y="5031166"/>
            <a:ext cx="352097" cy="510754"/>
            <a:chOff x="10507901" y="5016768"/>
            <a:chExt cx="352097" cy="510754"/>
          </a:xfrm>
        </p:grpSpPr>
        <p:pic>
          <p:nvPicPr>
            <p:cNvPr id="33" name="Graphic 32" descr="Map compass with solid fill">
              <a:extLst>
                <a:ext uri="{FF2B5EF4-FFF2-40B4-BE49-F238E27FC236}">
                  <a16:creationId xmlns:a16="http://schemas.microsoft.com/office/drawing/2014/main" id="{EF9F040E-5150-4321-ABC1-809EC5193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507901" y="5175425"/>
              <a:ext cx="352097" cy="352097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3E5432D-94AA-4DE1-AA2D-409CC8C665AB}"/>
                </a:ext>
              </a:extLst>
            </p:cNvPr>
            <p:cNvSpPr txBox="1"/>
            <p:nvPr/>
          </p:nvSpPr>
          <p:spPr>
            <a:xfrm>
              <a:off x="10523026" y="5016768"/>
              <a:ext cx="32008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/>
                <a:t>N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1930EC0-AD45-47FD-9D8B-5007AFE1E1CE}"/>
              </a:ext>
            </a:extLst>
          </p:cNvPr>
          <p:cNvGrpSpPr/>
          <p:nvPr/>
        </p:nvGrpSpPr>
        <p:grpSpPr>
          <a:xfrm>
            <a:off x="1315597" y="5039373"/>
            <a:ext cx="352097" cy="510754"/>
            <a:chOff x="10507901" y="5016768"/>
            <a:chExt cx="352097" cy="510754"/>
          </a:xfrm>
        </p:grpSpPr>
        <p:pic>
          <p:nvPicPr>
            <p:cNvPr id="36" name="Graphic 35" descr="Map compass with solid fill">
              <a:extLst>
                <a:ext uri="{FF2B5EF4-FFF2-40B4-BE49-F238E27FC236}">
                  <a16:creationId xmlns:a16="http://schemas.microsoft.com/office/drawing/2014/main" id="{53BA341C-4700-4489-B365-73C7EBA8F1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507901" y="5175425"/>
              <a:ext cx="352097" cy="352097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F728508-5B66-463E-A143-D4868E36FD32}"/>
                </a:ext>
              </a:extLst>
            </p:cNvPr>
            <p:cNvSpPr txBox="1"/>
            <p:nvPr/>
          </p:nvSpPr>
          <p:spPr>
            <a:xfrm>
              <a:off x="10523026" y="5016768"/>
              <a:ext cx="32008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/>
                <a:t>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152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A802F7-D465-4D95-B326-3F8F6D15B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1500809"/>
            <a:ext cx="8779512" cy="366970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Clr>
                <a:schemeClr val="tx2">
                  <a:lumMod val="60000"/>
                  <a:lumOff val="40000"/>
                </a:schemeClr>
              </a:buClr>
              <a:buNone/>
            </a:pPr>
            <a:r>
              <a:rPr lang="en-US" b="1" dirty="0">
                <a:solidFill>
                  <a:srgbClr val="404040"/>
                </a:solidFill>
                <a:ea typeface="+mj-lt"/>
                <a:cs typeface="+mj-lt"/>
              </a:rPr>
              <a:t>ESRI Gas and Pipeline Referencing Utility Network Foundation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</a:pPr>
            <a:r>
              <a:rPr lang="en-US" sz="1400" dirty="0">
                <a:solidFill>
                  <a:srgbClr val="404040"/>
                </a:solidFill>
                <a:ea typeface="+mj-lt"/>
                <a:cs typeface="+mj-lt"/>
              </a:rPr>
              <a:t>Contains UPDM – the default ArcGIS data model for liquid and gas pipe systems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</a:pPr>
            <a:r>
              <a:rPr lang="en-US" sz="1400" dirty="0">
                <a:solidFill>
                  <a:srgbClr val="404040"/>
                </a:solidFill>
                <a:ea typeface="+mj-lt"/>
                <a:cs typeface="+mj-lt"/>
              </a:rPr>
              <a:t>Data represented as a single pipe system with connected topology and linear referencing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</a:pPr>
            <a:r>
              <a:rPr lang="en-US" sz="1400" dirty="0">
                <a:solidFill>
                  <a:srgbClr val="404040"/>
                </a:solidFill>
                <a:ea typeface="+mj-lt"/>
                <a:cs typeface="+mj-lt"/>
              </a:rPr>
              <a:t>Saves money and time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</a:pPr>
            <a:r>
              <a:rPr lang="en-US" sz="1400" dirty="0">
                <a:solidFill>
                  <a:srgbClr val="404040"/>
                </a:solidFill>
                <a:ea typeface="+mj-lt"/>
                <a:cs typeface="+mj-lt"/>
              </a:rPr>
              <a:t>Built-in data management workflows, utility network configurations, and visualization tools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</a:pPr>
            <a:r>
              <a:rPr lang="en-US" sz="1400" dirty="0">
                <a:solidFill>
                  <a:srgbClr val="404040"/>
                </a:solidFill>
                <a:ea typeface="+mj-lt"/>
                <a:cs typeface="+mj-lt"/>
              </a:rPr>
              <a:t>Ability to customize to organizational needs </a:t>
            </a:r>
          </a:p>
          <a:p>
            <a:pPr lvl="1">
              <a:buClr>
                <a:srgbClr val="F7F7F7"/>
              </a:buClr>
            </a:pPr>
            <a:endParaRPr lang="en-US" dirty="0">
              <a:solidFill>
                <a:srgbClr val="404040"/>
              </a:solidFill>
              <a:ea typeface="+mj-lt"/>
              <a:cs typeface="+mj-lt"/>
            </a:endParaRPr>
          </a:p>
          <a:p>
            <a:pPr>
              <a:buClr>
                <a:srgbClr val="50B9C1"/>
              </a:buClr>
            </a:pPr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BDC1D94-129D-484F-9D4D-2DFB68612976}"/>
              </a:ext>
            </a:extLst>
          </p:cNvPr>
          <p:cNvSpPr txBox="1">
            <a:spLocks/>
          </p:cNvSpPr>
          <p:nvPr/>
        </p:nvSpPr>
        <p:spPr bwMode="black">
          <a:xfrm>
            <a:off x="3660004" y="717140"/>
            <a:ext cx="4871627" cy="687127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BACKGROUND</a:t>
            </a:r>
          </a:p>
        </p:txBody>
      </p:sp>
      <p:pic>
        <p:nvPicPr>
          <p:cNvPr id="7" name="Picture 6" descr="A map of a city&#10;&#10;Description automatically generated with medium confidence">
            <a:extLst>
              <a:ext uri="{FF2B5EF4-FFF2-40B4-BE49-F238E27FC236}">
                <a16:creationId xmlns:a16="http://schemas.microsoft.com/office/drawing/2014/main" id="{5D5ED2FC-52EF-4C51-85DF-170B9527A8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742" y="3784734"/>
            <a:ext cx="6834149" cy="14237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DC0AB08-1144-4FD8-BEAC-0FA88F0E0F25}"/>
              </a:ext>
            </a:extLst>
          </p:cNvPr>
          <p:cNvSpPr txBox="1"/>
          <p:nvPr/>
        </p:nvSpPr>
        <p:spPr>
          <a:xfrm>
            <a:off x="1062228" y="5797296"/>
            <a:ext cx="8199278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ea typeface="+mn-lt"/>
                <a:cs typeface="+mn-lt"/>
              </a:rPr>
              <a:t>Illustration of Pipeline &amp; Utility Network representing real-world infrastructure (</a:t>
            </a:r>
            <a:r>
              <a:rPr lang="en-US" sz="1000" dirty="0">
                <a:solidFill>
                  <a:srgbClr val="0070C0"/>
                </a:solidFill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ESRI</a:t>
            </a:r>
            <a:r>
              <a:rPr lang="en-US" sz="1000" dirty="0">
                <a:ea typeface="+mn-lt"/>
                <a:cs typeface="+mn-lt"/>
              </a:rPr>
              <a:t>, n.d.). Image used for educational purposes only.</a:t>
            </a:r>
          </a:p>
        </p:txBody>
      </p:sp>
    </p:spTree>
    <p:extLst>
      <p:ext uri="{BB962C8B-B14F-4D97-AF65-F5344CB8AC3E}">
        <p14:creationId xmlns:p14="http://schemas.microsoft.com/office/powerpoint/2010/main" val="23817627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A802F7-D465-4D95-B326-3F8F6D15B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1591719"/>
            <a:ext cx="8779512" cy="357880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404040"/>
                </a:solidFill>
              </a:rPr>
              <a:t>ESRI Gas and Pipeline Referencing Utility Network Foundation</a:t>
            </a:r>
          </a:p>
          <a:p>
            <a:pPr lvl="1"/>
            <a:endParaRPr lang="en-US" dirty="0">
              <a:solidFill>
                <a:srgbClr val="404040"/>
              </a:solidFill>
            </a:endParaRPr>
          </a:p>
          <a:p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2E1DEDB-1655-4118-B13D-617E6DCDB8BB}"/>
              </a:ext>
            </a:extLst>
          </p:cNvPr>
          <p:cNvSpPr txBox="1">
            <a:spLocks/>
          </p:cNvSpPr>
          <p:nvPr/>
        </p:nvSpPr>
        <p:spPr bwMode="black">
          <a:xfrm>
            <a:off x="3660004" y="717140"/>
            <a:ext cx="4871627" cy="687127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all" spc="20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BACKGROUND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2C62F56D-89B1-4FD2-A180-A6707FEA95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789" y="2478159"/>
            <a:ext cx="4698211" cy="2219002"/>
          </a:xfrm>
          <a:prstGeom prst="rect">
            <a:avLst/>
          </a:prstGeom>
        </p:spPr>
      </p:pic>
      <p:pic>
        <p:nvPicPr>
          <p:cNvPr id="5" name="Picture 4" descr="A picture containing map&#10;&#10;Description automatically generated">
            <a:extLst>
              <a:ext uri="{FF2B5EF4-FFF2-40B4-BE49-F238E27FC236}">
                <a16:creationId xmlns:a16="http://schemas.microsoft.com/office/drawing/2014/main" id="{83C8CD9C-FD58-4514-AC72-B731BD31C4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227" y="2310727"/>
            <a:ext cx="4588807" cy="243206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D6DA11C-A91B-439B-B5F1-B9B3A3CDC9DB}"/>
              </a:ext>
            </a:extLst>
          </p:cNvPr>
          <p:cNvSpPr txBox="1"/>
          <p:nvPr/>
        </p:nvSpPr>
        <p:spPr>
          <a:xfrm>
            <a:off x="2741258" y="4862742"/>
            <a:ext cx="18374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UPDM Deployment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0D5E340-33C0-4E56-ACD3-E18249C9F5F0}"/>
              </a:ext>
            </a:extLst>
          </p:cNvPr>
          <p:cNvSpPr txBox="1"/>
          <p:nvPr/>
        </p:nvSpPr>
        <p:spPr>
          <a:xfrm>
            <a:off x="7613253" y="4881669"/>
            <a:ext cx="18440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UPDM Visualization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9EAEFD-772F-4E2E-8E15-590D80F6C110}"/>
              </a:ext>
            </a:extLst>
          </p:cNvPr>
          <p:cNvSpPr txBox="1"/>
          <p:nvPr/>
        </p:nvSpPr>
        <p:spPr>
          <a:xfrm>
            <a:off x="1062228" y="5797296"/>
            <a:ext cx="8199278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ea typeface="+mn-lt"/>
                <a:cs typeface="+mn-lt"/>
              </a:rPr>
              <a:t>Illustration of UPDM Deployment options and visualization tools (</a:t>
            </a:r>
            <a:r>
              <a:rPr lang="en-US" sz="1000" dirty="0">
                <a:solidFill>
                  <a:srgbClr val="0070C0"/>
                </a:solidFill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ESRI</a:t>
            </a:r>
            <a:r>
              <a:rPr lang="en-US" sz="1000" dirty="0">
                <a:ea typeface="+mn-lt"/>
                <a:cs typeface="+mn-lt"/>
              </a:rPr>
              <a:t>, n.d.). Image used for educational purposes only.</a:t>
            </a:r>
          </a:p>
        </p:txBody>
      </p:sp>
    </p:spTree>
    <p:extLst>
      <p:ext uri="{BB962C8B-B14F-4D97-AF65-F5344CB8AC3E}">
        <p14:creationId xmlns:p14="http://schemas.microsoft.com/office/powerpoint/2010/main" val="1540444330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910E9C6B629D419C059C3DBA90C119" ma:contentTypeVersion="12" ma:contentTypeDescription="Create a new document." ma:contentTypeScope="" ma:versionID="a52702b66aafe0be9ea9c296f7614b71">
  <xsd:schema xmlns:xsd="http://www.w3.org/2001/XMLSchema" xmlns:xs="http://www.w3.org/2001/XMLSchema" xmlns:p="http://schemas.microsoft.com/office/2006/metadata/properties" xmlns:ns3="aff3a93f-e15f-414d-a7ba-b4b40263073f" xmlns:ns4="e421abb5-7b69-4d85-bead-b2d4ff50589e" targetNamespace="http://schemas.microsoft.com/office/2006/metadata/properties" ma:root="true" ma:fieldsID="141f066e3a6677499c9b042c970a5122" ns3:_="" ns4:_="">
    <xsd:import namespace="aff3a93f-e15f-414d-a7ba-b4b40263073f"/>
    <xsd:import namespace="e421abb5-7b69-4d85-bead-b2d4ff50589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f3a93f-e15f-414d-a7ba-b4b4026307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21abb5-7b69-4d85-bead-b2d4ff50589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0CDCA43-713A-4AF5-BF4C-3148FC4A4A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f3a93f-e15f-414d-a7ba-b4b40263073f"/>
    <ds:schemaRef ds:uri="e421abb5-7b69-4d85-bead-b2d4ff5058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C9BDC24-930F-4482-A21E-1C4B0D0F42C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E79FD5C-7F76-4DC9-BF4B-9D0637F8700A}">
  <ds:schemaRefs>
    <ds:schemaRef ds:uri="aff3a93f-e15f-414d-a7ba-b4b40263073f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e421abb5-7b69-4d85-bead-b2d4ff50589e"/>
    <ds:schemaRef ds:uri="http://purl.org/dc/elements/1.1/"/>
    <ds:schemaRef ds:uri="http://schemas.microsoft.com/office/2006/metadata/properti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11606</TotalTime>
  <Words>706</Words>
  <Application>Microsoft Office PowerPoint</Application>
  <PresentationFormat>Widescreen</PresentationFormat>
  <Paragraphs>110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Gill Sans MT</vt:lpstr>
      <vt:lpstr>Wingdings</vt:lpstr>
      <vt:lpstr>Parcel</vt:lpstr>
      <vt:lpstr>Utility &amp; Pipeline Data Model: PILOT Migration PROJECT</vt:lpstr>
      <vt:lpstr>Overview</vt:lpstr>
      <vt:lpstr>PowerPoint Presentation</vt:lpstr>
      <vt:lpstr>PowerPoint Presentation</vt:lpstr>
      <vt:lpstr>Pipeline Supply Chain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Proposed Methodology</vt:lpstr>
      <vt:lpstr>TIMELINE</vt:lpstr>
      <vt:lpstr>ANTICIPATED RESULTS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Utility Pipeline Data Model</dc:title>
  <dc:creator>Green, Arin</dc:creator>
  <cp:lastModifiedBy>Arin</cp:lastModifiedBy>
  <cp:revision>187</cp:revision>
  <dcterms:created xsi:type="dcterms:W3CDTF">2022-01-19T23:17:49Z</dcterms:created>
  <dcterms:modified xsi:type="dcterms:W3CDTF">2022-03-11T16:20:42Z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0x01010059910E9C6B629D419C059C3DBA90C119</vt:lpwstr>
  </property>
</Properties>
</file>