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17"/>
  </p:notesMasterIdLst>
  <p:handoutMasterIdLst>
    <p:handoutMasterId r:id="rId18"/>
  </p:handoutMasterIdLst>
  <p:sldIdLst>
    <p:sldId id="269" r:id="rId2"/>
    <p:sldId id="270" r:id="rId3"/>
    <p:sldId id="271" r:id="rId4"/>
    <p:sldId id="279" r:id="rId5"/>
    <p:sldId id="280" r:id="rId6"/>
    <p:sldId id="281" r:id="rId7"/>
    <p:sldId id="282" r:id="rId8"/>
    <p:sldId id="283" r:id="rId9"/>
    <p:sldId id="284" r:id="rId10"/>
    <p:sldId id="286" r:id="rId11"/>
    <p:sldId id="287" r:id="rId12"/>
    <p:sldId id="288" r:id="rId13"/>
    <p:sldId id="289" r:id="rId14"/>
    <p:sldId id="290" r:id="rId15"/>
    <p:sldId id="291" r:id="rId1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76" d="100"/>
          <a:sy n="76" d="100"/>
        </p:scale>
        <p:origin x="253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3/9/2022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3/9/2022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240152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209520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413456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3641383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178353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874514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55279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14376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204484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6</a:t>
            </a:fld>
            <a:endParaRPr lang="en-US"/>
          </a:p>
        </p:txBody>
      </p:sp>
    </p:spTree>
    <p:extLst>
      <p:ext uri="{BB962C8B-B14F-4D97-AF65-F5344CB8AC3E}">
        <p14:creationId xmlns:p14="http://schemas.microsoft.com/office/powerpoint/2010/main" val="137539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35457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168583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6979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Insert a picture of one of the geographic features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31452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52453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136975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885328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1887297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0041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pPr/>
              <a:t>3/9/2022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pPr/>
              <a:t>‹#›</a:t>
            </a:fld>
            <a:endParaRPr lang="en-US"/>
          </a:p>
        </p:txBody>
      </p:sp>
    </p:spTree>
    <p:extLst>
      <p:ext uri="{BB962C8B-B14F-4D97-AF65-F5344CB8AC3E}">
        <p14:creationId xmlns:p14="http://schemas.microsoft.com/office/powerpoint/2010/main" val="386617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3/9/2022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0626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3/9/2022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408000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3/9/2022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33039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t>3/9/2022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08128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3/9/2022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1630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F33987-6305-4E2A-BF18-EF013ECE927B}" type="datetimeFigureOut">
              <a:rPr lang="en-US" smtClean="0"/>
              <a:t>3/9/2022</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42895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33987-6305-4E2A-BF18-EF013ECE927B}" type="datetimeFigureOut">
              <a:rPr lang="en-US" smtClean="0"/>
              <a:t>3/9/2022</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47100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3/9/2022</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64762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3/9/2022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55321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3/9/2022</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95032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F33987-6305-4E2A-BF18-EF013ECE927B}" type="datetimeFigureOut">
              <a:rPr lang="en-US" smtClean="0"/>
              <a:pPr/>
              <a:t>3/9/2022</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F36C87F6-986D-49E6-AF40-1B3A1EE8064D}" type="slidenum">
              <a:rPr lang="en-US" smtClean="0"/>
              <a:pPr/>
              <a:t>‹#›</a:t>
            </a:fld>
            <a:endParaRPr lang="en-US"/>
          </a:p>
        </p:txBody>
      </p:sp>
      <p:sp>
        <p:nvSpPr>
          <p:cNvPr id="18" name="Rectangle 17">
            <a:extLst>
              <a:ext uri="{FF2B5EF4-FFF2-40B4-BE49-F238E27FC236}">
                <a16:creationId xmlns:a16="http://schemas.microsoft.com/office/drawing/2014/main" id="{DF969B39-6E50-42CE-8808-BDA4EAA85489}"/>
              </a:ext>
            </a:extLst>
          </p:cNvPr>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23546593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800" dirty="0"/>
              <a:t>Mitigation Banking for Jurisdictional Waters and California Gnatcatcher Habitat in City of Lake Elsinore, Riverside County, California </a:t>
            </a:r>
          </a:p>
        </p:txBody>
      </p:sp>
      <p:sp>
        <p:nvSpPr>
          <p:cNvPr id="5" name="Subtitle 4"/>
          <p:cNvSpPr>
            <a:spLocks noGrp="1"/>
          </p:cNvSpPr>
          <p:nvPr>
            <p:ph type="subTitle" idx="1"/>
          </p:nvPr>
        </p:nvSpPr>
        <p:spPr/>
        <p:txBody>
          <a:bodyPr/>
          <a:lstStyle/>
          <a:p>
            <a:pPr algn="ctr"/>
            <a:r>
              <a:rPr lang="en-US" sz="2000" b="1" dirty="0"/>
              <a:t>Max Ketabi</a:t>
            </a:r>
            <a:r>
              <a:rPr lang="en-US" dirty="0"/>
              <a:t>| </a:t>
            </a:r>
            <a:r>
              <a:rPr lang="en-US" sz="1600" dirty="0"/>
              <a:t>Advisor: Charles Andrew Cole, </a:t>
            </a:r>
            <a:r>
              <a:rPr lang="en-US" sz="1600" dirty="0" err="1"/>
              <a:t>Ph.D</a:t>
            </a:r>
            <a:r>
              <a:rPr lang="en-US" sz="1600" dirty="0"/>
              <a:t> |Mar 9, 2022</a:t>
            </a:r>
          </a:p>
          <a:p>
            <a:pPr algn="ctr"/>
            <a:r>
              <a:rPr lang="en-US" sz="1600" dirty="0"/>
              <a:t>GEOG 596A</a:t>
            </a:r>
          </a:p>
        </p:txBody>
      </p:sp>
      <p:pic>
        <p:nvPicPr>
          <p:cNvPr id="3" name="Picture 2">
            <a:extLst>
              <a:ext uri="{FF2B5EF4-FFF2-40B4-BE49-F238E27FC236}">
                <a16:creationId xmlns:a16="http://schemas.microsoft.com/office/drawing/2014/main" id="{CE1389B8-CDC8-446B-A60E-B7AC15CDF73D}"/>
              </a:ext>
            </a:extLst>
          </p:cNvPr>
          <p:cNvPicPr>
            <a:picLocks noChangeAspect="1"/>
          </p:cNvPicPr>
          <p:nvPr/>
        </p:nvPicPr>
        <p:blipFill>
          <a:blip r:embed="rId2"/>
          <a:stretch>
            <a:fillRect/>
          </a:stretch>
        </p:blipFill>
        <p:spPr>
          <a:xfrm>
            <a:off x="2894012" y="609600"/>
            <a:ext cx="4724400" cy="1328966"/>
          </a:xfrm>
          <a:prstGeom prst="rect">
            <a:avLst/>
          </a:prstGeom>
          <a:ln>
            <a:noFill/>
          </a:ln>
          <a:effectLst>
            <a:softEdge rad="112500"/>
          </a:effectLst>
        </p:spPr>
      </p:pic>
      <p:pic>
        <p:nvPicPr>
          <p:cNvPr id="7" name="Picture 6">
            <a:extLst>
              <a:ext uri="{FF2B5EF4-FFF2-40B4-BE49-F238E27FC236}">
                <a16:creationId xmlns:a16="http://schemas.microsoft.com/office/drawing/2014/main" id="{BEF21149-90D2-4F35-BAA2-3A4634DF5CFF}"/>
              </a:ext>
            </a:extLst>
          </p:cNvPr>
          <p:cNvPicPr>
            <a:picLocks noChangeAspect="1"/>
          </p:cNvPicPr>
          <p:nvPr/>
        </p:nvPicPr>
        <p:blipFill>
          <a:blip r:embed="rId3"/>
          <a:stretch>
            <a:fillRect/>
          </a:stretch>
        </p:blipFill>
        <p:spPr>
          <a:xfrm>
            <a:off x="7770812" y="716692"/>
            <a:ext cx="1600200" cy="1181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a:extLst>
              <a:ext uri="{FF2B5EF4-FFF2-40B4-BE49-F238E27FC236}">
                <a16:creationId xmlns:a16="http://schemas.microsoft.com/office/drawing/2014/main" id="{75E9FA18-08C0-428F-AB63-D9FEF1BA70C8}"/>
              </a:ext>
            </a:extLst>
          </p:cNvPr>
          <p:cNvPicPr>
            <a:picLocks noChangeAspect="1"/>
          </p:cNvPicPr>
          <p:nvPr/>
        </p:nvPicPr>
        <p:blipFill>
          <a:blip r:embed="rId4"/>
          <a:stretch>
            <a:fillRect/>
          </a:stretch>
        </p:blipFill>
        <p:spPr>
          <a:xfrm>
            <a:off x="1166173" y="716692"/>
            <a:ext cx="1544696" cy="11818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1600" b="1" dirty="0"/>
              <a:t>Elevation: </a:t>
            </a:r>
            <a:r>
              <a:rPr lang="en-US" sz="1800" dirty="0">
                <a:effectLst/>
                <a:latin typeface="Calibri" panose="020F0502020204030204" pitchFamily="34" charset="0"/>
                <a:ea typeface="Calibri" panose="020F0502020204030204" pitchFamily="34" charset="0"/>
              </a:rPr>
              <a:t>2018 USGS Lidar: Southern CA Wildfires  &amp; USGS 3D Elevation Program (3DEP) 1 arc-second DEMs</a:t>
            </a:r>
          </a:p>
          <a:p>
            <a:r>
              <a:rPr lang="en-US" sz="1800" b="1" dirty="0">
                <a:latin typeface="Calibri" panose="020F0502020204030204" pitchFamily="34" charset="0"/>
              </a:rPr>
              <a:t>Vegetation: </a:t>
            </a:r>
            <a:r>
              <a:rPr lang="en-US" sz="1800" dirty="0">
                <a:latin typeface="Calibri" panose="020F0502020204030204" pitchFamily="34" charset="0"/>
              </a:rPr>
              <a:t>Western Riverside County Update (2012) </a:t>
            </a:r>
          </a:p>
          <a:p>
            <a:r>
              <a:rPr lang="en-US" sz="1600" b="1" dirty="0"/>
              <a:t>Habitat Model: </a:t>
            </a:r>
            <a:r>
              <a:rPr lang="en-US" sz="1600" dirty="0"/>
              <a:t>USGS Coastal California Gnatcatcher Habitat Suitability Model for Southern California (2015) </a:t>
            </a:r>
          </a:p>
          <a:p>
            <a:r>
              <a:rPr lang="en-US" sz="1600" b="1" dirty="0"/>
              <a:t>Public Lands: </a:t>
            </a:r>
            <a:r>
              <a:rPr lang="en-US" sz="1600" dirty="0"/>
              <a:t>The California Protected Areas Database (CPAD) </a:t>
            </a:r>
          </a:p>
          <a:p>
            <a:pPr marL="45720" indent="0">
              <a:buNone/>
            </a:pPr>
            <a:endParaRPr lang="en-US" sz="1600" dirty="0"/>
          </a:p>
        </p:txBody>
      </p:sp>
      <p:pic>
        <p:nvPicPr>
          <p:cNvPr id="6" name="Picture 5">
            <a:extLst>
              <a:ext uri="{FF2B5EF4-FFF2-40B4-BE49-F238E27FC236}">
                <a16:creationId xmlns:a16="http://schemas.microsoft.com/office/drawing/2014/main" id="{0D6FBF88-124E-4D96-A0B7-8FD312A51A9D}"/>
              </a:ext>
            </a:extLst>
          </p:cNvPr>
          <p:cNvPicPr>
            <a:picLocks noChangeAspect="1"/>
          </p:cNvPicPr>
          <p:nvPr/>
        </p:nvPicPr>
        <p:blipFill>
          <a:blip r:embed="rId3"/>
          <a:stretch>
            <a:fillRect/>
          </a:stretch>
        </p:blipFill>
        <p:spPr>
          <a:xfrm>
            <a:off x="7237412" y="3842825"/>
            <a:ext cx="2633663" cy="2740537"/>
          </a:xfrm>
          <a:prstGeom prst="rect">
            <a:avLst/>
          </a:prstGeom>
        </p:spPr>
      </p:pic>
      <p:pic>
        <p:nvPicPr>
          <p:cNvPr id="8" name="Picture 7">
            <a:extLst>
              <a:ext uri="{FF2B5EF4-FFF2-40B4-BE49-F238E27FC236}">
                <a16:creationId xmlns:a16="http://schemas.microsoft.com/office/drawing/2014/main" id="{C9803E9F-84D9-4373-ADAD-70A44ABBB76B}"/>
              </a:ext>
            </a:extLst>
          </p:cNvPr>
          <p:cNvPicPr>
            <a:picLocks noChangeAspect="1"/>
          </p:cNvPicPr>
          <p:nvPr/>
        </p:nvPicPr>
        <p:blipFill>
          <a:blip r:embed="rId4"/>
          <a:stretch>
            <a:fillRect/>
          </a:stretch>
        </p:blipFill>
        <p:spPr>
          <a:xfrm>
            <a:off x="9218612" y="4000500"/>
            <a:ext cx="2633663" cy="2707024"/>
          </a:xfrm>
          <a:prstGeom prst="rect">
            <a:avLst/>
          </a:prstGeom>
        </p:spPr>
      </p:pic>
    </p:spTree>
    <p:extLst>
      <p:ext uri="{BB962C8B-B14F-4D97-AF65-F5344CB8AC3E}">
        <p14:creationId xmlns:p14="http://schemas.microsoft.com/office/powerpoint/2010/main" val="31057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Software</a:t>
            </a:r>
          </a:p>
        </p:txBody>
      </p:sp>
      <p:sp>
        <p:nvSpPr>
          <p:cNvPr id="2" name="Content Placeholder 1"/>
          <p:cNvSpPr>
            <a:spLocks noGrp="1"/>
          </p:cNvSpPr>
          <p:nvPr>
            <p:ph sz="half" idx="1"/>
          </p:nvPr>
        </p:nvSpPr>
        <p:spPr>
          <a:xfrm>
            <a:off x="1233278" y="1828800"/>
            <a:ext cx="10804733" cy="4343400"/>
          </a:xfrm>
        </p:spPr>
        <p:txBody>
          <a:bodyPr>
            <a:normAutofit/>
          </a:bodyPr>
          <a:lstStyle/>
          <a:p>
            <a:pPr marL="45720" indent="0">
              <a:buNone/>
            </a:pPr>
            <a:r>
              <a:rPr lang="en-US" sz="1600" dirty="0"/>
              <a:t>Potential programs to be used in this capstone project:</a:t>
            </a:r>
          </a:p>
          <a:p>
            <a:pPr marL="45720" indent="0">
              <a:buNone/>
            </a:pPr>
            <a:r>
              <a:rPr lang="en-US" sz="1600" dirty="0"/>
              <a:t>•	ESRI ArcMap 10.7.1 (with 3D Analyst, Spatial Analyst, and LP360 extensions)</a:t>
            </a:r>
          </a:p>
          <a:p>
            <a:pPr marL="45720" indent="0">
              <a:buNone/>
            </a:pPr>
            <a:r>
              <a:rPr lang="en-US" sz="1600" dirty="0"/>
              <a:t>•	ESRI Arc GIS Pro</a:t>
            </a:r>
          </a:p>
          <a:p>
            <a:pPr marL="45720" indent="0">
              <a:buNone/>
            </a:pPr>
            <a:r>
              <a:rPr lang="en-US" sz="1600" dirty="0"/>
              <a:t>•	</a:t>
            </a:r>
            <a:r>
              <a:rPr lang="en-US" sz="1600" dirty="0" err="1"/>
              <a:t>GeoCue’s</a:t>
            </a:r>
            <a:r>
              <a:rPr lang="en-US" sz="1600" dirty="0"/>
              <a:t> LP360</a:t>
            </a:r>
          </a:p>
          <a:p>
            <a:pPr marL="45720" indent="0">
              <a:buNone/>
            </a:pPr>
            <a:r>
              <a:rPr lang="en-US" sz="1600" dirty="0"/>
              <a:t>•	Google Earth</a:t>
            </a:r>
          </a:p>
          <a:p>
            <a:pPr marL="45720" indent="0">
              <a:buNone/>
            </a:pPr>
            <a:r>
              <a:rPr lang="en-US" sz="1600" dirty="0"/>
              <a:t>•	Microsoft Excel</a:t>
            </a:r>
          </a:p>
        </p:txBody>
      </p:sp>
    </p:spTree>
    <p:extLst>
      <p:ext uri="{BB962C8B-B14F-4D97-AF65-F5344CB8AC3E}">
        <p14:creationId xmlns:p14="http://schemas.microsoft.com/office/powerpoint/2010/main" val="31508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Methodology &amp; Steps</a:t>
            </a:r>
          </a:p>
        </p:txBody>
      </p:sp>
      <p:sp>
        <p:nvSpPr>
          <p:cNvPr id="2" name="Content Placeholder 1"/>
          <p:cNvSpPr>
            <a:spLocks noGrp="1"/>
          </p:cNvSpPr>
          <p:nvPr>
            <p:ph sz="half" idx="1"/>
          </p:nvPr>
        </p:nvSpPr>
        <p:spPr>
          <a:xfrm>
            <a:off x="1233278" y="1828800"/>
            <a:ext cx="10804733" cy="4343400"/>
          </a:xfrm>
        </p:spPr>
        <p:txBody>
          <a:bodyPr>
            <a:normAutofit/>
          </a:bodyPr>
          <a:lstStyle/>
          <a:p>
            <a:pPr marL="45720" indent="0">
              <a:buNone/>
            </a:pPr>
            <a:r>
              <a:rPr lang="en-US" sz="1600" dirty="0"/>
              <a:t>The project will be divided into the following four main activities that each comprise sequences of steps:</a:t>
            </a:r>
          </a:p>
          <a:p>
            <a:pPr marL="45720" indent="0">
              <a:buNone/>
            </a:pPr>
            <a:r>
              <a:rPr lang="en-US" sz="1800" b="1" dirty="0"/>
              <a:t> 1) Non-public lands identification, </a:t>
            </a:r>
          </a:p>
          <a:p>
            <a:pPr marL="45720" indent="0">
              <a:buNone/>
            </a:pPr>
            <a:r>
              <a:rPr lang="en-US" sz="1800" b="1" dirty="0"/>
              <a:t> 2) Vegetation extraction, </a:t>
            </a:r>
          </a:p>
          <a:p>
            <a:pPr marL="45720" indent="0">
              <a:buNone/>
            </a:pPr>
            <a:r>
              <a:rPr lang="en-US" sz="1800" b="1" dirty="0"/>
              <a:t> 3) Drainage delineation, </a:t>
            </a:r>
          </a:p>
          <a:p>
            <a:pPr marL="45720" indent="0">
              <a:buNone/>
            </a:pPr>
            <a:r>
              <a:rPr lang="en-US" sz="1800" b="1" dirty="0"/>
              <a:t> 4) CAGN habitat identification &amp; slope analysis, and</a:t>
            </a:r>
          </a:p>
          <a:p>
            <a:pPr marL="45720" indent="0">
              <a:buNone/>
            </a:pPr>
            <a:r>
              <a:rPr lang="en-US" sz="1800" b="1" dirty="0"/>
              <a:t> 5) Mitigation bank service area determination</a:t>
            </a:r>
          </a:p>
        </p:txBody>
      </p:sp>
    </p:spTree>
    <p:extLst>
      <p:ext uri="{BB962C8B-B14F-4D97-AF65-F5344CB8AC3E}">
        <p14:creationId xmlns:p14="http://schemas.microsoft.com/office/powerpoint/2010/main" val="42529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Timeline</a:t>
            </a:r>
          </a:p>
        </p:txBody>
      </p:sp>
      <p:graphicFrame>
        <p:nvGraphicFramePr>
          <p:cNvPr id="4" name="Content Placeholder 3">
            <a:extLst>
              <a:ext uri="{FF2B5EF4-FFF2-40B4-BE49-F238E27FC236}">
                <a16:creationId xmlns:a16="http://schemas.microsoft.com/office/drawing/2014/main" id="{1B9ED40B-64D8-43B8-9F93-9FC40E98FA26}"/>
              </a:ext>
            </a:extLst>
          </p:cNvPr>
          <p:cNvGraphicFramePr>
            <a:graphicFrameLocks noGrp="1"/>
          </p:cNvGraphicFramePr>
          <p:nvPr>
            <p:ph sz="half" idx="1"/>
            <p:extLst>
              <p:ext uri="{D42A27DB-BD31-4B8C-83A1-F6EECF244321}">
                <p14:modId xmlns:p14="http://schemas.microsoft.com/office/powerpoint/2010/main" val="1427604716"/>
              </p:ext>
            </p:extLst>
          </p:nvPr>
        </p:nvGraphicFramePr>
        <p:xfrm>
          <a:off x="2208212" y="2438400"/>
          <a:ext cx="7239000" cy="2545401"/>
        </p:xfrm>
        <a:graphic>
          <a:graphicData uri="http://schemas.openxmlformats.org/drawingml/2006/table">
            <a:tbl>
              <a:tblPr firstRow="1" firstCol="1" bandRow="1">
                <a:tableStyleId>{3B4B98B0-60AC-42C2-AFA5-B58CD77FA1E5}</a:tableStyleId>
              </a:tblPr>
              <a:tblGrid>
                <a:gridCol w="1747692">
                  <a:extLst>
                    <a:ext uri="{9D8B030D-6E8A-4147-A177-3AD203B41FA5}">
                      <a16:colId xmlns:a16="http://schemas.microsoft.com/office/drawing/2014/main" val="477444078"/>
                    </a:ext>
                  </a:extLst>
                </a:gridCol>
                <a:gridCol w="5491308">
                  <a:extLst>
                    <a:ext uri="{9D8B030D-6E8A-4147-A177-3AD203B41FA5}">
                      <a16:colId xmlns:a16="http://schemas.microsoft.com/office/drawing/2014/main" val="3196230711"/>
                    </a:ext>
                  </a:extLst>
                </a:gridCol>
              </a:tblGrid>
              <a:tr h="277805">
                <a:tc>
                  <a:txBody>
                    <a:bodyPr/>
                    <a:lstStyle/>
                    <a:p>
                      <a:pPr marL="0" marR="0" algn="l">
                        <a:lnSpc>
                          <a:spcPct val="150000"/>
                        </a:lnSpc>
                        <a:spcBef>
                          <a:spcPts val="0"/>
                        </a:spcBef>
                        <a:spcAft>
                          <a:spcPts val="0"/>
                        </a:spcAft>
                      </a:pPr>
                      <a:r>
                        <a:rPr lang="en-US" sz="1200" u="sng">
                          <a:effectLst/>
                        </a:rPr>
                        <a:t>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u="sng">
                          <a:effectLst/>
                        </a:rPr>
                        <a:t>Milestone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4885018"/>
                  </a:ext>
                </a:extLst>
              </a:tr>
              <a:tr h="277949">
                <a:tc>
                  <a:txBody>
                    <a:bodyPr/>
                    <a:lstStyle/>
                    <a:p>
                      <a:pPr marL="0" marR="0" algn="l">
                        <a:lnSpc>
                          <a:spcPct val="150000"/>
                        </a:lnSpc>
                        <a:spcBef>
                          <a:spcPts val="0"/>
                        </a:spcBef>
                        <a:spcAft>
                          <a:spcPts val="0"/>
                        </a:spcAft>
                      </a:pPr>
                      <a:r>
                        <a:rPr lang="en-US" sz="1200">
                          <a:effectLst/>
                        </a:rPr>
                        <a:t>March 28th,</a:t>
                      </a:r>
                      <a:r>
                        <a:rPr lang="en-US" sz="1200" baseline="30000">
                          <a:effectLst/>
                        </a:rPr>
                        <a:t> </a:t>
                      </a:r>
                      <a:r>
                        <a:rPr lang="en-US" sz="1200">
                          <a:effectLst/>
                        </a:rPr>
                        <a:t>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Project Kick-off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8982"/>
                  </a:ext>
                </a:extLst>
              </a:tr>
              <a:tr h="277949">
                <a:tc>
                  <a:txBody>
                    <a:bodyPr/>
                    <a:lstStyle/>
                    <a:p>
                      <a:pPr marL="0" marR="0" algn="l">
                        <a:lnSpc>
                          <a:spcPct val="150000"/>
                        </a:lnSpc>
                        <a:spcBef>
                          <a:spcPts val="0"/>
                        </a:spcBef>
                        <a:spcAft>
                          <a:spcPts val="0"/>
                        </a:spcAft>
                      </a:pPr>
                      <a:r>
                        <a:rPr lang="en-US" sz="1200">
                          <a:effectLst/>
                        </a:rPr>
                        <a:t>April 10th, 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Finalize Data Gathering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2532254"/>
                  </a:ext>
                </a:extLst>
              </a:tr>
              <a:tr h="277949">
                <a:tc>
                  <a:txBody>
                    <a:bodyPr/>
                    <a:lstStyle/>
                    <a:p>
                      <a:pPr marL="0" marR="0" algn="l">
                        <a:lnSpc>
                          <a:spcPct val="150000"/>
                        </a:lnSpc>
                        <a:spcBef>
                          <a:spcPts val="0"/>
                        </a:spcBef>
                        <a:spcAft>
                          <a:spcPts val="0"/>
                        </a:spcAft>
                      </a:pPr>
                      <a:r>
                        <a:rPr lang="en-US" sz="1200">
                          <a:effectLst/>
                        </a:rPr>
                        <a:t>April 30th, 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Complete Data Analysis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4795052"/>
                  </a:ext>
                </a:extLst>
              </a:tr>
              <a:tr h="277949">
                <a:tc>
                  <a:txBody>
                    <a:bodyPr/>
                    <a:lstStyle/>
                    <a:p>
                      <a:pPr marL="0" marR="0" algn="l">
                        <a:lnSpc>
                          <a:spcPct val="150000"/>
                        </a:lnSpc>
                        <a:spcBef>
                          <a:spcPts val="0"/>
                        </a:spcBef>
                        <a:spcAft>
                          <a:spcPts val="0"/>
                        </a:spcAft>
                      </a:pPr>
                      <a:r>
                        <a:rPr lang="en-US" sz="1200">
                          <a:effectLst/>
                        </a:rPr>
                        <a:t>May 15th, 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Draft Report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1420972"/>
                  </a:ext>
                </a:extLst>
              </a:tr>
              <a:tr h="277949">
                <a:tc>
                  <a:txBody>
                    <a:bodyPr/>
                    <a:lstStyle/>
                    <a:p>
                      <a:pPr marL="0" marR="0" algn="l">
                        <a:lnSpc>
                          <a:spcPct val="150000"/>
                        </a:lnSpc>
                        <a:spcBef>
                          <a:spcPts val="0"/>
                        </a:spcBef>
                        <a:spcAft>
                          <a:spcPts val="0"/>
                        </a:spcAft>
                      </a:pPr>
                      <a:r>
                        <a:rPr lang="en-US" sz="1200">
                          <a:effectLst/>
                        </a:rPr>
                        <a:t>June 10th, 2022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a:effectLst/>
                        </a:rPr>
                        <a:t>Finalize Report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482252"/>
                  </a:ext>
                </a:extLst>
              </a:tr>
              <a:tr h="877851">
                <a:tc>
                  <a:txBody>
                    <a:bodyPr/>
                    <a:lstStyle/>
                    <a:p>
                      <a:pPr marL="0" marR="0" algn="l">
                        <a:lnSpc>
                          <a:spcPct val="150000"/>
                        </a:lnSpc>
                        <a:spcBef>
                          <a:spcPts val="0"/>
                        </a:spcBef>
                        <a:spcAft>
                          <a:spcPts val="0"/>
                        </a:spcAft>
                      </a:pPr>
                      <a:r>
                        <a:rPr lang="en-US" sz="1200" dirty="0">
                          <a:effectLst/>
                        </a:rPr>
                        <a:t>June-December 2022 </a:t>
                      </a:r>
                      <a:r>
                        <a:rPr lang="en-US" sz="1100" dirty="0">
                          <a:effectLst/>
                        </a:rPr>
                        <a:t>(depending on venue availability)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pPr>
                      <a:r>
                        <a:rPr lang="en-US" sz="1200" dirty="0">
                          <a:effectLst/>
                        </a:rPr>
                        <a:t>Presentation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6127382"/>
                  </a:ext>
                </a:extLst>
              </a:tr>
            </a:tbl>
          </a:graphicData>
        </a:graphic>
      </p:graphicFrame>
    </p:spTree>
    <p:extLst>
      <p:ext uri="{BB962C8B-B14F-4D97-AF65-F5344CB8AC3E}">
        <p14:creationId xmlns:p14="http://schemas.microsoft.com/office/powerpoint/2010/main" val="131417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Presentation Venues</a:t>
            </a:r>
          </a:p>
        </p:txBody>
      </p:sp>
      <p:sp>
        <p:nvSpPr>
          <p:cNvPr id="5" name="Content Placeholder 4">
            <a:extLst>
              <a:ext uri="{FF2B5EF4-FFF2-40B4-BE49-F238E27FC236}">
                <a16:creationId xmlns:a16="http://schemas.microsoft.com/office/drawing/2014/main" id="{EE44F55A-2EA1-4510-8DFB-BCEB141D1F72}"/>
              </a:ext>
            </a:extLst>
          </p:cNvPr>
          <p:cNvSpPr>
            <a:spLocks noGrp="1"/>
          </p:cNvSpPr>
          <p:nvPr>
            <p:ph sz="half" idx="1"/>
          </p:nvPr>
        </p:nvSpPr>
        <p:spPr>
          <a:xfrm>
            <a:off x="1233278" y="1828800"/>
            <a:ext cx="8518733" cy="4343400"/>
          </a:xfrm>
        </p:spPr>
        <p:txBody>
          <a:bodyPr>
            <a:normAutofit/>
          </a:bodyPr>
          <a:lstStyle/>
          <a:p>
            <a:r>
              <a:rPr lang="en-US" dirty="0"/>
              <a:t>1)	</a:t>
            </a:r>
            <a:r>
              <a:rPr lang="en-US" b="1" dirty="0"/>
              <a:t>North American Association for Environmental 	Education’s 					</a:t>
            </a:r>
            <a:r>
              <a:rPr lang="en-US" dirty="0"/>
              <a:t>Conference in Tucson, Arizona, October 11 –15 of 2022.</a:t>
            </a:r>
          </a:p>
          <a:p>
            <a:r>
              <a:rPr lang="en-US" dirty="0"/>
              <a:t>2)	</a:t>
            </a:r>
            <a:r>
              <a:rPr lang="en-US" b="1" dirty="0"/>
              <a:t>The Wildlife Society’s </a:t>
            </a:r>
            <a:r>
              <a:rPr lang="en-US" dirty="0"/>
              <a:t>29th Annual Conference which will be held in 			Spokane, Washington, Nov. 6 – 10, 2022.</a:t>
            </a:r>
          </a:p>
          <a:p>
            <a:r>
              <a:rPr lang="en-US" dirty="0"/>
              <a:t>3)	</a:t>
            </a:r>
            <a:r>
              <a:rPr lang="en-US" b="1" dirty="0"/>
              <a:t>California Native Plant Society’s </a:t>
            </a:r>
            <a:r>
              <a:rPr lang="en-US" dirty="0"/>
              <a:t>Conference which takes place in San 			Jose, California, Oct 20 – 22, 2022. </a:t>
            </a:r>
          </a:p>
          <a:p>
            <a:r>
              <a:rPr lang="en-US" dirty="0"/>
              <a:t>4)	</a:t>
            </a:r>
            <a:r>
              <a:rPr lang="en-US" b="1" dirty="0"/>
              <a:t>The Association for Environmental Studies and Sciences (AESS) 				</a:t>
            </a:r>
            <a:r>
              <a:rPr lang="en-US" dirty="0"/>
              <a:t>Conference, which takes place in Baltimore, MD, June 20-22, 2022. </a:t>
            </a:r>
          </a:p>
          <a:p>
            <a:endParaRPr lang="en-US" dirty="0"/>
          </a:p>
        </p:txBody>
      </p:sp>
    </p:spTree>
    <p:extLst>
      <p:ext uri="{BB962C8B-B14F-4D97-AF65-F5344CB8AC3E}">
        <p14:creationId xmlns:p14="http://schemas.microsoft.com/office/powerpoint/2010/main" val="334141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2438400"/>
            <a:ext cx="8594429" cy="1320800"/>
          </a:xfrm>
        </p:spPr>
        <p:txBody>
          <a:bodyPr>
            <a:normAutofit/>
          </a:bodyPr>
          <a:lstStyle/>
          <a:p>
            <a:pPr algn="ctr"/>
            <a:r>
              <a:rPr lang="en-US" sz="4400" dirty="0"/>
              <a:t>Thank you!!</a:t>
            </a:r>
          </a:p>
        </p:txBody>
      </p:sp>
    </p:spTree>
    <p:extLst>
      <p:ext uri="{BB962C8B-B14F-4D97-AF65-F5344CB8AC3E}">
        <p14:creationId xmlns:p14="http://schemas.microsoft.com/office/powerpoint/2010/main" val="83471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&amp; Topic</a:t>
            </a:r>
          </a:p>
        </p:txBody>
      </p:sp>
      <p:sp>
        <p:nvSpPr>
          <p:cNvPr id="2" name="Content Placeholder 1"/>
          <p:cNvSpPr>
            <a:spLocks noGrp="1"/>
          </p:cNvSpPr>
          <p:nvPr>
            <p:ph idx="1"/>
          </p:nvPr>
        </p:nvSpPr>
        <p:spPr/>
        <p:txBody>
          <a:bodyPr/>
          <a:lstStyle/>
          <a:p>
            <a:r>
              <a:rPr lang="en-US" dirty="0"/>
              <a:t>Use of GIS to identify areas suitable for mitigation banking of potential jurisdictional waters and California Gnatcatcher (CAGN) habitats. </a:t>
            </a:r>
          </a:p>
        </p:txBody>
      </p:sp>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p>
        </p:txBody>
      </p:sp>
      <p:sp>
        <p:nvSpPr>
          <p:cNvPr id="2" name="Content Placeholder 1"/>
          <p:cNvSpPr>
            <a:spLocks noGrp="1"/>
          </p:cNvSpPr>
          <p:nvPr>
            <p:ph sz="half" idx="1"/>
          </p:nvPr>
        </p:nvSpPr>
        <p:spPr>
          <a:xfrm>
            <a:off x="1141412" y="1346200"/>
            <a:ext cx="10804733" cy="4343400"/>
          </a:xfrm>
        </p:spPr>
        <p:txBody>
          <a:bodyPr>
            <a:normAutofit/>
          </a:bodyPr>
          <a:lstStyle/>
          <a:p>
            <a:r>
              <a:rPr lang="en-US" sz="2000" dirty="0"/>
              <a:t>Definition: The term “mitigation bank” usually refers to a wetland, stream, aquatic resource, or a sensitive habitat that has been restored, established, enhanced, or preserved for the purpose of providing compensation for impacts to sensitive resources and habitats permitted under federal, state, or local regulations (EPA).</a:t>
            </a:r>
          </a:p>
          <a:p>
            <a:r>
              <a:rPr lang="en-US" sz="2000" dirty="0"/>
              <a:t>The entity that invests into and takes on such restoration work is usually referred to as “mitigation banker”.</a:t>
            </a:r>
          </a:p>
          <a:p>
            <a:r>
              <a:rPr lang="en-US" sz="2000" dirty="0"/>
              <a:t>Similar to commercial banks with cash assets which they can then loan to customers and loan seekers, a mitigation bank has mitigation credits as an asset which it can eventually sell to those who are trying to fulfill their permit requirements by offsetting certain mitigation debits. </a:t>
            </a:r>
          </a:p>
        </p:txBody>
      </p:sp>
      <p:pic>
        <p:nvPicPr>
          <p:cNvPr id="6" name="Content Placeholder 5">
            <a:extLst>
              <a:ext uri="{FF2B5EF4-FFF2-40B4-BE49-F238E27FC236}">
                <a16:creationId xmlns:a16="http://schemas.microsoft.com/office/drawing/2014/main" id="{B7A152DA-C0BC-4E96-932D-E4EE12CA358D}"/>
              </a:ext>
            </a:extLst>
          </p:cNvPr>
          <p:cNvPicPr>
            <a:picLocks noGrp="1" noChangeAspect="1"/>
          </p:cNvPicPr>
          <p:nvPr>
            <p:ph sz="half" idx="2"/>
          </p:nvPr>
        </p:nvPicPr>
        <p:blipFill>
          <a:blip r:embed="rId3"/>
          <a:stretch>
            <a:fillRect/>
          </a:stretch>
        </p:blipFill>
        <p:spPr>
          <a:xfrm>
            <a:off x="8380412" y="4530397"/>
            <a:ext cx="2796175" cy="1962805"/>
          </a:xfrm>
        </p:spPr>
      </p:pic>
    </p:spTree>
    <p:extLst>
      <p:ext uri="{BB962C8B-B14F-4D97-AF65-F5344CB8AC3E}">
        <p14:creationId xmlns:p14="http://schemas.microsoft.com/office/powerpoint/2010/main" val="119226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Background</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Types: 1) Wetland or stream mitigation banks, and 2) Conservation banks. </a:t>
            </a:r>
          </a:p>
        </p:txBody>
      </p:sp>
      <p:pic>
        <p:nvPicPr>
          <p:cNvPr id="5" name="Picture 4">
            <a:extLst>
              <a:ext uri="{FF2B5EF4-FFF2-40B4-BE49-F238E27FC236}">
                <a16:creationId xmlns:a16="http://schemas.microsoft.com/office/drawing/2014/main" id="{F1D94CA0-7C11-493F-A8AD-C467157C8024}"/>
              </a:ext>
            </a:extLst>
          </p:cNvPr>
          <p:cNvPicPr>
            <a:picLocks noChangeAspect="1"/>
          </p:cNvPicPr>
          <p:nvPr/>
        </p:nvPicPr>
        <p:blipFill>
          <a:blip r:embed="rId3"/>
          <a:stretch>
            <a:fillRect/>
          </a:stretch>
        </p:blipFill>
        <p:spPr>
          <a:xfrm>
            <a:off x="1017996" y="2676340"/>
            <a:ext cx="3704816" cy="2298886"/>
          </a:xfrm>
          <a:prstGeom prst="rect">
            <a:avLst/>
          </a:prstGeom>
        </p:spPr>
      </p:pic>
      <p:pic>
        <p:nvPicPr>
          <p:cNvPr id="8" name="Picture 7">
            <a:extLst>
              <a:ext uri="{FF2B5EF4-FFF2-40B4-BE49-F238E27FC236}">
                <a16:creationId xmlns:a16="http://schemas.microsoft.com/office/drawing/2014/main" id="{77524F26-9FDE-42CA-8BAB-2AB05DB27F4A}"/>
              </a:ext>
            </a:extLst>
          </p:cNvPr>
          <p:cNvPicPr>
            <a:picLocks noChangeAspect="1"/>
          </p:cNvPicPr>
          <p:nvPr/>
        </p:nvPicPr>
        <p:blipFill>
          <a:blip r:embed="rId4"/>
          <a:stretch>
            <a:fillRect/>
          </a:stretch>
        </p:blipFill>
        <p:spPr>
          <a:xfrm>
            <a:off x="6094412" y="2704342"/>
            <a:ext cx="3045868" cy="2270884"/>
          </a:xfrm>
          <a:prstGeom prst="rect">
            <a:avLst/>
          </a:prstGeom>
        </p:spPr>
      </p:pic>
      <p:pic>
        <p:nvPicPr>
          <p:cNvPr id="12" name="Picture 11">
            <a:extLst>
              <a:ext uri="{FF2B5EF4-FFF2-40B4-BE49-F238E27FC236}">
                <a16:creationId xmlns:a16="http://schemas.microsoft.com/office/drawing/2014/main" id="{E167D2BA-F2EA-451C-A3CC-2540696D5CE8}"/>
              </a:ext>
            </a:extLst>
          </p:cNvPr>
          <p:cNvPicPr>
            <a:picLocks noChangeAspect="1"/>
          </p:cNvPicPr>
          <p:nvPr/>
        </p:nvPicPr>
        <p:blipFill>
          <a:blip r:embed="rId5"/>
          <a:stretch>
            <a:fillRect/>
          </a:stretch>
        </p:blipFill>
        <p:spPr>
          <a:xfrm>
            <a:off x="8074796" y="4267200"/>
            <a:ext cx="3096033" cy="2286697"/>
          </a:xfrm>
          <a:prstGeom prst="rect">
            <a:avLst/>
          </a:prstGeom>
        </p:spPr>
      </p:pic>
    </p:spTree>
    <p:extLst>
      <p:ext uri="{BB962C8B-B14F-4D97-AF65-F5344CB8AC3E}">
        <p14:creationId xmlns:p14="http://schemas.microsoft.com/office/powerpoint/2010/main" val="348180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Main Components </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1) </a:t>
            </a:r>
            <a:r>
              <a:rPr lang="en-US" sz="2000" dirty="0">
                <a:highlight>
                  <a:srgbClr val="FFFF00"/>
                </a:highlight>
              </a:rPr>
              <a:t>	The bank site (Project Focus)</a:t>
            </a:r>
          </a:p>
          <a:p>
            <a:r>
              <a:rPr lang="en-US" sz="2000" dirty="0"/>
              <a:t>2)	The bank instrument</a:t>
            </a:r>
          </a:p>
          <a:p>
            <a:r>
              <a:rPr lang="en-US" sz="2000" dirty="0"/>
              <a:t>3)	The interagency review team</a:t>
            </a:r>
          </a:p>
          <a:p>
            <a:r>
              <a:rPr lang="en-US" sz="2000" dirty="0"/>
              <a:t>4)</a:t>
            </a:r>
            <a:r>
              <a:rPr lang="en-US" sz="2000" dirty="0">
                <a:highlight>
                  <a:srgbClr val="FFFF00"/>
                </a:highlight>
              </a:rPr>
              <a:t>	The service area (Project Focus)</a:t>
            </a:r>
          </a:p>
        </p:txBody>
      </p:sp>
    </p:spTree>
    <p:extLst>
      <p:ext uri="{BB962C8B-B14F-4D97-AF65-F5344CB8AC3E}">
        <p14:creationId xmlns:p14="http://schemas.microsoft.com/office/powerpoint/2010/main" val="15334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1) 	Protect Water Quality</a:t>
            </a:r>
          </a:p>
          <a:p>
            <a:r>
              <a:rPr lang="en-US" sz="2000" dirty="0"/>
              <a:t>2)	Protect Biodiversity</a:t>
            </a:r>
          </a:p>
          <a:p>
            <a:r>
              <a:rPr lang="en-US" sz="2000" dirty="0"/>
              <a:t>3)	Provide Economic Incentive to Protect Natural Resources</a:t>
            </a:r>
          </a:p>
          <a:p>
            <a:r>
              <a:rPr lang="en-US" sz="2000" dirty="0"/>
              <a:t>4)	Save Time and Money</a:t>
            </a:r>
          </a:p>
        </p:txBody>
      </p:sp>
    </p:spTree>
    <p:extLst>
      <p:ext uri="{BB962C8B-B14F-4D97-AF65-F5344CB8AC3E}">
        <p14:creationId xmlns:p14="http://schemas.microsoft.com/office/powerpoint/2010/main" val="31412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Drawbacks</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1) 	Homogenizing the landscape</a:t>
            </a:r>
          </a:p>
          <a:p>
            <a:r>
              <a:rPr lang="en-US" sz="2000" dirty="0"/>
              <a:t>2)	Affecting biodiversity negatively </a:t>
            </a:r>
          </a:p>
          <a:p>
            <a:r>
              <a:rPr lang="en-US" sz="2000" dirty="0"/>
              <a:t>3)	Cannot replicate the original &amp; natural habitat</a:t>
            </a:r>
          </a:p>
          <a:p>
            <a:r>
              <a:rPr lang="en-US" sz="2000" dirty="0"/>
              <a:t>4)	Distance to impact area</a:t>
            </a:r>
          </a:p>
          <a:p>
            <a:pPr marL="0" indent="0">
              <a:buNone/>
            </a:pPr>
            <a:endParaRPr lang="en-US" sz="2000" dirty="0"/>
          </a:p>
        </p:txBody>
      </p:sp>
    </p:spTree>
    <p:extLst>
      <p:ext uri="{BB962C8B-B14F-4D97-AF65-F5344CB8AC3E}">
        <p14:creationId xmlns:p14="http://schemas.microsoft.com/office/powerpoint/2010/main" val="371595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History</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1) 	initially recognized in the 1972 Clean Water Act (CWA) </a:t>
            </a:r>
          </a:p>
          <a:p>
            <a:r>
              <a:rPr lang="en-US" sz="2000" dirty="0"/>
              <a:t>2)	wasn’t really developed until early 1980s</a:t>
            </a:r>
          </a:p>
          <a:p>
            <a:r>
              <a:rPr lang="en-US" sz="2000" dirty="0"/>
              <a:t>4)	George H.W. Bush administration pushed for the concept of “no net loss” of 				wetlands across the country</a:t>
            </a:r>
          </a:p>
        </p:txBody>
      </p:sp>
    </p:spTree>
    <p:extLst>
      <p:ext uri="{BB962C8B-B14F-4D97-AF65-F5344CB8AC3E}">
        <p14:creationId xmlns:p14="http://schemas.microsoft.com/office/powerpoint/2010/main" val="126950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Study Area</a:t>
            </a:r>
          </a:p>
        </p:txBody>
      </p:sp>
      <p:sp>
        <p:nvSpPr>
          <p:cNvPr id="2" name="Content Placeholder 1"/>
          <p:cNvSpPr>
            <a:spLocks noGrp="1"/>
          </p:cNvSpPr>
          <p:nvPr>
            <p:ph sz="half" idx="1"/>
          </p:nvPr>
        </p:nvSpPr>
        <p:spPr>
          <a:xfrm>
            <a:off x="1233278" y="1828800"/>
            <a:ext cx="10804733" cy="4343400"/>
          </a:xfrm>
        </p:spPr>
        <p:txBody>
          <a:bodyPr>
            <a:normAutofit/>
          </a:bodyPr>
          <a:lstStyle/>
          <a:p>
            <a:r>
              <a:rPr lang="en-US" sz="2000" dirty="0"/>
              <a:t>City of Lake Elsinore in Riverside County, CA. </a:t>
            </a:r>
          </a:p>
          <a:p>
            <a:pPr lvl="1"/>
            <a:r>
              <a:rPr lang="en-US" sz="1600" dirty="0"/>
              <a:t>land area of 36.21 sq mi </a:t>
            </a:r>
          </a:p>
          <a:p>
            <a:pPr lvl="1"/>
            <a:r>
              <a:rPr lang="en-US" sz="1600" dirty="0"/>
              <a:t>water area of 5.48 sq mi</a:t>
            </a:r>
          </a:p>
        </p:txBody>
      </p:sp>
      <p:pic>
        <p:nvPicPr>
          <p:cNvPr id="4" name="Picture 3" descr="Map&#10;&#10;Description automatically generated">
            <a:extLst>
              <a:ext uri="{FF2B5EF4-FFF2-40B4-BE49-F238E27FC236}">
                <a16:creationId xmlns:a16="http://schemas.microsoft.com/office/drawing/2014/main" id="{8EB9D709-9C86-41BF-ADA7-3DFB47BD72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1244" y="2514600"/>
            <a:ext cx="5638800" cy="3840529"/>
          </a:xfrm>
          <a:prstGeom prst="rect">
            <a:avLst/>
          </a:prstGeom>
          <a:noFill/>
          <a:ln>
            <a:noFill/>
          </a:ln>
        </p:spPr>
      </p:pic>
    </p:spTree>
    <p:extLst>
      <p:ext uri="{BB962C8B-B14F-4D97-AF65-F5344CB8AC3E}">
        <p14:creationId xmlns:p14="http://schemas.microsoft.com/office/powerpoint/2010/main" val="241389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219</TotalTime>
  <Words>898</Words>
  <Application>Microsoft Office PowerPoint</Application>
  <PresentationFormat>Custom</PresentationFormat>
  <Paragraphs>102</Paragraphs>
  <Slides>15</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Century Gothic</vt:lpstr>
      <vt:lpstr>Trebuchet MS</vt:lpstr>
      <vt:lpstr>Wingdings 3</vt:lpstr>
      <vt:lpstr>Facet</vt:lpstr>
      <vt:lpstr>Mitigation Banking for Jurisdictional Waters and California Gnatcatcher Habitat in City of Lake Elsinore, Riverside County, California </vt:lpstr>
      <vt:lpstr>Overview &amp; Topic</vt:lpstr>
      <vt:lpstr>Background</vt:lpstr>
      <vt:lpstr>Background</vt:lpstr>
      <vt:lpstr>Main Components </vt:lpstr>
      <vt:lpstr>Benefits</vt:lpstr>
      <vt:lpstr>Drawbacks</vt:lpstr>
      <vt:lpstr>History</vt:lpstr>
      <vt:lpstr>Study Area</vt:lpstr>
      <vt:lpstr>Data</vt:lpstr>
      <vt:lpstr>Software</vt:lpstr>
      <vt:lpstr>Methodology &amp; Steps</vt:lpstr>
      <vt:lpstr>Project Timeline</vt:lpstr>
      <vt:lpstr>Potential Presentation Venues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Mitigation Banking for Jurisdictional Waters and California Gnatcatcher Habitat in City of Lake Elsinore, Riverside County, California</dc:title>
  <dc:creator>Max Ketabi</dc:creator>
  <cp:lastModifiedBy>Max Ketabi</cp:lastModifiedBy>
  <cp:revision>23</cp:revision>
  <dcterms:created xsi:type="dcterms:W3CDTF">2022-02-21T00:28:25Z</dcterms:created>
  <dcterms:modified xsi:type="dcterms:W3CDTF">2022-03-09T22:40:02Z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