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1"/>
  </p:notesMasterIdLst>
  <p:sldIdLst>
    <p:sldId id="257" r:id="rId2"/>
    <p:sldId id="266" r:id="rId3"/>
    <p:sldId id="267" r:id="rId4"/>
    <p:sldId id="259" r:id="rId5"/>
    <p:sldId id="271" r:id="rId6"/>
    <p:sldId id="277" r:id="rId7"/>
    <p:sldId id="279" r:id="rId8"/>
    <p:sldId id="276" r:id="rId9"/>
    <p:sldId id="280" r:id="rId10"/>
    <p:sldId id="285" r:id="rId11"/>
    <p:sldId id="275" r:id="rId12"/>
    <p:sldId id="272" r:id="rId13"/>
    <p:sldId id="274" r:id="rId14"/>
    <p:sldId id="282" r:id="rId15"/>
    <p:sldId id="269" r:id="rId16"/>
    <p:sldId id="287" r:id="rId17"/>
    <p:sldId id="289" r:id="rId18"/>
    <p:sldId id="283" r:id="rId19"/>
    <p:sldId id="284" r:id="rId20"/>
  </p:sldIdLst>
  <p:sldSz cx="12192000" cy="6858000"/>
  <p:notesSz cx="6881813"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a:srgbClr val="487683"/>
    <a:srgbClr val="00001A"/>
    <a:srgbClr val="DFE380"/>
    <a:srgbClr val="FDFF14"/>
    <a:srgbClr val="F0EF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78779" autoAdjust="0"/>
  </p:normalViewPr>
  <p:slideViewPr>
    <p:cSldViewPr snapToGrid="0">
      <p:cViewPr varScale="1">
        <p:scale>
          <a:sx n="71" d="100"/>
          <a:sy n="71" d="100"/>
        </p:scale>
        <p:origin x="1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37635-7949-48F5-A19C-89ED851D5910}" type="doc">
      <dgm:prSet loTypeId="urn:microsoft.com/office/officeart/2005/8/layout/bProcess4" loCatId="process" qsTypeId="urn:microsoft.com/office/officeart/2005/8/quickstyle/3d3" qsCatId="3D" csTypeId="urn:microsoft.com/office/officeart/2005/8/colors/colorful3" csCatId="colorful" phldr="1"/>
      <dgm:spPr/>
    </dgm:pt>
    <dgm:pt modelId="{B69A2C65-14F9-4773-A2D8-27E0FA1EC327}">
      <dgm:prSet phldrT="[Text]"/>
      <dgm:spPr/>
      <dgm:t>
        <a:bodyPr/>
        <a:lstStyle/>
        <a:p>
          <a:r>
            <a:rPr lang="en-US" dirty="0" smtClean="0">
              <a:solidFill>
                <a:schemeClr val="bg1"/>
              </a:solidFill>
            </a:rPr>
            <a:t>Obtain a high resolution digital elevation model (3m DEM)</a:t>
          </a:r>
          <a:endParaRPr lang="en-US" dirty="0">
            <a:solidFill>
              <a:schemeClr val="bg1"/>
            </a:solidFill>
          </a:endParaRPr>
        </a:p>
      </dgm:t>
    </dgm:pt>
    <dgm:pt modelId="{FE6B3C5A-C7A7-4627-A063-E3C16D129588}" type="parTrans" cxnId="{D943D836-A6F8-4394-9DD8-BCC279952D67}">
      <dgm:prSet/>
      <dgm:spPr/>
      <dgm:t>
        <a:bodyPr/>
        <a:lstStyle/>
        <a:p>
          <a:endParaRPr lang="en-US"/>
        </a:p>
      </dgm:t>
    </dgm:pt>
    <dgm:pt modelId="{ADA0A036-7EC0-4F05-B40F-349E68D5C6FA}" type="sibTrans" cxnId="{D943D836-A6F8-4394-9DD8-BCC279952D67}">
      <dgm:prSet/>
      <dgm:spPr/>
      <dgm:t>
        <a:bodyPr/>
        <a:lstStyle/>
        <a:p>
          <a:endParaRPr lang="en-US"/>
        </a:p>
      </dgm:t>
    </dgm:pt>
    <dgm:pt modelId="{E54E1B4B-58BB-4309-BE5D-0C74DA562351}">
      <dgm:prSet phldrT="[Text]"/>
      <dgm:spPr/>
      <dgm:t>
        <a:bodyPr/>
        <a:lstStyle/>
        <a:p>
          <a:r>
            <a:rPr lang="en-US" dirty="0" smtClean="0">
              <a:solidFill>
                <a:schemeClr val="bg1"/>
              </a:solidFill>
            </a:rPr>
            <a:t>Implement storm surge, astronomical tides and storm tide grids in GFE</a:t>
          </a:r>
          <a:endParaRPr lang="en-US" dirty="0">
            <a:solidFill>
              <a:schemeClr val="bg1"/>
            </a:solidFill>
          </a:endParaRPr>
        </a:p>
      </dgm:t>
    </dgm:pt>
    <dgm:pt modelId="{2648E64B-6477-47EB-BA35-5A4A0A5A1A40}" type="parTrans" cxnId="{90846BBC-488C-48D8-8C90-0FF54F3D8652}">
      <dgm:prSet/>
      <dgm:spPr/>
      <dgm:t>
        <a:bodyPr/>
        <a:lstStyle/>
        <a:p>
          <a:endParaRPr lang="en-US"/>
        </a:p>
      </dgm:t>
    </dgm:pt>
    <dgm:pt modelId="{53953BFA-84D8-483F-93E1-5438EC696D05}" type="sibTrans" cxnId="{90846BBC-488C-48D8-8C90-0FF54F3D8652}">
      <dgm:prSet/>
      <dgm:spPr/>
      <dgm:t>
        <a:bodyPr/>
        <a:lstStyle/>
        <a:p>
          <a:endParaRPr lang="en-US"/>
        </a:p>
      </dgm:t>
    </dgm:pt>
    <dgm:pt modelId="{071A7C0D-6B6E-41A4-8D5B-32946D6E6F0E}">
      <dgm:prSet phldrT="[Text]"/>
      <dgm:spPr/>
      <dgm:t>
        <a:bodyPr/>
        <a:lstStyle/>
        <a:p>
          <a:r>
            <a:rPr lang="en-US" dirty="0" smtClean="0">
              <a:solidFill>
                <a:schemeClr val="bg1"/>
              </a:solidFill>
            </a:rPr>
            <a:t>Export storm tide grid from GFE (netCDF) to PC (python script)</a:t>
          </a:r>
          <a:endParaRPr lang="en-US" dirty="0">
            <a:solidFill>
              <a:schemeClr val="bg1"/>
            </a:solidFill>
          </a:endParaRPr>
        </a:p>
      </dgm:t>
    </dgm:pt>
    <dgm:pt modelId="{9D7E02B6-1700-434B-95EC-7368901E1705}" type="parTrans" cxnId="{0927D89C-B198-486B-BEF8-4E109DAF1838}">
      <dgm:prSet/>
      <dgm:spPr/>
      <dgm:t>
        <a:bodyPr/>
        <a:lstStyle/>
        <a:p>
          <a:endParaRPr lang="en-US"/>
        </a:p>
      </dgm:t>
    </dgm:pt>
    <dgm:pt modelId="{1A98A24A-3C3A-4042-8ACC-54B52B4B5E2A}" type="sibTrans" cxnId="{0927D89C-B198-486B-BEF8-4E109DAF1838}">
      <dgm:prSet/>
      <dgm:spPr/>
      <dgm:t>
        <a:bodyPr/>
        <a:lstStyle/>
        <a:p>
          <a:endParaRPr lang="en-US"/>
        </a:p>
      </dgm:t>
    </dgm:pt>
    <dgm:pt modelId="{01863D58-1670-460B-A16A-2A6F73565EBF}">
      <dgm:prSet phldrT="[Text]"/>
      <dgm:spPr/>
      <dgm:t>
        <a:bodyPr/>
        <a:lstStyle/>
        <a:p>
          <a:r>
            <a:rPr lang="en-US" dirty="0" smtClean="0">
              <a:solidFill>
                <a:schemeClr val="bg1"/>
              </a:solidFill>
            </a:rPr>
            <a:t>Convert netCDF to a raster file</a:t>
          </a:r>
          <a:endParaRPr lang="en-US" dirty="0">
            <a:solidFill>
              <a:schemeClr val="bg1"/>
            </a:solidFill>
          </a:endParaRPr>
        </a:p>
      </dgm:t>
    </dgm:pt>
    <dgm:pt modelId="{F3A6939C-5C6B-453D-872D-CB2456DFA8D0}" type="parTrans" cxnId="{77A4EDFA-22A0-47BB-81E2-28D39E672827}">
      <dgm:prSet/>
      <dgm:spPr/>
      <dgm:t>
        <a:bodyPr/>
        <a:lstStyle/>
        <a:p>
          <a:endParaRPr lang="en-US"/>
        </a:p>
      </dgm:t>
    </dgm:pt>
    <dgm:pt modelId="{497FC737-9821-4925-815D-A97E571395D5}" type="sibTrans" cxnId="{77A4EDFA-22A0-47BB-81E2-28D39E672827}">
      <dgm:prSet/>
      <dgm:spPr/>
      <dgm:t>
        <a:bodyPr/>
        <a:lstStyle/>
        <a:p>
          <a:endParaRPr lang="en-US"/>
        </a:p>
      </dgm:t>
    </dgm:pt>
    <dgm:pt modelId="{FB40C769-84E1-4585-8BC1-5BDDEBA33FA6}">
      <dgm:prSet phldrT="[Text]"/>
      <dgm:spPr/>
      <dgm:t>
        <a:bodyPr/>
        <a:lstStyle/>
        <a:p>
          <a:r>
            <a:rPr lang="en-US" dirty="0" smtClean="0">
              <a:solidFill>
                <a:schemeClr val="bg1"/>
              </a:solidFill>
            </a:rPr>
            <a:t>Project and resample raster to match horizontal resolution and vertical datum of DEM</a:t>
          </a:r>
          <a:endParaRPr lang="en-US" dirty="0">
            <a:solidFill>
              <a:schemeClr val="bg1"/>
            </a:solidFill>
          </a:endParaRPr>
        </a:p>
      </dgm:t>
    </dgm:pt>
    <dgm:pt modelId="{A811CE1E-0864-44E2-9053-A4447F31E6D4}" type="parTrans" cxnId="{3D2E17D8-A90F-4FB4-8011-DD4DA5CE7BBF}">
      <dgm:prSet/>
      <dgm:spPr/>
      <dgm:t>
        <a:bodyPr/>
        <a:lstStyle/>
        <a:p>
          <a:endParaRPr lang="en-US"/>
        </a:p>
      </dgm:t>
    </dgm:pt>
    <dgm:pt modelId="{AECFF2F1-9571-4C99-B71F-DF9B9B5E0ADB}" type="sibTrans" cxnId="{3D2E17D8-A90F-4FB4-8011-DD4DA5CE7BBF}">
      <dgm:prSet/>
      <dgm:spPr/>
      <dgm:t>
        <a:bodyPr/>
        <a:lstStyle/>
        <a:p>
          <a:endParaRPr lang="en-US"/>
        </a:p>
      </dgm:t>
    </dgm:pt>
    <dgm:pt modelId="{4B32FD89-2151-4D8A-8914-240D9FAFDD83}">
      <dgm:prSet/>
      <dgm:spPr/>
      <dgm:t>
        <a:bodyPr/>
        <a:lstStyle/>
        <a:p>
          <a:r>
            <a:rPr lang="en-US" dirty="0" smtClean="0">
              <a:solidFill>
                <a:schemeClr val="bg1"/>
              </a:solidFill>
            </a:rPr>
            <a:t>Extrapolate values along the immediate coast overland</a:t>
          </a:r>
          <a:endParaRPr lang="en-US" dirty="0">
            <a:solidFill>
              <a:schemeClr val="bg1"/>
            </a:solidFill>
          </a:endParaRPr>
        </a:p>
      </dgm:t>
    </dgm:pt>
    <dgm:pt modelId="{FBFC1FC9-94D4-4DF7-84F9-29E0A4BB4477}" type="parTrans" cxnId="{98BA990E-F618-42DF-B7A9-214A8EE4ACBE}">
      <dgm:prSet/>
      <dgm:spPr/>
      <dgm:t>
        <a:bodyPr/>
        <a:lstStyle/>
        <a:p>
          <a:endParaRPr lang="en-US"/>
        </a:p>
      </dgm:t>
    </dgm:pt>
    <dgm:pt modelId="{EF9F46A8-EECA-4476-AF70-E961C3035C27}" type="sibTrans" cxnId="{98BA990E-F618-42DF-B7A9-214A8EE4ACBE}">
      <dgm:prSet/>
      <dgm:spPr/>
      <dgm:t>
        <a:bodyPr/>
        <a:lstStyle/>
        <a:p>
          <a:endParaRPr lang="en-US"/>
        </a:p>
      </dgm:t>
    </dgm:pt>
    <dgm:pt modelId="{AD89E341-4A65-46C8-A554-3796EFDFE77C}">
      <dgm:prSet/>
      <dgm:spPr/>
      <dgm:t>
        <a:bodyPr/>
        <a:lstStyle/>
        <a:p>
          <a:r>
            <a:rPr lang="en-US" dirty="0" smtClean="0">
              <a:solidFill>
                <a:schemeClr val="bg1"/>
              </a:solidFill>
            </a:rPr>
            <a:t>Calculate potential inundation</a:t>
          </a:r>
          <a:endParaRPr lang="en-US" dirty="0">
            <a:solidFill>
              <a:schemeClr val="bg1"/>
            </a:solidFill>
          </a:endParaRPr>
        </a:p>
      </dgm:t>
    </dgm:pt>
    <dgm:pt modelId="{E32AD440-C18C-41FC-9E8E-2E4EB98A7355}" type="parTrans" cxnId="{881A1347-5A77-452C-A33F-62D44DFDF19B}">
      <dgm:prSet/>
      <dgm:spPr/>
      <dgm:t>
        <a:bodyPr/>
        <a:lstStyle/>
        <a:p>
          <a:endParaRPr lang="en-US"/>
        </a:p>
      </dgm:t>
    </dgm:pt>
    <dgm:pt modelId="{FA0158CE-AEE6-469B-8F40-CDE64C9A1B77}" type="sibTrans" cxnId="{881A1347-5A77-452C-A33F-62D44DFDF19B}">
      <dgm:prSet/>
      <dgm:spPr/>
      <dgm:t>
        <a:bodyPr/>
        <a:lstStyle/>
        <a:p>
          <a:endParaRPr lang="en-US"/>
        </a:p>
      </dgm:t>
    </dgm:pt>
    <dgm:pt modelId="{380B16AF-624B-432F-956F-A73323E50C2A}">
      <dgm:prSet/>
      <dgm:spPr/>
      <dgm:t>
        <a:bodyPr/>
        <a:lstStyle/>
        <a:p>
          <a:r>
            <a:rPr lang="en-US" dirty="0" smtClean="0">
              <a:solidFill>
                <a:schemeClr val="bg1"/>
              </a:solidFill>
            </a:rPr>
            <a:t>Display inundation raster on web-based satellite basemap</a:t>
          </a:r>
          <a:endParaRPr lang="en-US" dirty="0">
            <a:solidFill>
              <a:schemeClr val="bg1"/>
            </a:solidFill>
          </a:endParaRPr>
        </a:p>
      </dgm:t>
    </dgm:pt>
    <dgm:pt modelId="{8C595496-5332-4D5A-BB0C-20734E9414A4}" type="parTrans" cxnId="{C8C076D0-AAEE-416E-8FA6-BD2909D15E97}">
      <dgm:prSet/>
      <dgm:spPr/>
      <dgm:t>
        <a:bodyPr/>
        <a:lstStyle/>
        <a:p>
          <a:endParaRPr lang="en-US"/>
        </a:p>
      </dgm:t>
    </dgm:pt>
    <dgm:pt modelId="{3307DF27-E081-4934-A1CC-1DE3DF43BE69}" type="sibTrans" cxnId="{C8C076D0-AAEE-416E-8FA6-BD2909D15E97}">
      <dgm:prSet/>
      <dgm:spPr/>
      <dgm:t>
        <a:bodyPr/>
        <a:lstStyle/>
        <a:p>
          <a:endParaRPr lang="en-US"/>
        </a:p>
      </dgm:t>
    </dgm:pt>
    <dgm:pt modelId="{36847778-18A3-4582-9DE3-0524C9BE37E3}" type="pres">
      <dgm:prSet presAssocID="{4BE37635-7949-48F5-A19C-89ED851D5910}" presName="Name0" presStyleCnt="0">
        <dgm:presLayoutVars>
          <dgm:dir/>
          <dgm:resizeHandles/>
        </dgm:presLayoutVars>
      </dgm:prSet>
      <dgm:spPr/>
    </dgm:pt>
    <dgm:pt modelId="{B17A9751-3616-4140-A6B8-46C89C08D6E9}" type="pres">
      <dgm:prSet presAssocID="{B69A2C65-14F9-4773-A2D8-27E0FA1EC327}" presName="compNode" presStyleCnt="0"/>
      <dgm:spPr/>
    </dgm:pt>
    <dgm:pt modelId="{8373AFC8-7CA7-4D29-AC9A-0C9845E89FCE}" type="pres">
      <dgm:prSet presAssocID="{B69A2C65-14F9-4773-A2D8-27E0FA1EC327}" presName="dummyConnPt" presStyleCnt="0"/>
      <dgm:spPr/>
    </dgm:pt>
    <dgm:pt modelId="{1BB459D0-9DF8-44AC-8CE5-542B7CBD9DEC}" type="pres">
      <dgm:prSet presAssocID="{B69A2C65-14F9-4773-A2D8-27E0FA1EC327}" presName="node" presStyleLbl="node1" presStyleIdx="0" presStyleCnt="8">
        <dgm:presLayoutVars>
          <dgm:bulletEnabled val="1"/>
        </dgm:presLayoutVars>
      </dgm:prSet>
      <dgm:spPr/>
      <dgm:t>
        <a:bodyPr/>
        <a:lstStyle/>
        <a:p>
          <a:endParaRPr lang="en-US"/>
        </a:p>
      </dgm:t>
    </dgm:pt>
    <dgm:pt modelId="{6BA6BA93-4CD4-4027-A0EF-BBDF5263BC7C}" type="pres">
      <dgm:prSet presAssocID="{ADA0A036-7EC0-4F05-B40F-349E68D5C6FA}" presName="sibTrans" presStyleLbl="bgSibTrans2D1" presStyleIdx="0" presStyleCnt="7"/>
      <dgm:spPr/>
      <dgm:t>
        <a:bodyPr/>
        <a:lstStyle/>
        <a:p>
          <a:endParaRPr lang="en-US"/>
        </a:p>
      </dgm:t>
    </dgm:pt>
    <dgm:pt modelId="{DBF2A3CC-C066-41DF-8243-EF51D4F26375}" type="pres">
      <dgm:prSet presAssocID="{E54E1B4B-58BB-4309-BE5D-0C74DA562351}" presName="compNode" presStyleCnt="0"/>
      <dgm:spPr/>
    </dgm:pt>
    <dgm:pt modelId="{EF913EB0-6EA5-4582-9150-7CD9AE0D579A}" type="pres">
      <dgm:prSet presAssocID="{E54E1B4B-58BB-4309-BE5D-0C74DA562351}" presName="dummyConnPt" presStyleCnt="0"/>
      <dgm:spPr/>
    </dgm:pt>
    <dgm:pt modelId="{62411A9F-8CF8-4AAA-A95B-5F0F79E5D990}" type="pres">
      <dgm:prSet presAssocID="{E54E1B4B-58BB-4309-BE5D-0C74DA562351}" presName="node" presStyleLbl="node1" presStyleIdx="1" presStyleCnt="8">
        <dgm:presLayoutVars>
          <dgm:bulletEnabled val="1"/>
        </dgm:presLayoutVars>
      </dgm:prSet>
      <dgm:spPr/>
      <dgm:t>
        <a:bodyPr/>
        <a:lstStyle/>
        <a:p>
          <a:endParaRPr lang="en-US"/>
        </a:p>
      </dgm:t>
    </dgm:pt>
    <dgm:pt modelId="{7C7B15DE-2D1D-449C-B0E5-84349FDC79F4}" type="pres">
      <dgm:prSet presAssocID="{53953BFA-84D8-483F-93E1-5438EC696D05}" presName="sibTrans" presStyleLbl="bgSibTrans2D1" presStyleIdx="1" presStyleCnt="7"/>
      <dgm:spPr/>
      <dgm:t>
        <a:bodyPr/>
        <a:lstStyle/>
        <a:p>
          <a:endParaRPr lang="en-US"/>
        </a:p>
      </dgm:t>
    </dgm:pt>
    <dgm:pt modelId="{A3FD22E6-6A16-4EDE-AB37-EC160C7F7C67}" type="pres">
      <dgm:prSet presAssocID="{071A7C0D-6B6E-41A4-8D5B-32946D6E6F0E}" presName="compNode" presStyleCnt="0"/>
      <dgm:spPr/>
    </dgm:pt>
    <dgm:pt modelId="{0C2FF833-204E-4291-B1C0-89F34F0FA6CA}" type="pres">
      <dgm:prSet presAssocID="{071A7C0D-6B6E-41A4-8D5B-32946D6E6F0E}" presName="dummyConnPt" presStyleCnt="0"/>
      <dgm:spPr/>
    </dgm:pt>
    <dgm:pt modelId="{4FE708B9-AC7E-4863-8EE3-D1535117AA9E}" type="pres">
      <dgm:prSet presAssocID="{071A7C0D-6B6E-41A4-8D5B-32946D6E6F0E}" presName="node" presStyleLbl="node1" presStyleIdx="2" presStyleCnt="8">
        <dgm:presLayoutVars>
          <dgm:bulletEnabled val="1"/>
        </dgm:presLayoutVars>
      </dgm:prSet>
      <dgm:spPr/>
      <dgm:t>
        <a:bodyPr/>
        <a:lstStyle/>
        <a:p>
          <a:endParaRPr lang="en-US"/>
        </a:p>
      </dgm:t>
    </dgm:pt>
    <dgm:pt modelId="{845E5006-BA5B-48E1-B1DB-A21C84E75735}" type="pres">
      <dgm:prSet presAssocID="{1A98A24A-3C3A-4042-8ACC-54B52B4B5E2A}" presName="sibTrans" presStyleLbl="bgSibTrans2D1" presStyleIdx="2" presStyleCnt="7"/>
      <dgm:spPr/>
      <dgm:t>
        <a:bodyPr/>
        <a:lstStyle/>
        <a:p>
          <a:endParaRPr lang="en-US"/>
        </a:p>
      </dgm:t>
    </dgm:pt>
    <dgm:pt modelId="{0DC46CE4-3FE8-4363-8808-DB4671C44A61}" type="pres">
      <dgm:prSet presAssocID="{01863D58-1670-460B-A16A-2A6F73565EBF}" presName="compNode" presStyleCnt="0"/>
      <dgm:spPr/>
    </dgm:pt>
    <dgm:pt modelId="{4AC4381A-F525-410E-87C4-F7EB794C2B2C}" type="pres">
      <dgm:prSet presAssocID="{01863D58-1670-460B-A16A-2A6F73565EBF}" presName="dummyConnPt" presStyleCnt="0"/>
      <dgm:spPr/>
    </dgm:pt>
    <dgm:pt modelId="{C5869D51-2214-4F32-BDC9-A98655311305}" type="pres">
      <dgm:prSet presAssocID="{01863D58-1670-460B-A16A-2A6F73565EBF}" presName="node" presStyleLbl="node1" presStyleIdx="3" presStyleCnt="8">
        <dgm:presLayoutVars>
          <dgm:bulletEnabled val="1"/>
        </dgm:presLayoutVars>
      </dgm:prSet>
      <dgm:spPr/>
      <dgm:t>
        <a:bodyPr/>
        <a:lstStyle/>
        <a:p>
          <a:endParaRPr lang="en-US"/>
        </a:p>
      </dgm:t>
    </dgm:pt>
    <dgm:pt modelId="{7117E8A3-E8EF-4A1D-B65B-4B9D2747FE4F}" type="pres">
      <dgm:prSet presAssocID="{497FC737-9821-4925-815D-A97E571395D5}" presName="sibTrans" presStyleLbl="bgSibTrans2D1" presStyleIdx="3" presStyleCnt="7"/>
      <dgm:spPr/>
      <dgm:t>
        <a:bodyPr/>
        <a:lstStyle/>
        <a:p>
          <a:endParaRPr lang="en-US"/>
        </a:p>
      </dgm:t>
    </dgm:pt>
    <dgm:pt modelId="{8F81F8F0-C1B8-4757-BCE3-C6BED7C11E72}" type="pres">
      <dgm:prSet presAssocID="{FB40C769-84E1-4585-8BC1-5BDDEBA33FA6}" presName="compNode" presStyleCnt="0"/>
      <dgm:spPr/>
    </dgm:pt>
    <dgm:pt modelId="{7511F8BF-72D2-4DB2-BC1C-4BAEC901B912}" type="pres">
      <dgm:prSet presAssocID="{FB40C769-84E1-4585-8BC1-5BDDEBA33FA6}" presName="dummyConnPt" presStyleCnt="0"/>
      <dgm:spPr/>
    </dgm:pt>
    <dgm:pt modelId="{211C9E07-06D7-4E99-9A54-2A15D1F1AB62}" type="pres">
      <dgm:prSet presAssocID="{FB40C769-84E1-4585-8BC1-5BDDEBA33FA6}" presName="node" presStyleLbl="node1" presStyleIdx="4" presStyleCnt="8">
        <dgm:presLayoutVars>
          <dgm:bulletEnabled val="1"/>
        </dgm:presLayoutVars>
      </dgm:prSet>
      <dgm:spPr/>
      <dgm:t>
        <a:bodyPr/>
        <a:lstStyle/>
        <a:p>
          <a:endParaRPr lang="en-US"/>
        </a:p>
      </dgm:t>
    </dgm:pt>
    <dgm:pt modelId="{F8D84CF5-B764-46D1-9278-E94C1B9A9219}" type="pres">
      <dgm:prSet presAssocID="{AECFF2F1-9571-4C99-B71F-DF9B9B5E0ADB}" presName="sibTrans" presStyleLbl="bgSibTrans2D1" presStyleIdx="4" presStyleCnt="7"/>
      <dgm:spPr/>
      <dgm:t>
        <a:bodyPr/>
        <a:lstStyle/>
        <a:p>
          <a:endParaRPr lang="en-US"/>
        </a:p>
      </dgm:t>
    </dgm:pt>
    <dgm:pt modelId="{5AC972E5-37FC-420B-8EF6-AD00F75385DC}" type="pres">
      <dgm:prSet presAssocID="{4B32FD89-2151-4D8A-8914-240D9FAFDD83}" presName="compNode" presStyleCnt="0"/>
      <dgm:spPr/>
    </dgm:pt>
    <dgm:pt modelId="{D5858048-DA3A-4080-A32B-7D143D7E51EB}" type="pres">
      <dgm:prSet presAssocID="{4B32FD89-2151-4D8A-8914-240D9FAFDD83}" presName="dummyConnPt" presStyleCnt="0"/>
      <dgm:spPr/>
    </dgm:pt>
    <dgm:pt modelId="{62C10277-2CA5-423F-9616-6A8BC7D6ECEA}" type="pres">
      <dgm:prSet presAssocID="{4B32FD89-2151-4D8A-8914-240D9FAFDD83}" presName="node" presStyleLbl="node1" presStyleIdx="5" presStyleCnt="8">
        <dgm:presLayoutVars>
          <dgm:bulletEnabled val="1"/>
        </dgm:presLayoutVars>
      </dgm:prSet>
      <dgm:spPr/>
      <dgm:t>
        <a:bodyPr/>
        <a:lstStyle/>
        <a:p>
          <a:endParaRPr lang="en-US"/>
        </a:p>
      </dgm:t>
    </dgm:pt>
    <dgm:pt modelId="{FFBBCE3B-4FF1-4AA7-B284-70EF9602FC80}" type="pres">
      <dgm:prSet presAssocID="{EF9F46A8-EECA-4476-AF70-E961C3035C27}" presName="sibTrans" presStyleLbl="bgSibTrans2D1" presStyleIdx="5" presStyleCnt="7"/>
      <dgm:spPr/>
      <dgm:t>
        <a:bodyPr/>
        <a:lstStyle/>
        <a:p>
          <a:endParaRPr lang="en-US"/>
        </a:p>
      </dgm:t>
    </dgm:pt>
    <dgm:pt modelId="{80913124-7ADD-483C-B42D-D572B83D2635}" type="pres">
      <dgm:prSet presAssocID="{AD89E341-4A65-46C8-A554-3796EFDFE77C}" presName="compNode" presStyleCnt="0"/>
      <dgm:spPr/>
    </dgm:pt>
    <dgm:pt modelId="{36E37997-F99B-42F8-A72D-8162328BDE5C}" type="pres">
      <dgm:prSet presAssocID="{AD89E341-4A65-46C8-A554-3796EFDFE77C}" presName="dummyConnPt" presStyleCnt="0"/>
      <dgm:spPr/>
    </dgm:pt>
    <dgm:pt modelId="{B633829C-24A6-41FB-86F1-F183B53CDBE0}" type="pres">
      <dgm:prSet presAssocID="{AD89E341-4A65-46C8-A554-3796EFDFE77C}" presName="node" presStyleLbl="node1" presStyleIdx="6" presStyleCnt="8">
        <dgm:presLayoutVars>
          <dgm:bulletEnabled val="1"/>
        </dgm:presLayoutVars>
      </dgm:prSet>
      <dgm:spPr/>
      <dgm:t>
        <a:bodyPr/>
        <a:lstStyle/>
        <a:p>
          <a:endParaRPr lang="en-US"/>
        </a:p>
      </dgm:t>
    </dgm:pt>
    <dgm:pt modelId="{8DFCF656-AF99-4535-A33D-064BEEB794A7}" type="pres">
      <dgm:prSet presAssocID="{FA0158CE-AEE6-469B-8F40-CDE64C9A1B77}" presName="sibTrans" presStyleLbl="bgSibTrans2D1" presStyleIdx="6" presStyleCnt="7"/>
      <dgm:spPr/>
      <dgm:t>
        <a:bodyPr/>
        <a:lstStyle/>
        <a:p>
          <a:endParaRPr lang="en-US"/>
        </a:p>
      </dgm:t>
    </dgm:pt>
    <dgm:pt modelId="{DF1D70E9-A7EB-4763-9771-50C0FA290A32}" type="pres">
      <dgm:prSet presAssocID="{380B16AF-624B-432F-956F-A73323E50C2A}" presName="compNode" presStyleCnt="0"/>
      <dgm:spPr/>
    </dgm:pt>
    <dgm:pt modelId="{EA2B8900-22AC-4C71-B09D-E8BBED3C3D12}" type="pres">
      <dgm:prSet presAssocID="{380B16AF-624B-432F-956F-A73323E50C2A}" presName="dummyConnPt" presStyleCnt="0"/>
      <dgm:spPr/>
    </dgm:pt>
    <dgm:pt modelId="{5199B7CE-45FA-40A4-9D63-C4DB402CC2C3}" type="pres">
      <dgm:prSet presAssocID="{380B16AF-624B-432F-956F-A73323E50C2A}" presName="node" presStyleLbl="node1" presStyleIdx="7" presStyleCnt="8">
        <dgm:presLayoutVars>
          <dgm:bulletEnabled val="1"/>
        </dgm:presLayoutVars>
      </dgm:prSet>
      <dgm:spPr/>
      <dgm:t>
        <a:bodyPr/>
        <a:lstStyle/>
        <a:p>
          <a:endParaRPr lang="en-US"/>
        </a:p>
      </dgm:t>
    </dgm:pt>
  </dgm:ptLst>
  <dgm:cxnLst>
    <dgm:cxn modelId="{0927D89C-B198-486B-BEF8-4E109DAF1838}" srcId="{4BE37635-7949-48F5-A19C-89ED851D5910}" destId="{071A7C0D-6B6E-41A4-8D5B-32946D6E6F0E}" srcOrd="2" destOrd="0" parTransId="{9D7E02B6-1700-434B-95EC-7368901E1705}" sibTransId="{1A98A24A-3C3A-4042-8ACC-54B52B4B5E2A}"/>
    <dgm:cxn modelId="{E224A661-2D96-43BE-B109-ECCF51080C07}" type="presOf" srcId="{380B16AF-624B-432F-956F-A73323E50C2A}" destId="{5199B7CE-45FA-40A4-9D63-C4DB402CC2C3}" srcOrd="0" destOrd="0" presId="urn:microsoft.com/office/officeart/2005/8/layout/bProcess4"/>
    <dgm:cxn modelId="{0BCEEF2E-98FC-4F0D-B9B1-FBC2693CE6A2}" type="presOf" srcId="{FA0158CE-AEE6-469B-8F40-CDE64C9A1B77}" destId="{8DFCF656-AF99-4535-A33D-064BEEB794A7}" srcOrd="0" destOrd="0" presId="urn:microsoft.com/office/officeart/2005/8/layout/bProcess4"/>
    <dgm:cxn modelId="{7E808F0D-B8A1-478E-AE99-CE96ED767739}" type="presOf" srcId="{EF9F46A8-EECA-4476-AF70-E961C3035C27}" destId="{FFBBCE3B-4FF1-4AA7-B284-70EF9602FC80}" srcOrd="0" destOrd="0" presId="urn:microsoft.com/office/officeart/2005/8/layout/bProcess4"/>
    <dgm:cxn modelId="{1B1547E2-9535-4B21-A774-D313F4F156CA}" type="presOf" srcId="{497FC737-9821-4925-815D-A97E571395D5}" destId="{7117E8A3-E8EF-4A1D-B65B-4B9D2747FE4F}" srcOrd="0" destOrd="0" presId="urn:microsoft.com/office/officeart/2005/8/layout/bProcess4"/>
    <dgm:cxn modelId="{C51219A4-D0AB-4975-897D-38DA03E65B02}" type="presOf" srcId="{B69A2C65-14F9-4773-A2D8-27E0FA1EC327}" destId="{1BB459D0-9DF8-44AC-8CE5-542B7CBD9DEC}" srcOrd="0" destOrd="0" presId="urn:microsoft.com/office/officeart/2005/8/layout/bProcess4"/>
    <dgm:cxn modelId="{77A4EDFA-22A0-47BB-81E2-28D39E672827}" srcId="{4BE37635-7949-48F5-A19C-89ED851D5910}" destId="{01863D58-1670-460B-A16A-2A6F73565EBF}" srcOrd="3" destOrd="0" parTransId="{F3A6939C-5C6B-453D-872D-CB2456DFA8D0}" sibTransId="{497FC737-9821-4925-815D-A97E571395D5}"/>
    <dgm:cxn modelId="{ABD7FE76-8836-4EEC-A887-A9E0486E2D16}" type="presOf" srcId="{071A7C0D-6B6E-41A4-8D5B-32946D6E6F0E}" destId="{4FE708B9-AC7E-4863-8EE3-D1535117AA9E}" srcOrd="0" destOrd="0" presId="urn:microsoft.com/office/officeart/2005/8/layout/bProcess4"/>
    <dgm:cxn modelId="{22427F39-28B0-4A2F-A67F-01F224ACD9AC}" type="presOf" srcId="{AECFF2F1-9571-4C99-B71F-DF9B9B5E0ADB}" destId="{F8D84CF5-B764-46D1-9278-E94C1B9A9219}" srcOrd="0" destOrd="0" presId="urn:microsoft.com/office/officeart/2005/8/layout/bProcess4"/>
    <dgm:cxn modelId="{514C49C8-9C54-4691-B892-4D09027445F7}" type="presOf" srcId="{1A98A24A-3C3A-4042-8ACC-54B52B4B5E2A}" destId="{845E5006-BA5B-48E1-B1DB-A21C84E75735}" srcOrd="0" destOrd="0" presId="urn:microsoft.com/office/officeart/2005/8/layout/bProcess4"/>
    <dgm:cxn modelId="{BF2F66BA-0E37-4B5C-AE7F-A86E5E2E29DE}" type="presOf" srcId="{53953BFA-84D8-483F-93E1-5438EC696D05}" destId="{7C7B15DE-2D1D-449C-B0E5-84349FDC79F4}" srcOrd="0" destOrd="0" presId="urn:microsoft.com/office/officeart/2005/8/layout/bProcess4"/>
    <dgm:cxn modelId="{F222A87C-B7C4-4BD5-8ECD-2FDABEFAE9A2}" type="presOf" srcId="{01863D58-1670-460B-A16A-2A6F73565EBF}" destId="{C5869D51-2214-4F32-BDC9-A98655311305}" srcOrd="0" destOrd="0" presId="urn:microsoft.com/office/officeart/2005/8/layout/bProcess4"/>
    <dgm:cxn modelId="{0CE545F1-C1BF-4E83-802F-D2B977A061D4}" type="presOf" srcId="{4B32FD89-2151-4D8A-8914-240D9FAFDD83}" destId="{62C10277-2CA5-423F-9616-6A8BC7D6ECEA}" srcOrd="0" destOrd="0" presId="urn:microsoft.com/office/officeart/2005/8/layout/bProcess4"/>
    <dgm:cxn modelId="{90846BBC-488C-48D8-8C90-0FF54F3D8652}" srcId="{4BE37635-7949-48F5-A19C-89ED851D5910}" destId="{E54E1B4B-58BB-4309-BE5D-0C74DA562351}" srcOrd="1" destOrd="0" parTransId="{2648E64B-6477-47EB-BA35-5A4A0A5A1A40}" sibTransId="{53953BFA-84D8-483F-93E1-5438EC696D05}"/>
    <dgm:cxn modelId="{D943D836-A6F8-4394-9DD8-BCC279952D67}" srcId="{4BE37635-7949-48F5-A19C-89ED851D5910}" destId="{B69A2C65-14F9-4773-A2D8-27E0FA1EC327}" srcOrd="0" destOrd="0" parTransId="{FE6B3C5A-C7A7-4627-A063-E3C16D129588}" sibTransId="{ADA0A036-7EC0-4F05-B40F-349E68D5C6FA}"/>
    <dgm:cxn modelId="{881A1347-5A77-452C-A33F-62D44DFDF19B}" srcId="{4BE37635-7949-48F5-A19C-89ED851D5910}" destId="{AD89E341-4A65-46C8-A554-3796EFDFE77C}" srcOrd="6" destOrd="0" parTransId="{E32AD440-C18C-41FC-9E8E-2E4EB98A7355}" sibTransId="{FA0158CE-AEE6-469B-8F40-CDE64C9A1B77}"/>
    <dgm:cxn modelId="{3D2E17D8-A90F-4FB4-8011-DD4DA5CE7BBF}" srcId="{4BE37635-7949-48F5-A19C-89ED851D5910}" destId="{FB40C769-84E1-4585-8BC1-5BDDEBA33FA6}" srcOrd="4" destOrd="0" parTransId="{A811CE1E-0864-44E2-9053-A4447F31E6D4}" sibTransId="{AECFF2F1-9571-4C99-B71F-DF9B9B5E0ADB}"/>
    <dgm:cxn modelId="{8D80A59F-E842-4549-8C20-BBA958ED4CE8}" type="presOf" srcId="{FB40C769-84E1-4585-8BC1-5BDDEBA33FA6}" destId="{211C9E07-06D7-4E99-9A54-2A15D1F1AB62}" srcOrd="0" destOrd="0" presId="urn:microsoft.com/office/officeart/2005/8/layout/bProcess4"/>
    <dgm:cxn modelId="{FDAA4BB3-063B-42B8-AF32-0B75CC7C6AB4}" type="presOf" srcId="{4BE37635-7949-48F5-A19C-89ED851D5910}" destId="{36847778-18A3-4582-9DE3-0524C9BE37E3}" srcOrd="0" destOrd="0" presId="urn:microsoft.com/office/officeart/2005/8/layout/bProcess4"/>
    <dgm:cxn modelId="{DBE7B1D2-823E-451C-B019-9B83AE9F6593}" type="presOf" srcId="{E54E1B4B-58BB-4309-BE5D-0C74DA562351}" destId="{62411A9F-8CF8-4AAA-A95B-5F0F79E5D990}" srcOrd="0" destOrd="0" presId="urn:microsoft.com/office/officeart/2005/8/layout/bProcess4"/>
    <dgm:cxn modelId="{C57621CF-A394-4BA6-BF4F-458C9C468A63}" type="presOf" srcId="{ADA0A036-7EC0-4F05-B40F-349E68D5C6FA}" destId="{6BA6BA93-4CD4-4027-A0EF-BBDF5263BC7C}" srcOrd="0" destOrd="0" presId="urn:microsoft.com/office/officeart/2005/8/layout/bProcess4"/>
    <dgm:cxn modelId="{523F3FD8-EDC6-4F16-B50B-C28A98E6C2FB}" type="presOf" srcId="{AD89E341-4A65-46C8-A554-3796EFDFE77C}" destId="{B633829C-24A6-41FB-86F1-F183B53CDBE0}" srcOrd="0" destOrd="0" presId="urn:microsoft.com/office/officeart/2005/8/layout/bProcess4"/>
    <dgm:cxn modelId="{C8C076D0-AAEE-416E-8FA6-BD2909D15E97}" srcId="{4BE37635-7949-48F5-A19C-89ED851D5910}" destId="{380B16AF-624B-432F-956F-A73323E50C2A}" srcOrd="7" destOrd="0" parTransId="{8C595496-5332-4D5A-BB0C-20734E9414A4}" sibTransId="{3307DF27-E081-4934-A1CC-1DE3DF43BE69}"/>
    <dgm:cxn modelId="{98BA990E-F618-42DF-B7A9-214A8EE4ACBE}" srcId="{4BE37635-7949-48F5-A19C-89ED851D5910}" destId="{4B32FD89-2151-4D8A-8914-240D9FAFDD83}" srcOrd="5" destOrd="0" parTransId="{FBFC1FC9-94D4-4DF7-84F9-29E0A4BB4477}" sibTransId="{EF9F46A8-EECA-4476-AF70-E961C3035C27}"/>
    <dgm:cxn modelId="{1A8DA020-A7D3-45DF-821B-A570D3D8C8A4}" type="presParOf" srcId="{36847778-18A3-4582-9DE3-0524C9BE37E3}" destId="{B17A9751-3616-4140-A6B8-46C89C08D6E9}" srcOrd="0" destOrd="0" presId="urn:microsoft.com/office/officeart/2005/8/layout/bProcess4"/>
    <dgm:cxn modelId="{2CE7F527-53C6-46AB-9A16-423E360D17FB}" type="presParOf" srcId="{B17A9751-3616-4140-A6B8-46C89C08D6E9}" destId="{8373AFC8-7CA7-4D29-AC9A-0C9845E89FCE}" srcOrd="0" destOrd="0" presId="urn:microsoft.com/office/officeart/2005/8/layout/bProcess4"/>
    <dgm:cxn modelId="{D51AE10B-10E7-440F-896E-6AA0FA87990C}" type="presParOf" srcId="{B17A9751-3616-4140-A6B8-46C89C08D6E9}" destId="{1BB459D0-9DF8-44AC-8CE5-542B7CBD9DEC}" srcOrd="1" destOrd="0" presId="urn:microsoft.com/office/officeart/2005/8/layout/bProcess4"/>
    <dgm:cxn modelId="{0E71625F-8957-4F77-8502-D641A8965E27}" type="presParOf" srcId="{36847778-18A3-4582-9DE3-0524C9BE37E3}" destId="{6BA6BA93-4CD4-4027-A0EF-BBDF5263BC7C}" srcOrd="1" destOrd="0" presId="urn:microsoft.com/office/officeart/2005/8/layout/bProcess4"/>
    <dgm:cxn modelId="{99878B60-0DF2-4EF5-8EC4-CD94963709F7}" type="presParOf" srcId="{36847778-18A3-4582-9DE3-0524C9BE37E3}" destId="{DBF2A3CC-C066-41DF-8243-EF51D4F26375}" srcOrd="2" destOrd="0" presId="urn:microsoft.com/office/officeart/2005/8/layout/bProcess4"/>
    <dgm:cxn modelId="{B0D63724-4801-4104-BA69-393B951E6B99}" type="presParOf" srcId="{DBF2A3CC-C066-41DF-8243-EF51D4F26375}" destId="{EF913EB0-6EA5-4582-9150-7CD9AE0D579A}" srcOrd="0" destOrd="0" presId="urn:microsoft.com/office/officeart/2005/8/layout/bProcess4"/>
    <dgm:cxn modelId="{4DC53F0F-9183-47A1-BA08-51701A6E3AC7}" type="presParOf" srcId="{DBF2A3CC-C066-41DF-8243-EF51D4F26375}" destId="{62411A9F-8CF8-4AAA-A95B-5F0F79E5D990}" srcOrd="1" destOrd="0" presId="urn:microsoft.com/office/officeart/2005/8/layout/bProcess4"/>
    <dgm:cxn modelId="{DB635BDE-0E2B-4AC1-B84E-3117C081B1F6}" type="presParOf" srcId="{36847778-18A3-4582-9DE3-0524C9BE37E3}" destId="{7C7B15DE-2D1D-449C-B0E5-84349FDC79F4}" srcOrd="3" destOrd="0" presId="urn:microsoft.com/office/officeart/2005/8/layout/bProcess4"/>
    <dgm:cxn modelId="{9208E711-D0DD-428A-836E-7A82BC9C188C}" type="presParOf" srcId="{36847778-18A3-4582-9DE3-0524C9BE37E3}" destId="{A3FD22E6-6A16-4EDE-AB37-EC160C7F7C67}" srcOrd="4" destOrd="0" presId="urn:microsoft.com/office/officeart/2005/8/layout/bProcess4"/>
    <dgm:cxn modelId="{74610485-38E9-4425-ADF1-5B86BBD3E9F2}" type="presParOf" srcId="{A3FD22E6-6A16-4EDE-AB37-EC160C7F7C67}" destId="{0C2FF833-204E-4291-B1C0-89F34F0FA6CA}" srcOrd="0" destOrd="0" presId="urn:microsoft.com/office/officeart/2005/8/layout/bProcess4"/>
    <dgm:cxn modelId="{D023991E-E548-47D6-B9CF-1D9E664F181D}" type="presParOf" srcId="{A3FD22E6-6A16-4EDE-AB37-EC160C7F7C67}" destId="{4FE708B9-AC7E-4863-8EE3-D1535117AA9E}" srcOrd="1" destOrd="0" presId="urn:microsoft.com/office/officeart/2005/8/layout/bProcess4"/>
    <dgm:cxn modelId="{0CB293D9-AF43-484B-A348-A2E14C97C24E}" type="presParOf" srcId="{36847778-18A3-4582-9DE3-0524C9BE37E3}" destId="{845E5006-BA5B-48E1-B1DB-A21C84E75735}" srcOrd="5" destOrd="0" presId="urn:microsoft.com/office/officeart/2005/8/layout/bProcess4"/>
    <dgm:cxn modelId="{A4744CA7-ADAB-42EC-BF27-B222A0C91077}" type="presParOf" srcId="{36847778-18A3-4582-9DE3-0524C9BE37E3}" destId="{0DC46CE4-3FE8-4363-8808-DB4671C44A61}" srcOrd="6" destOrd="0" presId="urn:microsoft.com/office/officeart/2005/8/layout/bProcess4"/>
    <dgm:cxn modelId="{B93C0888-B98A-4590-97E5-C7F67863B265}" type="presParOf" srcId="{0DC46CE4-3FE8-4363-8808-DB4671C44A61}" destId="{4AC4381A-F525-410E-87C4-F7EB794C2B2C}" srcOrd="0" destOrd="0" presId="urn:microsoft.com/office/officeart/2005/8/layout/bProcess4"/>
    <dgm:cxn modelId="{D11CFBA7-9AE4-4976-B43F-C46D20DDC0EE}" type="presParOf" srcId="{0DC46CE4-3FE8-4363-8808-DB4671C44A61}" destId="{C5869D51-2214-4F32-BDC9-A98655311305}" srcOrd="1" destOrd="0" presId="urn:microsoft.com/office/officeart/2005/8/layout/bProcess4"/>
    <dgm:cxn modelId="{02FB78E4-5E7A-408F-A3E4-65FE5E331E7E}" type="presParOf" srcId="{36847778-18A3-4582-9DE3-0524C9BE37E3}" destId="{7117E8A3-E8EF-4A1D-B65B-4B9D2747FE4F}" srcOrd="7" destOrd="0" presId="urn:microsoft.com/office/officeart/2005/8/layout/bProcess4"/>
    <dgm:cxn modelId="{FAF6211D-E13D-452B-83DE-5F4473506F54}" type="presParOf" srcId="{36847778-18A3-4582-9DE3-0524C9BE37E3}" destId="{8F81F8F0-C1B8-4757-BCE3-C6BED7C11E72}" srcOrd="8" destOrd="0" presId="urn:microsoft.com/office/officeart/2005/8/layout/bProcess4"/>
    <dgm:cxn modelId="{B8191C69-1F2D-4F2D-9FB2-238165776A2C}" type="presParOf" srcId="{8F81F8F0-C1B8-4757-BCE3-C6BED7C11E72}" destId="{7511F8BF-72D2-4DB2-BC1C-4BAEC901B912}" srcOrd="0" destOrd="0" presId="urn:microsoft.com/office/officeart/2005/8/layout/bProcess4"/>
    <dgm:cxn modelId="{6D1B73CA-313F-428E-9935-B0AA0C2EC562}" type="presParOf" srcId="{8F81F8F0-C1B8-4757-BCE3-C6BED7C11E72}" destId="{211C9E07-06D7-4E99-9A54-2A15D1F1AB62}" srcOrd="1" destOrd="0" presId="urn:microsoft.com/office/officeart/2005/8/layout/bProcess4"/>
    <dgm:cxn modelId="{4D6BEBB8-9539-41AB-8862-F873C129A12E}" type="presParOf" srcId="{36847778-18A3-4582-9DE3-0524C9BE37E3}" destId="{F8D84CF5-B764-46D1-9278-E94C1B9A9219}" srcOrd="9" destOrd="0" presId="urn:microsoft.com/office/officeart/2005/8/layout/bProcess4"/>
    <dgm:cxn modelId="{F5095BA0-3FAE-4C39-B89D-A31F12A102C3}" type="presParOf" srcId="{36847778-18A3-4582-9DE3-0524C9BE37E3}" destId="{5AC972E5-37FC-420B-8EF6-AD00F75385DC}" srcOrd="10" destOrd="0" presId="urn:microsoft.com/office/officeart/2005/8/layout/bProcess4"/>
    <dgm:cxn modelId="{D32F5FE5-FAC5-48F0-B9A7-21B8A9F8FB87}" type="presParOf" srcId="{5AC972E5-37FC-420B-8EF6-AD00F75385DC}" destId="{D5858048-DA3A-4080-A32B-7D143D7E51EB}" srcOrd="0" destOrd="0" presId="urn:microsoft.com/office/officeart/2005/8/layout/bProcess4"/>
    <dgm:cxn modelId="{BCCBA992-1BCA-4EC5-9CAD-0697ADBCEF3F}" type="presParOf" srcId="{5AC972E5-37FC-420B-8EF6-AD00F75385DC}" destId="{62C10277-2CA5-423F-9616-6A8BC7D6ECEA}" srcOrd="1" destOrd="0" presId="urn:microsoft.com/office/officeart/2005/8/layout/bProcess4"/>
    <dgm:cxn modelId="{CE1329BB-AE61-4E09-92E7-6C7FB08218E6}" type="presParOf" srcId="{36847778-18A3-4582-9DE3-0524C9BE37E3}" destId="{FFBBCE3B-4FF1-4AA7-B284-70EF9602FC80}" srcOrd="11" destOrd="0" presId="urn:microsoft.com/office/officeart/2005/8/layout/bProcess4"/>
    <dgm:cxn modelId="{BFBB691D-76E7-49A8-9578-E674A2C2138E}" type="presParOf" srcId="{36847778-18A3-4582-9DE3-0524C9BE37E3}" destId="{80913124-7ADD-483C-B42D-D572B83D2635}" srcOrd="12" destOrd="0" presId="urn:microsoft.com/office/officeart/2005/8/layout/bProcess4"/>
    <dgm:cxn modelId="{C38DFEED-BF66-45F2-94B6-062AF0AD80EB}" type="presParOf" srcId="{80913124-7ADD-483C-B42D-D572B83D2635}" destId="{36E37997-F99B-42F8-A72D-8162328BDE5C}" srcOrd="0" destOrd="0" presId="urn:microsoft.com/office/officeart/2005/8/layout/bProcess4"/>
    <dgm:cxn modelId="{307779FC-E433-4D13-B02C-E52F302F481A}" type="presParOf" srcId="{80913124-7ADD-483C-B42D-D572B83D2635}" destId="{B633829C-24A6-41FB-86F1-F183B53CDBE0}" srcOrd="1" destOrd="0" presId="urn:microsoft.com/office/officeart/2005/8/layout/bProcess4"/>
    <dgm:cxn modelId="{5E61A61A-1622-4725-B2C8-C037209C495E}" type="presParOf" srcId="{36847778-18A3-4582-9DE3-0524C9BE37E3}" destId="{8DFCF656-AF99-4535-A33D-064BEEB794A7}" srcOrd="13" destOrd="0" presId="urn:microsoft.com/office/officeart/2005/8/layout/bProcess4"/>
    <dgm:cxn modelId="{51B9487E-585F-40BB-9102-51D37732C80E}" type="presParOf" srcId="{36847778-18A3-4582-9DE3-0524C9BE37E3}" destId="{DF1D70E9-A7EB-4763-9771-50C0FA290A32}" srcOrd="14" destOrd="0" presId="urn:microsoft.com/office/officeart/2005/8/layout/bProcess4"/>
    <dgm:cxn modelId="{BB2E7FE2-F04E-484E-80CD-FF744A6C1DF4}" type="presParOf" srcId="{DF1D70E9-A7EB-4763-9771-50C0FA290A32}" destId="{EA2B8900-22AC-4C71-B09D-E8BBED3C3D12}" srcOrd="0" destOrd="0" presId="urn:microsoft.com/office/officeart/2005/8/layout/bProcess4"/>
    <dgm:cxn modelId="{116BB773-AE78-464F-A7D5-40F1F7E8153A}" type="presParOf" srcId="{DF1D70E9-A7EB-4763-9771-50C0FA290A32}" destId="{5199B7CE-45FA-40A4-9D63-C4DB402CC2C3}"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6224D94-F62A-41EA-8576-46D5CA3C60CF}" type="doc">
      <dgm:prSet loTypeId="urn:microsoft.com/office/officeart/2005/8/layout/chevron1" loCatId="process" qsTypeId="urn:microsoft.com/office/officeart/2005/8/quickstyle/3d3" qsCatId="3D" csTypeId="urn:microsoft.com/office/officeart/2005/8/colors/colorful3" csCatId="colorful" phldr="1"/>
      <dgm:spPr/>
    </dgm:pt>
    <dgm:pt modelId="{5913C2EA-EC47-4BA6-978E-957F3FD46BE6}">
      <dgm:prSet phldrT="[Text]"/>
      <dgm:spPr/>
      <dgm:t>
        <a:bodyPr/>
        <a:lstStyle/>
        <a:p>
          <a:pPr>
            <a:spcAft>
              <a:spcPts val="0"/>
            </a:spcAft>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November -</a:t>
          </a:r>
        </a:p>
        <a:p>
          <a:pPr>
            <a:spcAft>
              <a:spcPts val="0"/>
            </a:spcAft>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December 2015</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D1D58BD-72C0-4FD8-A972-776372E0284C}" type="parTrans" cxnId="{892B03D6-91A5-4FAA-9598-1C92941BBAC3}">
      <dgm:prSet/>
      <dgm:spPr/>
      <dgm:t>
        <a:bodyPr/>
        <a:lstStyle/>
        <a:p>
          <a:endParaRPr lang="en-US"/>
        </a:p>
      </dgm:t>
    </dgm:pt>
    <dgm:pt modelId="{6193B906-F4AD-4581-8E9E-50C17389C3BF}" type="sibTrans" cxnId="{892B03D6-91A5-4FAA-9598-1C92941BBAC3}">
      <dgm:prSet/>
      <dgm:spPr/>
      <dgm:t>
        <a:bodyPr/>
        <a:lstStyle/>
        <a:p>
          <a:endParaRPr lang="en-US"/>
        </a:p>
      </dgm:t>
    </dgm:pt>
    <dgm:pt modelId="{3B5A2B10-C83E-4584-B68F-BDB27D2D7BA0}">
      <dgm:prSet phldrT="[Text]"/>
      <dgm:spPr>
        <a:xfrm rot="17700000">
          <a:off x="379667" y="2802844"/>
          <a:ext cx="884708" cy="426573"/>
        </a:xfrm>
      </dgm:spPr>
      <dgm:t>
        <a:bodyPr/>
        <a:lstStyle/>
        <a:p>
          <a:r>
            <a:rPr lang="en-US" dirty="0" smtClean="0">
              <a:latin typeface="Calibri"/>
              <a:ea typeface="+mn-ea"/>
              <a:cs typeface="+mn-cs"/>
            </a:rPr>
            <a:t>Obtain 3 meter Digital Elevation Model data</a:t>
          </a:r>
          <a:endParaRPr lang="en-US" dirty="0">
            <a:latin typeface="Calibri"/>
            <a:ea typeface="+mn-ea"/>
            <a:cs typeface="+mn-cs"/>
          </a:endParaRPr>
        </a:p>
      </dgm:t>
    </dgm:pt>
    <dgm:pt modelId="{2D9FBA5B-FEAD-4CE5-ACB6-766E616D5BB5}" type="parTrans" cxnId="{DD1F6C43-0E50-48AB-99EA-F12907646A39}">
      <dgm:prSet/>
      <dgm:spPr/>
      <dgm:t>
        <a:bodyPr/>
        <a:lstStyle/>
        <a:p>
          <a:endParaRPr lang="en-US"/>
        </a:p>
      </dgm:t>
    </dgm:pt>
    <dgm:pt modelId="{06951C28-D738-4F1E-8E1E-A4748D3196C5}" type="sibTrans" cxnId="{DD1F6C43-0E50-48AB-99EA-F12907646A39}">
      <dgm:prSet/>
      <dgm:spPr/>
      <dgm:t>
        <a:bodyPr/>
        <a:lstStyle/>
        <a:p>
          <a:endParaRPr lang="en-US"/>
        </a:p>
      </dgm:t>
    </dgm:pt>
    <dgm:pt modelId="{72F17CAC-1C7F-4930-9E19-1F3BF59FE5C4}">
      <dgm:prSet phldrT="[Text]"/>
      <dgm:spPr>
        <a:xfrm rot="17700000">
          <a:off x="2153288" y="1339948"/>
          <a:ext cx="1022729" cy="492876"/>
        </a:xfrm>
      </dgm:spPr>
      <dgm:t>
        <a:bodyPr/>
        <a:lstStyle/>
        <a:p>
          <a:pPr>
            <a:spcAft>
              <a:spcPts val="0"/>
            </a:spcAft>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January -</a:t>
          </a:r>
        </a:p>
        <a:p>
          <a:pPr>
            <a:spcAft>
              <a:spcPts val="0"/>
            </a:spcAft>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February 2016</a:t>
          </a:r>
        </a:p>
      </dgm:t>
    </dgm:pt>
    <dgm:pt modelId="{8976591B-717E-41D3-AD4A-CFC1355538E0}" type="parTrans" cxnId="{FD9F1F95-3735-4AE4-A21B-787F6F65B5C3}">
      <dgm:prSet/>
      <dgm:spPr/>
      <dgm:t>
        <a:bodyPr/>
        <a:lstStyle/>
        <a:p>
          <a:endParaRPr lang="en-US"/>
        </a:p>
      </dgm:t>
    </dgm:pt>
    <dgm:pt modelId="{AD059E78-65D4-4D65-9648-8FB948D5E406}" type="sibTrans" cxnId="{FD9F1F95-3735-4AE4-A21B-787F6F65B5C3}">
      <dgm:prSet/>
      <dgm:spPr/>
      <dgm:t>
        <a:bodyPr/>
        <a:lstStyle/>
        <a:p>
          <a:endParaRPr lang="en-US"/>
        </a:p>
      </dgm:t>
    </dgm:pt>
    <dgm:pt modelId="{D939802B-FE52-4388-BE4C-39B4C0B339D6}">
      <dgm:prSet phldrT="[Text]"/>
      <dgm:spPr>
        <a:xfrm rot="17700000">
          <a:off x="2242314" y="2802844"/>
          <a:ext cx="884708" cy="426573"/>
        </a:xfrm>
      </dgm:spPr>
      <dgm:t>
        <a:bodyPr/>
        <a:lstStyle/>
        <a:p>
          <a:r>
            <a:rPr lang="en-US" dirty="0" smtClean="0">
              <a:latin typeface="Calibri"/>
              <a:ea typeface="+mn-ea"/>
              <a:cs typeface="+mn-cs"/>
            </a:rPr>
            <a:t>Write script to push netCDF file to PC</a:t>
          </a:r>
          <a:endParaRPr lang="en-US" dirty="0">
            <a:latin typeface="Calibri"/>
            <a:ea typeface="+mn-ea"/>
            <a:cs typeface="+mn-cs"/>
          </a:endParaRPr>
        </a:p>
      </dgm:t>
    </dgm:pt>
    <dgm:pt modelId="{0772681E-2726-4046-98E1-6CB97FE6DD05}" type="parTrans" cxnId="{6B44F2BD-4740-4527-A9E4-31AFE38E35F9}">
      <dgm:prSet/>
      <dgm:spPr/>
      <dgm:t>
        <a:bodyPr/>
        <a:lstStyle/>
        <a:p>
          <a:endParaRPr lang="en-US"/>
        </a:p>
      </dgm:t>
    </dgm:pt>
    <dgm:pt modelId="{0EA92391-16E1-4A68-A41D-4FF6500558BA}" type="sibTrans" cxnId="{6B44F2BD-4740-4527-A9E4-31AFE38E35F9}">
      <dgm:prSet/>
      <dgm:spPr/>
      <dgm:t>
        <a:bodyPr/>
        <a:lstStyle/>
        <a:p>
          <a:endParaRPr lang="en-US"/>
        </a:p>
      </dgm:t>
    </dgm:pt>
    <dgm:pt modelId="{006E2FF4-3EF7-493B-9598-15FE9A6DDDE3}">
      <dgm:prSet phldrT="[Text]"/>
      <dgm:spPr>
        <a:xfrm rot="17700000">
          <a:off x="3526988" y="1339948"/>
          <a:ext cx="1022729" cy="492876"/>
        </a:xfrm>
      </dgm:spPr>
      <dgm:t>
        <a:bodyPr/>
        <a:lstStyle/>
        <a:p>
          <a:pPr>
            <a:spcAft>
              <a:spcPts val="0"/>
            </a:spcAft>
          </a:pP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rPr>
            <a:t>March -</a:t>
          </a:r>
        </a:p>
        <a:p>
          <a:pPr>
            <a:spcAft>
              <a:spcPts val="0"/>
            </a:spcAft>
          </a:pP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rPr>
            <a:t>May 2016</a:t>
          </a:r>
          <a:endParaRPr lang="en-US" b="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40CEB0-E33F-4845-B79A-CA302F2D071E}" type="parTrans" cxnId="{7F264E76-29EE-443A-A133-F3EC203F8320}">
      <dgm:prSet/>
      <dgm:spPr/>
      <dgm:t>
        <a:bodyPr/>
        <a:lstStyle/>
        <a:p>
          <a:endParaRPr lang="en-US"/>
        </a:p>
      </dgm:t>
    </dgm:pt>
    <dgm:pt modelId="{85E1301E-7C4E-4A27-A37A-0226E80CF09E}" type="sibTrans" cxnId="{7F264E76-29EE-443A-A133-F3EC203F8320}">
      <dgm:prSet/>
      <dgm:spPr/>
      <dgm:t>
        <a:bodyPr/>
        <a:lstStyle/>
        <a:p>
          <a:endParaRPr lang="en-US"/>
        </a:p>
      </dgm:t>
    </dgm:pt>
    <dgm:pt modelId="{ED25980A-D664-4CB4-97D8-81EC0E7A2D6A}">
      <dgm:prSet phldrT="[Text]"/>
      <dgm:spPr>
        <a:xfrm rot="17700000">
          <a:off x="3616014" y="2802844"/>
          <a:ext cx="884708" cy="426573"/>
        </a:xfrm>
      </dgm:spPr>
      <dgm:t>
        <a:bodyPr/>
        <a:lstStyle/>
        <a:p>
          <a:r>
            <a:rPr lang="en-US" dirty="0" smtClean="0">
              <a:latin typeface="Calibri"/>
              <a:ea typeface="+mn-ea"/>
              <a:cs typeface="+mn-cs"/>
            </a:rPr>
            <a:t>Draft final paper and presentation</a:t>
          </a:r>
          <a:endParaRPr lang="en-US" dirty="0">
            <a:latin typeface="Calibri"/>
            <a:ea typeface="+mn-ea"/>
            <a:cs typeface="+mn-cs"/>
          </a:endParaRPr>
        </a:p>
      </dgm:t>
    </dgm:pt>
    <dgm:pt modelId="{0D3CAAC4-026C-40F3-9DB2-52D2641F7592}" type="parTrans" cxnId="{FD88A0BF-EDF0-4233-B8A2-F94E6F9996D0}">
      <dgm:prSet/>
      <dgm:spPr/>
      <dgm:t>
        <a:bodyPr/>
        <a:lstStyle/>
        <a:p>
          <a:endParaRPr lang="en-US"/>
        </a:p>
      </dgm:t>
    </dgm:pt>
    <dgm:pt modelId="{75492DCF-8AC0-4436-A87A-01826F0A9347}" type="sibTrans" cxnId="{FD88A0BF-EDF0-4233-B8A2-F94E6F9996D0}">
      <dgm:prSet/>
      <dgm:spPr/>
      <dgm:t>
        <a:bodyPr/>
        <a:lstStyle/>
        <a:p>
          <a:endParaRPr lang="en-US"/>
        </a:p>
      </dgm:t>
    </dgm:pt>
    <dgm:pt modelId="{4D557B28-3CA3-411E-B702-8EF91D9CC55A}">
      <dgm:prSet phldrT="[Text]"/>
      <dgm:spPr>
        <a:xfrm rot="17700000">
          <a:off x="5478661" y="2802844"/>
          <a:ext cx="884708" cy="426573"/>
        </a:xfrm>
      </dgm:spPr>
      <dgm:t>
        <a:bodyPr/>
        <a:lstStyle/>
        <a:p>
          <a:pPr>
            <a:spcAft>
              <a:spcPts val="0"/>
            </a:spcAft>
          </a:pP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rPr>
            <a:t>June -</a:t>
          </a:r>
        </a:p>
        <a:p>
          <a:pPr>
            <a:spcAft>
              <a:spcPts val="0"/>
            </a:spcAft>
          </a:pPr>
          <a:r>
            <a:rPr lang="en-US" b="0" dirty="0" smtClean="0">
              <a:solidFill>
                <a:schemeClr val="bg1"/>
              </a:solidFill>
              <a:latin typeface="Tahoma" panose="020B0604030504040204" pitchFamily="34" charset="0"/>
              <a:ea typeface="Tahoma" panose="020B0604030504040204" pitchFamily="34" charset="0"/>
              <a:cs typeface="Tahoma" panose="020B0604030504040204" pitchFamily="34" charset="0"/>
            </a:rPr>
            <a:t>July 2016</a:t>
          </a:r>
          <a:endParaRPr lang="en-US" b="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30CE915-7083-4239-8702-4E2C31C2A252}" type="parTrans" cxnId="{F18A028E-FBA2-43ED-B58E-699453F21387}">
      <dgm:prSet/>
      <dgm:spPr/>
      <dgm:t>
        <a:bodyPr/>
        <a:lstStyle/>
        <a:p>
          <a:endParaRPr lang="en-US"/>
        </a:p>
      </dgm:t>
    </dgm:pt>
    <dgm:pt modelId="{290CA341-2492-4011-818C-CC551A668D5F}" type="sibTrans" cxnId="{F18A028E-FBA2-43ED-B58E-699453F21387}">
      <dgm:prSet/>
      <dgm:spPr/>
      <dgm:t>
        <a:bodyPr/>
        <a:lstStyle/>
        <a:p>
          <a:endParaRPr lang="en-US"/>
        </a:p>
      </dgm:t>
    </dgm:pt>
    <dgm:pt modelId="{446F5F61-7D7B-44A6-9FE1-1EC88BBA857C}">
      <dgm:prSet phldrT="[Text]"/>
      <dgm:spPr>
        <a:xfrm rot="17700000">
          <a:off x="5478661" y="2802844"/>
          <a:ext cx="884708" cy="426573"/>
        </a:xfrm>
      </dgm:spPr>
      <dgm:t>
        <a:bodyPr/>
        <a:lstStyle/>
        <a:p>
          <a:r>
            <a:rPr lang="en-US" dirty="0" smtClean="0">
              <a:latin typeface="Calibri"/>
              <a:ea typeface="+mn-ea"/>
              <a:cs typeface="+mn-cs"/>
            </a:rPr>
            <a:t>Turn in Final Paper</a:t>
          </a:r>
          <a:endParaRPr lang="en-US" dirty="0">
            <a:latin typeface="Calibri"/>
            <a:ea typeface="+mn-ea"/>
            <a:cs typeface="+mn-cs"/>
          </a:endParaRPr>
        </a:p>
      </dgm:t>
    </dgm:pt>
    <dgm:pt modelId="{F298ADFF-8957-43B8-B1FA-E8941EC002BB}" type="parTrans" cxnId="{A5A859B5-5A78-4807-8DCA-90979738938A}">
      <dgm:prSet/>
      <dgm:spPr/>
      <dgm:t>
        <a:bodyPr/>
        <a:lstStyle/>
        <a:p>
          <a:endParaRPr lang="en-US"/>
        </a:p>
      </dgm:t>
    </dgm:pt>
    <dgm:pt modelId="{B374784E-3E39-4DE0-A9F6-6D16EE38834D}" type="sibTrans" cxnId="{A5A859B5-5A78-4807-8DCA-90979738938A}">
      <dgm:prSet/>
      <dgm:spPr/>
      <dgm:t>
        <a:bodyPr/>
        <a:lstStyle/>
        <a:p>
          <a:endParaRPr lang="en-US"/>
        </a:p>
      </dgm:t>
    </dgm:pt>
    <dgm:pt modelId="{6AE11DFC-2D69-4161-835D-97AFCE434B53}">
      <dgm:prSet phldrT="[Text]"/>
      <dgm:spPr>
        <a:xfrm rot="17700000">
          <a:off x="5478661" y="2802844"/>
          <a:ext cx="884708" cy="426573"/>
        </a:xfrm>
      </dgm:spPr>
      <dgm:t>
        <a:bodyPr/>
        <a:lstStyle/>
        <a:p>
          <a:r>
            <a:rPr lang="en-US" dirty="0" smtClean="0">
              <a:latin typeface="Calibri"/>
              <a:ea typeface="+mn-ea"/>
              <a:cs typeface="+mn-cs"/>
            </a:rPr>
            <a:t>Present at the Esri International User Conference in San Diego, CA</a:t>
          </a:r>
          <a:endParaRPr lang="en-US" dirty="0">
            <a:latin typeface="Calibri"/>
            <a:ea typeface="+mn-ea"/>
            <a:cs typeface="+mn-cs"/>
          </a:endParaRPr>
        </a:p>
      </dgm:t>
    </dgm:pt>
    <dgm:pt modelId="{9CE1AE53-F327-49E6-ABA6-3A2B307C544A}" type="parTrans" cxnId="{7456A599-EC4D-4C87-A588-57553D883802}">
      <dgm:prSet/>
      <dgm:spPr/>
      <dgm:t>
        <a:bodyPr/>
        <a:lstStyle/>
        <a:p>
          <a:endParaRPr lang="en-US"/>
        </a:p>
      </dgm:t>
    </dgm:pt>
    <dgm:pt modelId="{3210B477-24BC-47CF-88F9-3B8CAE95CAD5}" type="sibTrans" cxnId="{7456A599-EC4D-4C87-A588-57553D883802}">
      <dgm:prSet/>
      <dgm:spPr/>
      <dgm:t>
        <a:bodyPr/>
        <a:lstStyle/>
        <a:p>
          <a:endParaRPr lang="en-US"/>
        </a:p>
      </dgm:t>
    </dgm:pt>
    <dgm:pt modelId="{B7896476-BDC2-4A0C-AF27-113C9F04152C}">
      <dgm:prSet phldrT="[Text]"/>
      <dgm:spPr>
        <a:xfrm rot="17700000">
          <a:off x="379667" y="2802844"/>
          <a:ext cx="884708" cy="426573"/>
        </a:xfrm>
      </dgm:spPr>
      <dgm:t>
        <a:bodyPr/>
        <a:lstStyle/>
        <a:p>
          <a:r>
            <a:rPr lang="en-US" dirty="0" smtClean="0">
              <a:latin typeface="Calibri"/>
              <a:ea typeface="+mn-ea"/>
              <a:cs typeface="+mn-cs"/>
            </a:rPr>
            <a:t>Set up Surge and Astronomical Tide grids in GFE</a:t>
          </a:r>
          <a:endParaRPr lang="en-US" dirty="0">
            <a:latin typeface="Calibri"/>
            <a:ea typeface="+mn-ea"/>
            <a:cs typeface="+mn-cs"/>
          </a:endParaRPr>
        </a:p>
      </dgm:t>
    </dgm:pt>
    <dgm:pt modelId="{87DDBA0F-CEE4-4EDB-BAC9-26129CC7FD9D}" type="parTrans" cxnId="{30D3D807-6700-4ADD-AB1D-E4D7E5485075}">
      <dgm:prSet/>
      <dgm:spPr/>
      <dgm:t>
        <a:bodyPr/>
        <a:lstStyle/>
        <a:p>
          <a:endParaRPr lang="en-US"/>
        </a:p>
      </dgm:t>
    </dgm:pt>
    <dgm:pt modelId="{DA1D4410-AC0A-4AC8-95B8-760022247DDC}" type="sibTrans" cxnId="{30D3D807-6700-4ADD-AB1D-E4D7E5485075}">
      <dgm:prSet/>
      <dgm:spPr/>
      <dgm:t>
        <a:bodyPr/>
        <a:lstStyle/>
        <a:p>
          <a:endParaRPr lang="en-US"/>
        </a:p>
      </dgm:t>
    </dgm:pt>
    <dgm:pt modelId="{B3CF09B2-C12B-4CE1-A8A9-074BF4F83FE2}">
      <dgm:prSet phldrT="[Text]"/>
      <dgm:spPr>
        <a:xfrm rot="17700000">
          <a:off x="2242314" y="2802844"/>
          <a:ext cx="884708" cy="426573"/>
        </a:xfrm>
      </dgm:spPr>
      <dgm:t>
        <a:bodyPr/>
        <a:lstStyle/>
        <a:p>
          <a:r>
            <a:rPr lang="en-US" dirty="0" smtClean="0">
              <a:latin typeface="Calibri"/>
              <a:ea typeface="+mn-ea"/>
              <a:cs typeface="+mn-cs"/>
            </a:rPr>
            <a:t>Perform calculations and analysis in ArcMap </a:t>
          </a:r>
          <a:endParaRPr lang="en-US" dirty="0">
            <a:latin typeface="Calibri"/>
            <a:ea typeface="+mn-ea"/>
            <a:cs typeface="+mn-cs"/>
          </a:endParaRPr>
        </a:p>
      </dgm:t>
    </dgm:pt>
    <dgm:pt modelId="{9619FD85-3D68-4F2D-963E-8AE340C742AB}" type="parTrans" cxnId="{724355C6-3B5B-4789-BDB8-46A4AD9B6ADC}">
      <dgm:prSet/>
      <dgm:spPr/>
      <dgm:t>
        <a:bodyPr/>
        <a:lstStyle/>
        <a:p>
          <a:endParaRPr lang="en-US"/>
        </a:p>
      </dgm:t>
    </dgm:pt>
    <dgm:pt modelId="{5BF301DF-8C04-4A29-A6FB-D2B10E48A2A7}" type="sibTrans" cxnId="{724355C6-3B5B-4789-BDB8-46A4AD9B6ADC}">
      <dgm:prSet/>
      <dgm:spPr/>
      <dgm:t>
        <a:bodyPr/>
        <a:lstStyle/>
        <a:p>
          <a:endParaRPr lang="en-US"/>
        </a:p>
      </dgm:t>
    </dgm:pt>
    <dgm:pt modelId="{311BD3A6-6567-4767-8DB5-0BF1A381C1AD}">
      <dgm:prSet phldrT="[Text]"/>
      <dgm:spPr>
        <a:xfrm rot="17700000">
          <a:off x="2242314" y="2802844"/>
          <a:ext cx="884708" cy="426573"/>
        </a:xfrm>
      </dgm:spPr>
      <dgm:t>
        <a:bodyPr/>
        <a:lstStyle/>
        <a:p>
          <a:r>
            <a:rPr lang="en-US" dirty="0" smtClean="0">
              <a:latin typeface="Calibri"/>
              <a:ea typeface="+mn-ea"/>
              <a:cs typeface="+mn-cs"/>
            </a:rPr>
            <a:t>Develop model in modelbuilder</a:t>
          </a:r>
          <a:endParaRPr lang="en-US" dirty="0">
            <a:latin typeface="Calibri"/>
            <a:ea typeface="+mn-ea"/>
            <a:cs typeface="+mn-cs"/>
          </a:endParaRPr>
        </a:p>
      </dgm:t>
    </dgm:pt>
    <dgm:pt modelId="{CDE62FBD-5A0C-4D4F-942B-4AF9F1FA2BB2}" type="parTrans" cxnId="{867CE3FF-A5CE-4C38-B201-B6E358233D63}">
      <dgm:prSet/>
      <dgm:spPr/>
      <dgm:t>
        <a:bodyPr/>
        <a:lstStyle/>
        <a:p>
          <a:endParaRPr lang="en-US"/>
        </a:p>
      </dgm:t>
    </dgm:pt>
    <dgm:pt modelId="{A3ABB984-52F0-4506-9FAA-1D0027CB013C}" type="sibTrans" cxnId="{867CE3FF-A5CE-4C38-B201-B6E358233D63}">
      <dgm:prSet/>
      <dgm:spPr/>
      <dgm:t>
        <a:bodyPr/>
        <a:lstStyle/>
        <a:p>
          <a:endParaRPr lang="en-US"/>
        </a:p>
      </dgm:t>
    </dgm:pt>
    <dgm:pt modelId="{4A8E4812-C8B7-43B7-8F53-DC85A9E3CC25}">
      <dgm:prSet phldrT="[Text]"/>
      <dgm:spPr>
        <a:xfrm rot="17700000">
          <a:off x="3616014" y="2802844"/>
          <a:ext cx="884708" cy="426573"/>
        </a:xfrm>
      </dgm:spPr>
      <dgm:t>
        <a:bodyPr/>
        <a:lstStyle/>
        <a:p>
          <a:r>
            <a:rPr lang="en-US" dirty="0" smtClean="0">
              <a:latin typeface="Calibri"/>
              <a:ea typeface="+mn-ea"/>
              <a:cs typeface="+mn-cs"/>
            </a:rPr>
            <a:t>Develop web-based visualization tool</a:t>
          </a:r>
          <a:endParaRPr lang="en-US" dirty="0">
            <a:latin typeface="Calibri"/>
            <a:ea typeface="+mn-ea"/>
            <a:cs typeface="+mn-cs"/>
          </a:endParaRPr>
        </a:p>
      </dgm:t>
    </dgm:pt>
    <dgm:pt modelId="{0DC11577-D99E-4071-BE0E-10867B859FA7}" type="parTrans" cxnId="{A49E8D03-D2C7-48D3-9D81-BB28E776CDDE}">
      <dgm:prSet/>
      <dgm:spPr/>
      <dgm:t>
        <a:bodyPr/>
        <a:lstStyle/>
        <a:p>
          <a:endParaRPr lang="en-US"/>
        </a:p>
      </dgm:t>
    </dgm:pt>
    <dgm:pt modelId="{1A3AD032-B8D6-4F1A-90F3-1EA6B38EB6FE}" type="sibTrans" cxnId="{A49E8D03-D2C7-48D3-9D81-BB28E776CDDE}">
      <dgm:prSet/>
      <dgm:spPr/>
      <dgm:t>
        <a:bodyPr/>
        <a:lstStyle/>
        <a:p>
          <a:endParaRPr lang="en-US"/>
        </a:p>
      </dgm:t>
    </dgm:pt>
    <dgm:pt modelId="{767F2006-D279-4369-849E-C84C8D176B98}" type="pres">
      <dgm:prSet presAssocID="{66224D94-F62A-41EA-8576-46D5CA3C60CF}" presName="Name0" presStyleCnt="0">
        <dgm:presLayoutVars>
          <dgm:dir/>
          <dgm:animLvl val="lvl"/>
          <dgm:resizeHandles val="exact"/>
        </dgm:presLayoutVars>
      </dgm:prSet>
      <dgm:spPr/>
    </dgm:pt>
    <dgm:pt modelId="{46F1B564-5BA3-49D1-B7B6-39DED4A2EF71}" type="pres">
      <dgm:prSet presAssocID="{5913C2EA-EC47-4BA6-978E-957F3FD46BE6}" presName="composite" presStyleCnt="0"/>
      <dgm:spPr/>
    </dgm:pt>
    <dgm:pt modelId="{ADE2F27E-6741-44AF-9B5B-55E70DF92333}" type="pres">
      <dgm:prSet presAssocID="{5913C2EA-EC47-4BA6-978E-957F3FD46BE6}" presName="parTx" presStyleLbl="node1" presStyleIdx="0" presStyleCnt="4">
        <dgm:presLayoutVars>
          <dgm:chMax val="0"/>
          <dgm:chPref val="0"/>
          <dgm:bulletEnabled val="1"/>
        </dgm:presLayoutVars>
      </dgm:prSet>
      <dgm:spPr/>
      <dgm:t>
        <a:bodyPr/>
        <a:lstStyle/>
        <a:p>
          <a:endParaRPr lang="en-US"/>
        </a:p>
      </dgm:t>
    </dgm:pt>
    <dgm:pt modelId="{33632923-B5CC-4012-9230-E80CD1357A89}" type="pres">
      <dgm:prSet presAssocID="{5913C2EA-EC47-4BA6-978E-957F3FD46BE6}" presName="desTx" presStyleLbl="revTx" presStyleIdx="0" presStyleCnt="4">
        <dgm:presLayoutVars>
          <dgm:bulletEnabled val="1"/>
        </dgm:presLayoutVars>
      </dgm:prSet>
      <dgm:spPr/>
      <dgm:t>
        <a:bodyPr/>
        <a:lstStyle/>
        <a:p>
          <a:endParaRPr lang="en-US"/>
        </a:p>
      </dgm:t>
    </dgm:pt>
    <dgm:pt modelId="{65A6E976-807F-40B6-97A8-C0354385BAC8}" type="pres">
      <dgm:prSet presAssocID="{6193B906-F4AD-4581-8E9E-50C17389C3BF}" presName="space" presStyleCnt="0"/>
      <dgm:spPr/>
    </dgm:pt>
    <dgm:pt modelId="{B983423F-2215-4522-AEAB-F4C6E947CD3F}" type="pres">
      <dgm:prSet presAssocID="{72F17CAC-1C7F-4930-9E19-1F3BF59FE5C4}" presName="composite" presStyleCnt="0"/>
      <dgm:spPr/>
    </dgm:pt>
    <dgm:pt modelId="{140214F8-1F22-46EC-85BD-346BED084889}" type="pres">
      <dgm:prSet presAssocID="{72F17CAC-1C7F-4930-9E19-1F3BF59FE5C4}" presName="parTx" presStyleLbl="node1" presStyleIdx="1" presStyleCnt="4">
        <dgm:presLayoutVars>
          <dgm:chMax val="0"/>
          <dgm:chPref val="0"/>
          <dgm:bulletEnabled val="1"/>
        </dgm:presLayoutVars>
      </dgm:prSet>
      <dgm:spPr/>
      <dgm:t>
        <a:bodyPr/>
        <a:lstStyle/>
        <a:p>
          <a:endParaRPr lang="en-US"/>
        </a:p>
      </dgm:t>
    </dgm:pt>
    <dgm:pt modelId="{3BEBCDC4-1F5B-438E-ACB1-712010A3AF47}" type="pres">
      <dgm:prSet presAssocID="{72F17CAC-1C7F-4930-9E19-1F3BF59FE5C4}" presName="desTx" presStyleLbl="revTx" presStyleIdx="1" presStyleCnt="4">
        <dgm:presLayoutVars>
          <dgm:bulletEnabled val="1"/>
        </dgm:presLayoutVars>
      </dgm:prSet>
      <dgm:spPr/>
      <dgm:t>
        <a:bodyPr/>
        <a:lstStyle/>
        <a:p>
          <a:endParaRPr lang="en-US"/>
        </a:p>
      </dgm:t>
    </dgm:pt>
    <dgm:pt modelId="{0324881C-3C44-469D-8461-AEFA1F07502E}" type="pres">
      <dgm:prSet presAssocID="{AD059E78-65D4-4D65-9648-8FB948D5E406}" presName="space" presStyleCnt="0"/>
      <dgm:spPr/>
    </dgm:pt>
    <dgm:pt modelId="{C70F3B49-9C7D-4DE6-9C96-4811B5FACAA7}" type="pres">
      <dgm:prSet presAssocID="{006E2FF4-3EF7-493B-9598-15FE9A6DDDE3}" presName="composite" presStyleCnt="0"/>
      <dgm:spPr/>
    </dgm:pt>
    <dgm:pt modelId="{98C104A4-957C-4859-813D-FD6E50F20C6A}" type="pres">
      <dgm:prSet presAssocID="{006E2FF4-3EF7-493B-9598-15FE9A6DDDE3}" presName="parTx" presStyleLbl="node1" presStyleIdx="2" presStyleCnt="4">
        <dgm:presLayoutVars>
          <dgm:chMax val="0"/>
          <dgm:chPref val="0"/>
          <dgm:bulletEnabled val="1"/>
        </dgm:presLayoutVars>
      </dgm:prSet>
      <dgm:spPr/>
      <dgm:t>
        <a:bodyPr/>
        <a:lstStyle/>
        <a:p>
          <a:endParaRPr lang="en-US"/>
        </a:p>
      </dgm:t>
    </dgm:pt>
    <dgm:pt modelId="{9BE3FA39-9100-4080-9FC9-4932B5229A2A}" type="pres">
      <dgm:prSet presAssocID="{006E2FF4-3EF7-493B-9598-15FE9A6DDDE3}" presName="desTx" presStyleLbl="revTx" presStyleIdx="2" presStyleCnt="4">
        <dgm:presLayoutVars>
          <dgm:bulletEnabled val="1"/>
        </dgm:presLayoutVars>
      </dgm:prSet>
      <dgm:spPr/>
      <dgm:t>
        <a:bodyPr/>
        <a:lstStyle/>
        <a:p>
          <a:endParaRPr lang="en-US"/>
        </a:p>
      </dgm:t>
    </dgm:pt>
    <dgm:pt modelId="{AF1BE509-5E85-460E-8720-7B3335C06570}" type="pres">
      <dgm:prSet presAssocID="{85E1301E-7C4E-4A27-A37A-0226E80CF09E}" presName="space" presStyleCnt="0"/>
      <dgm:spPr/>
    </dgm:pt>
    <dgm:pt modelId="{15212497-6749-48A9-9288-C76A881AAE6A}" type="pres">
      <dgm:prSet presAssocID="{4D557B28-3CA3-411E-B702-8EF91D9CC55A}" presName="composite" presStyleCnt="0"/>
      <dgm:spPr/>
    </dgm:pt>
    <dgm:pt modelId="{F51DCB34-B109-49B2-A50B-6B3F773FB6AA}" type="pres">
      <dgm:prSet presAssocID="{4D557B28-3CA3-411E-B702-8EF91D9CC55A}" presName="parTx" presStyleLbl="node1" presStyleIdx="3" presStyleCnt="4">
        <dgm:presLayoutVars>
          <dgm:chMax val="0"/>
          <dgm:chPref val="0"/>
          <dgm:bulletEnabled val="1"/>
        </dgm:presLayoutVars>
      </dgm:prSet>
      <dgm:spPr/>
      <dgm:t>
        <a:bodyPr/>
        <a:lstStyle/>
        <a:p>
          <a:endParaRPr lang="en-US"/>
        </a:p>
      </dgm:t>
    </dgm:pt>
    <dgm:pt modelId="{697E5793-754B-44C0-A5C7-23047E2611D4}" type="pres">
      <dgm:prSet presAssocID="{4D557B28-3CA3-411E-B702-8EF91D9CC55A}" presName="desTx" presStyleLbl="revTx" presStyleIdx="3" presStyleCnt="4">
        <dgm:presLayoutVars>
          <dgm:bulletEnabled val="1"/>
        </dgm:presLayoutVars>
      </dgm:prSet>
      <dgm:spPr/>
      <dgm:t>
        <a:bodyPr/>
        <a:lstStyle/>
        <a:p>
          <a:endParaRPr lang="en-US"/>
        </a:p>
      </dgm:t>
    </dgm:pt>
  </dgm:ptLst>
  <dgm:cxnLst>
    <dgm:cxn modelId="{A5A859B5-5A78-4807-8DCA-90979738938A}" srcId="{4D557B28-3CA3-411E-B702-8EF91D9CC55A}" destId="{446F5F61-7D7B-44A6-9FE1-1EC88BBA857C}" srcOrd="0" destOrd="0" parTransId="{F298ADFF-8957-43B8-B1FA-E8941EC002BB}" sibTransId="{B374784E-3E39-4DE0-A9F6-6D16EE38834D}"/>
    <dgm:cxn modelId="{7F264E76-29EE-443A-A133-F3EC203F8320}" srcId="{66224D94-F62A-41EA-8576-46D5CA3C60CF}" destId="{006E2FF4-3EF7-493B-9598-15FE9A6DDDE3}" srcOrd="2" destOrd="0" parTransId="{F940CEB0-E33F-4845-B79A-CA302F2D071E}" sibTransId="{85E1301E-7C4E-4A27-A37A-0226E80CF09E}"/>
    <dgm:cxn modelId="{9FE1FCEA-9D04-48ED-9111-DB9930465112}" type="presOf" srcId="{72F17CAC-1C7F-4930-9E19-1F3BF59FE5C4}" destId="{140214F8-1F22-46EC-85BD-346BED084889}" srcOrd="0" destOrd="0" presId="urn:microsoft.com/office/officeart/2005/8/layout/chevron1"/>
    <dgm:cxn modelId="{0A648755-86E1-4FAC-80E5-40C0A411782F}" type="presOf" srcId="{4D557B28-3CA3-411E-B702-8EF91D9CC55A}" destId="{F51DCB34-B109-49B2-A50B-6B3F773FB6AA}" srcOrd="0" destOrd="0" presId="urn:microsoft.com/office/officeart/2005/8/layout/chevron1"/>
    <dgm:cxn modelId="{F18A028E-FBA2-43ED-B58E-699453F21387}" srcId="{66224D94-F62A-41EA-8576-46D5CA3C60CF}" destId="{4D557B28-3CA3-411E-B702-8EF91D9CC55A}" srcOrd="3" destOrd="0" parTransId="{230CE915-7083-4239-8702-4E2C31C2A252}" sibTransId="{290CA341-2492-4011-818C-CC551A668D5F}"/>
    <dgm:cxn modelId="{7EB6B90F-4BDA-4427-9DB7-F218C8F04DCA}" type="presOf" srcId="{66224D94-F62A-41EA-8576-46D5CA3C60CF}" destId="{767F2006-D279-4369-849E-C84C8D176B98}" srcOrd="0" destOrd="0" presId="urn:microsoft.com/office/officeart/2005/8/layout/chevron1"/>
    <dgm:cxn modelId="{AE8902D7-DD3E-422E-9940-83A4BC11D2AF}" type="presOf" srcId="{B3CF09B2-C12B-4CE1-A8A9-074BF4F83FE2}" destId="{3BEBCDC4-1F5B-438E-ACB1-712010A3AF47}" srcOrd="0" destOrd="1" presId="urn:microsoft.com/office/officeart/2005/8/layout/chevron1"/>
    <dgm:cxn modelId="{DD1F6C43-0E50-48AB-99EA-F12907646A39}" srcId="{5913C2EA-EC47-4BA6-978E-957F3FD46BE6}" destId="{3B5A2B10-C83E-4584-B68F-BDB27D2D7BA0}" srcOrd="0" destOrd="0" parTransId="{2D9FBA5B-FEAD-4CE5-ACB6-766E616D5BB5}" sibTransId="{06951C28-D738-4F1E-8E1E-A4748D3196C5}"/>
    <dgm:cxn modelId="{7456A599-EC4D-4C87-A588-57553D883802}" srcId="{4D557B28-3CA3-411E-B702-8EF91D9CC55A}" destId="{6AE11DFC-2D69-4161-835D-97AFCE434B53}" srcOrd="1" destOrd="0" parTransId="{9CE1AE53-F327-49E6-ABA6-3A2B307C544A}" sibTransId="{3210B477-24BC-47CF-88F9-3B8CAE95CAD5}"/>
    <dgm:cxn modelId="{14C57201-0A5B-4B30-8C39-CDA61B6AABA5}" type="presOf" srcId="{4A8E4812-C8B7-43B7-8F53-DC85A9E3CC25}" destId="{9BE3FA39-9100-4080-9FC9-4932B5229A2A}" srcOrd="0" destOrd="0" presId="urn:microsoft.com/office/officeart/2005/8/layout/chevron1"/>
    <dgm:cxn modelId="{6D4638F6-F7D5-4342-8376-2A4F02A53BD3}" type="presOf" srcId="{6AE11DFC-2D69-4161-835D-97AFCE434B53}" destId="{697E5793-754B-44C0-A5C7-23047E2611D4}" srcOrd="0" destOrd="1" presId="urn:microsoft.com/office/officeart/2005/8/layout/chevron1"/>
    <dgm:cxn modelId="{892B03D6-91A5-4FAA-9598-1C92941BBAC3}" srcId="{66224D94-F62A-41EA-8576-46D5CA3C60CF}" destId="{5913C2EA-EC47-4BA6-978E-957F3FD46BE6}" srcOrd="0" destOrd="0" parTransId="{6D1D58BD-72C0-4FD8-A972-776372E0284C}" sibTransId="{6193B906-F4AD-4581-8E9E-50C17389C3BF}"/>
    <dgm:cxn modelId="{48B11793-D58C-41EE-AD30-2629CFD93EA5}" type="presOf" srcId="{3B5A2B10-C83E-4584-B68F-BDB27D2D7BA0}" destId="{33632923-B5CC-4012-9230-E80CD1357A89}" srcOrd="0" destOrd="0" presId="urn:microsoft.com/office/officeart/2005/8/layout/chevron1"/>
    <dgm:cxn modelId="{5979ED22-74E6-499E-A96E-AB37A9C445D4}" type="presOf" srcId="{ED25980A-D664-4CB4-97D8-81EC0E7A2D6A}" destId="{9BE3FA39-9100-4080-9FC9-4932B5229A2A}" srcOrd="0" destOrd="1" presId="urn:microsoft.com/office/officeart/2005/8/layout/chevron1"/>
    <dgm:cxn modelId="{2530F40A-F030-427E-925D-4FFD06660467}" type="presOf" srcId="{5913C2EA-EC47-4BA6-978E-957F3FD46BE6}" destId="{ADE2F27E-6741-44AF-9B5B-55E70DF92333}" srcOrd="0" destOrd="0" presId="urn:microsoft.com/office/officeart/2005/8/layout/chevron1"/>
    <dgm:cxn modelId="{6B44F2BD-4740-4527-A9E4-31AFE38E35F9}" srcId="{72F17CAC-1C7F-4930-9E19-1F3BF59FE5C4}" destId="{D939802B-FE52-4388-BE4C-39B4C0B339D6}" srcOrd="0" destOrd="0" parTransId="{0772681E-2726-4046-98E1-6CB97FE6DD05}" sibTransId="{0EA92391-16E1-4A68-A41D-4FF6500558BA}"/>
    <dgm:cxn modelId="{FD88A0BF-EDF0-4233-B8A2-F94E6F9996D0}" srcId="{006E2FF4-3EF7-493B-9598-15FE9A6DDDE3}" destId="{ED25980A-D664-4CB4-97D8-81EC0E7A2D6A}" srcOrd="1" destOrd="0" parTransId="{0D3CAAC4-026C-40F3-9DB2-52D2641F7592}" sibTransId="{75492DCF-8AC0-4436-A87A-01826F0A9347}"/>
    <dgm:cxn modelId="{48D65E40-FDF3-4D41-B1B4-78C1C9F5036E}" type="presOf" srcId="{311BD3A6-6567-4767-8DB5-0BF1A381C1AD}" destId="{3BEBCDC4-1F5B-438E-ACB1-712010A3AF47}" srcOrd="0" destOrd="2" presId="urn:microsoft.com/office/officeart/2005/8/layout/chevron1"/>
    <dgm:cxn modelId="{724355C6-3B5B-4789-BDB8-46A4AD9B6ADC}" srcId="{72F17CAC-1C7F-4930-9E19-1F3BF59FE5C4}" destId="{B3CF09B2-C12B-4CE1-A8A9-074BF4F83FE2}" srcOrd="1" destOrd="0" parTransId="{9619FD85-3D68-4F2D-963E-8AE340C742AB}" sibTransId="{5BF301DF-8C04-4A29-A6FB-D2B10E48A2A7}"/>
    <dgm:cxn modelId="{5C95924B-6DBE-40A4-A023-DA3C7111D8DC}" type="presOf" srcId="{006E2FF4-3EF7-493B-9598-15FE9A6DDDE3}" destId="{98C104A4-957C-4859-813D-FD6E50F20C6A}" srcOrd="0" destOrd="0" presId="urn:microsoft.com/office/officeart/2005/8/layout/chevron1"/>
    <dgm:cxn modelId="{A49E8D03-D2C7-48D3-9D81-BB28E776CDDE}" srcId="{006E2FF4-3EF7-493B-9598-15FE9A6DDDE3}" destId="{4A8E4812-C8B7-43B7-8F53-DC85A9E3CC25}" srcOrd="0" destOrd="0" parTransId="{0DC11577-D99E-4071-BE0E-10867B859FA7}" sibTransId="{1A3AD032-B8D6-4F1A-90F3-1EA6B38EB6FE}"/>
    <dgm:cxn modelId="{FD9F1F95-3735-4AE4-A21B-787F6F65B5C3}" srcId="{66224D94-F62A-41EA-8576-46D5CA3C60CF}" destId="{72F17CAC-1C7F-4930-9E19-1F3BF59FE5C4}" srcOrd="1" destOrd="0" parTransId="{8976591B-717E-41D3-AD4A-CFC1355538E0}" sibTransId="{AD059E78-65D4-4D65-9648-8FB948D5E406}"/>
    <dgm:cxn modelId="{7C13323B-9743-4AD7-B846-67FA3BA9D844}" type="presOf" srcId="{B7896476-BDC2-4A0C-AF27-113C9F04152C}" destId="{33632923-B5CC-4012-9230-E80CD1357A89}" srcOrd="0" destOrd="1" presId="urn:microsoft.com/office/officeart/2005/8/layout/chevron1"/>
    <dgm:cxn modelId="{5F579F21-B9EC-40CE-B635-5CCE71A94FD5}" type="presOf" srcId="{446F5F61-7D7B-44A6-9FE1-1EC88BBA857C}" destId="{697E5793-754B-44C0-A5C7-23047E2611D4}" srcOrd="0" destOrd="0" presId="urn:microsoft.com/office/officeart/2005/8/layout/chevron1"/>
    <dgm:cxn modelId="{30D3D807-6700-4ADD-AB1D-E4D7E5485075}" srcId="{5913C2EA-EC47-4BA6-978E-957F3FD46BE6}" destId="{B7896476-BDC2-4A0C-AF27-113C9F04152C}" srcOrd="1" destOrd="0" parTransId="{87DDBA0F-CEE4-4EDB-BAC9-26129CC7FD9D}" sibTransId="{DA1D4410-AC0A-4AC8-95B8-760022247DDC}"/>
    <dgm:cxn modelId="{101D0FD1-7344-412D-8F9B-C2DA0F6DD8F0}" type="presOf" srcId="{D939802B-FE52-4388-BE4C-39B4C0B339D6}" destId="{3BEBCDC4-1F5B-438E-ACB1-712010A3AF47}" srcOrd="0" destOrd="0" presId="urn:microsoft.com/office/officeart/2005/8/layout/chevron1"/>
    <dgm:cxn modelId="{867CE3FF-A5CE-4C38-B201-B6E358233D63}" srcId="{72F17CAC-1C7F-4930-9E19-1F3BF59FE5C4}" destId="{311BD3A6-6567-4767-8DB5-0BF1A381C1AD}" srcOrd="2" destOrd="0" parTransId="{CDE62FBD-5A0C-4D4F-942B-4AF9F1FA2BB2}" sibTransId="{A3ABB984-52F0-4506-9FAA-1D0027CB013C}"/>
    <dgm:cxn modelId="{D863B2EE-404A-4DB2-BE71-CE40867BA1B6}" type="presParOf" srcId="{767F2006-D279-4369-849E-C84C8D176B98}" destId="{46F1B564-5BA3-49D1-B7B6-39DED4A2EF71}" srcOrd="0" destOrd="0" presId="urn:microsoft.com/office/officeart/2005/8/layout/chevron1"/>
    <dgm:cxn modelId="{C6953F31-6D42-44FB-A8AF-200587BE364F}" type="presParOf" srcId="{46F1B564-5BA3-49D1-B7B6-39DED4A2EF71}" destId="{ADE2F27E-6741-44AF-9B5B-55E70DF92333}" srcOrd="0" destOrd="0" presId="urn:microsoft.com/office/officeart/2005/8/layout/chevron1"/>
    <dgm:cxn modelId="{653DD42D-6CFC-491D-883C-EE5771A12208}" type="presParOf" srcId="{46F1B564-5BA3-49D1-B7B6-39DED4A2EF71}" destId="{33632923-B5CC-4012-9230-E80CD1357A89}" srcOrd="1" destOrd="0" presId="urn:microsoft.com/office/officeart/2005/8/layout/chevron1"/>
    <dgm:cxn modelId="{3CB1B2DE-D167-4967-8166-D1BC386D9726}" type="presParOf" srcId="{767F2006-D279-4369-849E-C84C8D176B98}" destId="{65A6E976-807F-40B6-97A8-C0354385BAC8}" srcOrd="1" destOrd="0" presId="urn:microsoft.com/office/officeart/2005/8/layout/chevron1"/>
    <dgm:cxn modelId="{E0769B92-C5CE-499E-A142-BFB8D6918947}" type="presParOf" srcId="{767F2006-D279-4369-849E-C84C8D176B98}" destId="{B983423F-2215-4522-AEAB-F4C6E947CD3F}" srcOrd="2" destOrd="0" presId="urn:microsoft.com/office/officeart/2005/8/layout/chevron1"/>
    <dgm:cxn modelId="{4A0F3B5B-796F-449B-BA7B-07055626D7C9}" type="presParOf" srcId="{B983423F-2215-4522-AEAB-F4C6E947CD3F}" destId="{140214F8-1F22-46EC-85BD-346BED084889}" srcOrd="0" destOrd="0" presId="urn:microsoft.com/office/officeart/2005/8/layout/chevron1"/>
    <dgm:cxn modelId="{21CF1854-B6AE-473A-8E97-3F4C1B52B516}" type="presParOf" srcId="{B983423F-2215-4522-AEAB-F4C6E947CD3F}" destId="{3BEBCDC4-1F5B-438E-ACB1-712010A3AF47}" srcOrd="1" destOrd="0" presId="urn:microsoft.com/office/officeart/2005/8/layout/chevron1"/>
    <dgm:cxn modelId="{9CE35EB4-4058-4ABE-BA4D-2C48194D4342}" type="presParOf" srcId="{767F2006-D279-4369-849E-C84C8D176B98}" destId="{0324881C-3C44-469D-8461-AEFA1F07502E}" srcOrd="3" destOrd="0" presId="urn:microsoft.com/office/officeart/2005/8/layout/chevron1"/>
    <dgm:cxn modelId="{CCB93339-1384-4788-A418-0A374ABA4EE9}" type="presParOf" srcId="{767F2006-D279-4369-849E-C84C8D176B98}" destId="{C70F3B49-9C7D-4DE6-9C96-4811B5FACAA7}" srcOrd="4" destOrd="0" presId="urn:microsoft.com/office/officeart/2005/8/layout/chevron1"/>
    <dgm:cxn modelId="{FB4CC2AD-D332-4DE9-8B73-AB5FB25FBCAB}" type="presParOf" srcId="{C70F3B49-9C7D-4DE6-9C96-4811B5FACAA7}" destId="{98C104A4-957C-4859-813D-FD6E50F20C6A}" srcOrd="0" destOrd="0" presId="urn:microsoft.com/office/officeart/2005/8/layout/chevron1"/>
    <dgm:cxn modelId="{F2D0E3C5-2D69-41AE-910A-741C162CBFE7}" type="presParOf" srcId="{C70F3B49-9C7D-4DE6-9C96-4811B5FACAA7}" destId="{9BE3FA39-9100-4080-9FC9-4932B5229A2A}" srcOrd="1" destOrd="0" presId="urn:microsoft.com/office/officeart/2005/8/layout/chevron1"/>
    <dgm:cxn modelId="{C0A22600-F19A-49BB-B069-DD3B74789403}" type="presParOf" srcId="{767F2006-D279-4369-849E-C84C8D176B98}" destId="{AF1BE509-5E85-460E-8720-7B3335C06570}" srcOrd="5" destOrd="0" presId="urn:microsoft.com/office/officeart/2005/8/layout/chevron1"/>
    <dgm:cxn modelId="{BF657241-45A7-4221-B78B-3E6D41B94E6B}" type="presParOf" srcId="{767F2006-D279-4369-849E-C84C8D176B98}" destId="{15212497-6749-48A9-9288-C76A881AAE6A}" srcOrd="6" destOrd="0" presId="urn:microsoft.com/office/officeart/2005/8/layout/chevron1"/>
    <dgm:cxn modelId="{C5E6C915-AB65-446F-B5FF-E21284F875F0}" type="presParOf" srcId="{15212497-6749-48A9-9288-C76A881AAE6A}" destId="{F51DCB34-B109-49B2-A50B-6B3F773FB6AA}" srcOrd="0" destOrd="0" presId="urn:microsoft.com/office/officeart/2005/8/layout/chevron1"/>
    <dgm:cxn modelId="{F2129596-9401-4D3C-A7E6-259F874475F8}" type="presParOf" srcId="{15212497-6749-48A9-9288-C76A881AAE6A}" destId="{697E5793-754B-44C0-A5C7-23047E2611D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EE3B985C-6324-4EF7-90F6-3A1DCFD6AA50}" type="datetimeFigureOut">
              <a:rPr lang="en-US" smtClean="0"/>
              <a:t>11/2/2015</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F283A97-CD4E-48BE-8B78-C3B4EC57BCE7}" type="slidenum">
              <a:rPr lang="en-US" smtClean="0"/>
              <a:t>‹#›</a:t>
            </a:fld>
            <a:endParaRPr lang="en-US" dirty="0"/>
          </a:p>
        </p:txBody>
      </p:sp>
    </p:spTree>
    <p:extLst>
      <p:ext uri="{BB962C8B-B14F-4D97-AF65-F5344CB8AC3E}">
        <p14:creationId xmlns:p14="http://schemas.microsoft.com/office/powerpoint/2010/main" val="152488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83A97-CD4E-48BE-8B78-C3B4EC57BCE7}" type="slidenum">
              <a:rPr lang="en-US" smtClean="0"/>
              <a:t>1</a:t>
            </a:fld>
            <a:endParaRPr lang="en-US" dirty="0"/>
          </a:p>
        </p:txBody>
      </p:sp>
    </p:spTree>
    <p:extLst>
      <p:ext uri="{BB962C8B-B14F-4D97-AF65-F5344CB8AC3E}">
        <p14:creationId xmlns:p14="http://schemas.microsoft.com/office/powerpoint/2010/main" val="2891227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Image</a:t>
            </a:r>
            <a:r>
              <a:rPr lang="en-US" baseline="0" dirty="0" smtClean="0"/>
              <a:t> shows the locations of tide gauges contained in study area (show in a few slides).</a:t>
            </a:r>
          </a:p>
          <a:p>
            <a:endParaRPr lang="en-US" baseline="0" dirty="0" smtClean="0"/>
          </a:p>
          <a:p>
            <a:r>
              <a:rPr lang="en-US" baseline="0" dirty="0" smtClean="0"/>
              <a:t>Red – gauges with surge forecasts</a:t>
            </a:r>
          </a:p>
          <a:p>
            <a:r>
              <a:rPr lang="en-US" baseline="0" dirty="0" smtClean="0"/>
              <a:t>Green – gauges without surge forecasts  (SUNYSB model surge, but the past few years significantly underforecasting)</a:t>
            </a:r>
          </a:p>
          <a:p>
            <a:endParaRPr lang="en-US" baseline="0" dirty="0" smtClean="0"/>
          </a:p>
        </p:txBody>
      </p:sp>
      <p:sp>
        <p:nvSpPr>
          <p:cNvPr id="4" name="Slide Number Placeholder 3"/>
          <p:cNvSpPr>
            <a:spLocks noGrp="1"/>
          </p:cNvSpPr>
          <p:nvPr>
            <p:ph type="sldNum" sz="quarter" idx="10"/>
          </p:nvPr>
        </p:nvSpPr>
        <p:spPr/>
        <p:txBody>
          <a:bodyPr/>
          <a:lstStyle/>
          <a:p>
            <a:fld id="{620337F8-F423-4A2C-A8EC-66318722F43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5937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620337F8-F423-4A2C-A8EC-66318722F43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59377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GFE –</a:t>
            </a:r>
            <a:r>
              <a:rPr lang="en-US" baseline="0" dirty="0" smtClean="0"/>
              <a:t> Graphical Forecast Editor – used by forecasters to create a weather forecast.</a:t>
            </a:r>
          </a:p>
          <a:p>
            <a:endParaRPr lang="en-US" baseline="0" dirty="0" smtClean="0"/>
          </a:p>
          <a:p>
            <a:r>
              <a:rPr lang="en-US" baseline="0" dirty="0" smtClean="0"/>
              <a:t>1</a:t>
            </a:r>
            <a:r>
              <a:rPr lang="en-US" baseline="30000" dirty="0" smtClean="0"/>
              <a:t>st</a:t>
            </a:r>
            <a:r>
              <a:rPr lang="en-US" baseline="0" dirty="0" smtClean="0"/>
              <a:t> goal – implement SS, astro tide and storm tide grids in GFE</a:t>
            </a:r>
          </a:p>
          <a:p>
            <a:r>
              <a:rPr lang="en-US" baseline="0" dirty="0" smtClean="0"/>
              <a:t>2</a:t>
            </a:r>
            <a:r>
              <a:rPr lang="en-US" baseline="30000" dirty="0" smtClean="0"/>
              <a:t>nd</a:t>
            </a:r>
            <a:r>
              <a:rPr lang="en-US" baseline="0" dirty="0" smtClean="0"/>
              <a:t> goal – write a script to export the storm tide grid to PC for use in ArcMap where an inundation raster will be created</a:t>
            </a:r>
          </a:p>
          <a:p>
            <a:r>
              <a:rPr lang="en-US" baseline="0" dirty="0" smtClean="0"/>
              <a:t>3</a:t>
            </a:r>
            <a:r>
              <a:rPr lang="en-US" baseline="30000" dirty="0" smtClean="0"/>
              <a:t>rd</a:t>
            </a:r>
            <a:r>
              <a:rPr lang="en-US" baseline="0" dirty="0" smtClean="0"/>
              <a:t> goal – develop a web-based graphical vis tool to convey potential inundation from storm tide associated with extratropical cyclones</a:t>
            </a:r>
            <a:endParaRPr lang="en-US" dirty="0"/>
          </a:p>
        </p:txBody>
      </p:sp>
      <p:sp>
        <p:nvSpPr>
          <p:cNvPr id="4" name="Slide Number Placeholder 3"/>
          <p:cNvSpPr>
            <a:spLocks noGrp="1"/>
          </p:cNvSpPr>
          <p:nvPr>
            <p:ph type="sldNum" sz="quarter" idx="10"/>
          </p:nvPr>
        </p:nvSpPr>
        <p:spPr/>
        <p:txBody>
          <a:bodyPr/>
          <a:lstStyle/>
          <a:p>
            <a:fld id="{AF283A97-CD4E-48BE-8B78-C3B4EC57BCE7}" type="slidenum">
              <a:rPr lang="en-US" smtClean="0"/>
              <a:t>12</a:t>
            </a:fld>
            <a:endParaRPr lang="en-US" dirty="0"/>
          </a:p>
        </p:txBody>
      </p:sp>
    </p:spTree>
    <p:extLst>
      <p:ext uri="{BB962C8B-B14F-4D97-AF65-F5344CB8AC3E}">
        <p14:creationId xmlns:p14="http://schemas.microsoft.com/office/powerpoint/2010/main" val="400016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of the NWS</a:t>
            </a:r>
            <a:r>
              <a:rPr lang="en-US" baseline="0" dirty="0" smtClean="0"/>
              <a:t> NYC area of responsibility, my study area for this project.  </a:t>
            </a:r>
          </a:p>
          <a:p>
            <a:r>
              <a:rPr lang="en-US" baseline="0" dirty="0" smtClean="0"/>
              <a:t>Location of office - eastern long island</a:t>
            </a:r>
            <a:endParaRPr lang="en-US" dirty="0"/>
          </a:p>
        </p:txBody>
      </p:sp>
      <p:sp>
        <p:nvSpPr>
          <p:cNvPr id="4" name="Slide Number Placeholder 3"/>
          <p:cNvSpPr>
            <a:spLocks noGrp="1"/>
          </p:cNvSpPr>
          <p:nvPr>
            <p:ph type="sldNum" sz="quarter" idx="10"/>
          </p:nvPr>
        </p:nvSpPr>
        <p:spPr/>
        <p:txBody>
          <a:bodyPr/>
          <a:lstStyle/>
          <a:p>
            <a:fld id="{AF283A97-CD4E-48BE-8B78-C3B4EC57BCE7}" type="slidenum">
              <a:rPr lang="en-US" smtClean="0"/>
              <a:t>13</a:t>
            </a:fld>
            <a:endParaRPr lang="en-US" dirty="0"/>
          </a:p>
        </p:txBody>
      </p:sp>
    </p:spTree>
    <p:extLst>
      <p:ext uri="{BB962C8B-B14F-4D97-AF65-F5344CB8AC3E}">
        <p14:creationId xmlns:p14="http://schemas.microsoft.com/office/powerpoint/2010/main" val="65987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83A97-CD4E-48BE-8B78-C3B4EC57BCE7}" type="slidenum">
              <a:rPr lang="en-US" smtClean="0"/>
              <a:t>2</a:t>
            </a:fld>
            <a:endParaRPr lang="en-US" dirty="0"/>
          </a:p>
        </p:txBody>
      </p:sp>
    </p:spTree>
    <p:extLst>
      <p:ext uri="{BB962C8B-B14F-4D97-AF65-F5344CB8AC3E}">
        <p14:creationId xmlns:p14="http://schemas.microsoft.com/office/powerpoint/2010/main" val="317841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Storm Surge - </a:t>
            </a:r>
            <a:endParaRPr lang="en-US" dirty="0"/>
          </a:p>
        </p:txBody>
      </p:sp>
      <p:sp>
        <p:nvSpPr>
          <p:cNvPr id="4" name="Slide Number Placeholder 3"/>
          <p:cNvSpPr>
            <a:spLocks noGrp="1"/>
          </p:cNvSpPr>
          <p:nvPr>
            <p:ph type="sldNum" sz="quarter" idx="10"/>
          </p:nvPr>
        </p:nvSpPr>
        <p:spPr/>
        <p:txBody>
          <a:bodyPr/>
          <a:lstStyle/>
          <a:p>
            <a:fld id="{AF283A97-CD4E-48BE-8B78-C3B4EC57BCE7}" type="slidenum">
              <a:rPr lang="en-US" smtClean="0"/>
              <a:t>3</a:t>
            </a:fld>
            <a:endParaRPr lang="en-US" dirty="0"/>
          </a:p>
        </p:txBody>
      </p:sp>
    </p:spTree>
    <p:extLst>
      <p:ext uri="{BB962C8B-B14F-4D97-AF65-F5344CB8AC3E}">
        <p14:creationId xmlns:p14="http://schemas.microsoft.com/office/powerpoint/2010/main" val="29435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endParaRPr lang="en-US" dirty="0"/>
          </a:p>
          <a:p>
            <a:endParaRPr lang="en-US" dirty="0"/>
          </a:p>
          <a:p>
            <a:r>
              <a:rPr lang="en-US" b="1" u="sng" dirty="0"/>
              <a:t/>
            </a:r>
            <a:br>
              <a:rPr lang="en-US" b="1" u="sng" dirty="0"/>
            </a:br>
            <a:endParaRPr lang="en-US" dirty="0"/>
          </a:p>
        </p:txBody>
      </p:sp>
      <p:sp>
        <p:nvSpPr>
          <p:cNvPr id="4" name="Slide Number Placeholder 3"/>
          <p:cNvSpPr>
            <a:spLocks noGrp="1"/>
          </p:cNvSpPr>
          <p:nvPr>
            <p:ph type="sldNum" sz="quarter" idx="10"/>
          </p:nvPr>
        </p:nvSpPr>
        <p:spPr/>
        <p:txBody>
          <a:bodyPr/>
          <a:lstStyle/>
          <a:p>
            <a:fld id="{620337F8-F423-4A2C-A8EC-66318722F43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5410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F283A97-CD4E-48BE-8B78-C3B4EC57BCE7}" type="slidenum">
              <a:rPr lang="en-US" smtClean="0"/>
              <a:t>5</a:t>
            </a:fld>
            <a:endParaRPr lang="en-US" dirty="0"/>
          </a:p>
        </p:txBody>
      </p:sp>
    </p:spTree>
    <p:extLst>
      <p:ext uri="{BB962C8B-B14F-4D97-AF65-F5344CB8AC3E}">
        <p14:creationId xmlns:p14="http://schemas.microsoft.com/office/powerpoint/2010/main" val="418281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information on the next few slides gets a little dry so bear with me.  They basically show that climate change is occurring and will continue through the rest of this century and likely beyond</a:t>
            </a:r>
            <a:r>
              <a:rPr lang="en-US" sz="1200" kern="1200" baseline="0" dirty="0" smtClean="0">
                <a:solidFill>
                  <a:schemeClr val="tx1"/>
                </a:solidFill>
                <a:effectLst/>
                <a:latin typeface="+mn-lt"/>
                <a:ea typeface="+mn-ea"/>
                <a:cs typeface="+mn-cs"/>
              </a:rPr>
              <a:t> which is projected to cause rise in global MSL</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According to the Intergovernmental Panel on Climate Change (IPCC)</a:t>
            </a:r>
            <a:r>
              <a:rPr lang="en-US" baseline="0" dirty="0" smtClean="0"/>
              <a:t> – climate change is occurring which will result in global MSL rise depending on the amount of warming that will occur on earth.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IPCC has developed four scenarios called RCP’s or representative concentration pathways.  The RCP’s are projections of atmospheric greenhouse gas concentrations which result from radiative forcing and GHG emissions and represent a broad range of climate outcomes.  Each RCP is represented</a:t>
            </a:r>
            <a:r>
              <a:rPr lang="en-US" sz="1200" kern="1200" baseline="0" dirty="0" smtClean="0">
                <a:solidFill>
                  <a:schemeClr val="tx1"/>
                </a:solidFill>
                <a:effectLst/>
                <a:latin typeface="+mn-lt"/>
                <a:ea typeface="+mn-ea"/>
                <a:cs typeface="+mn-cs"/>
              </a:rPr>
              <a:t> in a different color on the graphs on the left side and are an average of many climate model runs (aka ensemble) with different slightly conditions or physics within each model to represent a range of plausible outcomes.  Each</a:t>
            </a:r>
            <a:r>
              <a:rPr lang="en-US" sz="1200" kern="1200" dirty="0" smtClean="0">
                <a:solidFill>
                  <a:schemeClr val="tx1"/>
                </a:solidFill>
                <a:effectLst/>
                <a:latin typeface="+mn-lt"/>
                <a:ea typeface="+mn-ea"/>
                <a:cs typeface="+mn-cs"/>
              </a:rPr>
              <a:t> RCP could also result from different combinations of economic, technological, demographic, policy and institutional futures.  For example, RCP4.5 (light blue) could be considered as a moderate mitigation scenario that focuses on technological improvements and a shift to service industries (an industry that produces services rather than goods) but does not aim to reduce GHG emissions. </a:t>
            </a: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Top left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Total global mean radiative forcing (or the change in energy in the atmosphere due to GHG emissions) for the 4 RCP’s.</a:t>
            </a:r>
            <a:endParaRPr lang="en-US" baseline="0" dirty="0" smtClean="0"/>
          </a:p>
          <a:p>
            <a:endParaRPr lang="en-US" baseline="0" dirty="0" smtClean="0"/>
          </a:p>
          <a:p>
            <a:r>
              <a:rPr lang="en-US" baseline="0" dirty="0" smtClean="0"/>
              <a:t>Bottom left - </a:t>
            </a:r>
            <a:r>
              <a:rPr lang="en-US" sz="1200" kern="1200" dirty="0" smtClean="0">
                <a:solidFill>
                  <a:schemeClr val="tx1"/>
                </a:solidFill>
                <a:effectLst/>
                <a:latin typeface="+mn-lt"/>
                <a:ea typeface="+mn-ea"/>
                <a:cs typeface="+mn-cs"/>
              </a:rPr>
              <a:t>global annual surface air temperature anomalies relative to the 1986-2005 time frame</a:t>
            </a:r>
            <a:endParaRPr lang="en-US"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both graphs, the solid blue line represents RCP2.6 and is indicative of low GHG emissions while the solid red line represents RCP8.5 and is the result of high GHG emissions.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colored numbers are the number of models contained in the</a:t>
            </a:r>
            <a:r>
              <a:rPr lang="en-US" sz="1200" kern="1200" baseline="0" dirty="0" smtClean="0">
                <a:solidFill>
                  <a:schemeClr val="tx1"/>
                </a:solidFill>
                <a:effectLst/>
                <a:latin typeface="+mn-lt"/>
                <a:ea typeface="+mn-ea"/>
                <a:cs typeface="+mn-cs"/>
              </a:rPr>
              <a:t> respective RCPs. So </a:t>
            </a:r>
            <a:r>
              <a:rPr lang="en-US" sz="1200" kern="1200" dirty="0" smtClean="0">
                <a:solidFill>
                  <a:schemeClr val="tx1"/>
                </a:solidFill>
                <a:effectLst/>
                <a:latin typeface="+mn-lt"/>
                <a:ea typeface="+mn-ea"/>
                <a:cs typeface="+mn-cs"/>
              </a:rPr>
              <a:t>for example RCP8.5, the red solid line, represents the mean of 39 different simulations through 2100 and 12 model simulations between 2100-2300. </a:t>
            </a:r>
            <a:endParaRPr lang="en-US" baseline="0" dirty="0" smtClean="0"/>
          </a:p>
          <a:p>
            <a:pPr marL="171450" indent="-171450">
              <a:buFont typeface="Arial" panose="020B0604020202020204" pitchFamily="34" charset="0"/>
              <a:buChar char="•"/>
            </a:pPr>
            <a:r>
              <a:rPr lang="en-US" baseline="0" dirty="0" smtClean="0"/>
              <a:t>Discontinuity at 2100 are due to different numbers of models performing the extension runs (2100-2300) beyond the 21</a:t>
            </a:r>
            <a:r>
              <a:rPr lang="en-US" baseline="30000" dirty="0" smtClean="0"/>
              <a:t>st</a:t>
            </a:r>
            <a:r>
              <a:rPr lang="en-US" baseline="0" dirty="0" smtClean="0"/>
              <a:t> century and have no physical meaning.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Right – annual mean T change for each RCP from 2016-2035 left &amp; 2081-2100 (20 year base periods)</a:t>
            </a:r>
          </a:p>
          <a:p>
            <a:pPr marL="171450" indent="-171450">
              <a:buFont typeface="Arial" panose="020B0604020202020204" pitchFamily="34" charset="0"/>
              <a:buChar char="•"/>
            </a:pPr>
            <a:r>
              <a:rPr lang="en-US" baseline="0" dirty="0" smtClean="0"/>
              <a:t>Notice that in all scenarios the artic is warming the most.  Expect melting….increase sea level. </a:t>
            </a:r>
          </a:p>
          <a:p>
            <a:pPr marL="171450" indent="-171450">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F283A97-CD4E-48BE-8B78-C3B4EC57BCE7}" type="slidenum">
              <a:rPr lang="en-US" smtClean="0"/>
              <a:t>6</a:t>
            </a:fld>
            <a:endParaRPr lang="en-US" dirty="0"/>
          </a:p>
        </p:txBody>
      </p:sp>
    </p:spTree>
    <p:extLst>
      <p:ext uri="{BB962C8B-B14F-4D97-AF65-F5344CB8AC3E}">
        <p14:creationId xmlns:p14="http://schemas.microsoft.com/office/powerpoint/2010/main" val="346475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Left - Global MSL past and future through end</a:t>
            </a:r>
            <a:r>
              <a:rPr lang="en-US" baseline="0" dirty="0" smtClean="0"/>
              <a:t> of century</a:t>
            </a:r>
            <a:endParaRPr lang="en-US" dirty="0" smtClean="0"/>
          </a:p>
          <a:p>
            <a:endParaRPr lang="en-US" dirty="0" smtClean="0"/>
          </a:p>
          <a:p>
            <a:pPr marL="171450" indent="-171450">
              <a:buFont typeface="Arial" panose="020B0604020202020204" pitchFamily="34" charset="0"/>
              <a:buChar char="•"/>
            </a:pPr>
            <a:r>
              <a:rPr lang="en-US" dirty="0" smtClean="0"/>
              <a:t>Light purple - Paleoclimatology sea</a:t>
            </a:r>
            <a:r>
              <a:rPr lang="en-US" baseline="0" dirty="0" smtClean="0"/>
              <a:t> level data.</a:t>
            </a:r>
          </a:p>
          <a:p>
            <a:pPr marL="628650" lvl="1" indent="-171450">
              <a:buFont typeface="Arial" panose="020B0604020202020204" pitchFamily="34" charset="0"/>
              <a:buChar char="•"/>
            </a:pPr>
            <a:r>
              <a:rPr lang="en-US" baseline="0" dirty="0" smtClean="0"/>
              <a:t>Paleo data – data gathered from natural recorders of climate variability, such as tree rings, ice cores, fossil pollen, </a:t>
            </a:r>
            <a:r>
              <a:rPr lang="en-US" sz="1200" kern="1200" dirty="0" smtClean="0">
                <a:solidFill>
                  <a:schemeClr val="tx1"/>
                </a:solidFill>
                <a:effectLst/>
                <a:latin typeface="+mn-lt"/>
                <a:ea typeface="+mn-ea"/>
                <a:cs typeface="+mn-cs"/>
              </a:rPr>
              <a:t>ocean sediments, coral and historical data </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Blue, green,</a:t>
            </a:r>
            <a:r>
              <a:rPr lang="en-US" kern="1200" baseline="0" dirty="0" smtClean="0">
                <a:solidFill>
                  <a:schemeClr val="tx1"/>
                </a:solidFill>
                <a:effectLst/>
                <a:latin typeface="+mn-lt"/>
                <a:ea typeface="+mn-ea"/>
                <a:cs typeface="+mn-cs"/>
              </a:rPr>
              <a:t> orange – tide gauge data</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Light blue – altimeter data (measures the altitude of an object above a fixed level)</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Dark purple – estimated MSL based on paleo, tide and altimetry data</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Red solid line – mean SLR projected from the worst case RCP – very high GHG emissions. </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Blue solid line – mean SLR projected from the best case RCP – low GHG emissions.</a:t>
            </a:r>
          </a:p>
          <a:p>
            <a:pPr marL="171450" lvl="0" indent="-171450">
              <a:buFont typeface="Arial" panose="020B0604020202020204" pitchFamily="34" charset="0"/>
              <a:buChar char="•"/>
            </a:pPr>
            <a:r>
              <a:rPr lang="en-US" kern="1200" baseline="0" dirty="0" smtClean="0">
                <a:solidFill>
                  <a:schemeClr val="tx1"/>
                </a:solidFill>
                <a:effectLst/>
                <a:latin typeface="+mn-lt"/>
                <a:ea typeface="+mn-ea"/>
                <a:cs typeface="+mn-cs"/>
              </a:rPr>
              <a:t>Red and blue shaded areas surrounding solid lines – “likely ranges” – some standard deviation from the mean to account for uncertainty in global climate change and modelling the contributions to global MSL.</a:t>
            </a:r>
          </a:p>
          <a:p>
            <a:pPr marL="171450" lvl="0" indent="-171450">
              <a:buFont typeface="Arial" panose="020B0604020202020204" pitchFamily="34" charset="0"/>
              <a:buChar char="•"/>
            </a:pPr>
            <a:endParaRPr lang="en-US"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kern="1200" baseline="0" dirty="0" smtClean="0">
                <a:solidFill>
                  <a:schemeClr val="tx1"/>
                </a:solidFill>
                <a:effectLst/>
                <a:latin typeface="+mn-lt"/>
                <a:ea typeface="+mn-ea"/>
                <a:cs typeface="+mn-cs"/>
              </a:rPr>
              <a:t>middle – blown up global MSL projection through 2100</a:t>
            </a:r>
          </a:p>
          <a:p>
            <a:pPr marL="628650" lvl="1" indent="-171450">
              <a:buFont typeface="Arial" panose="020B0604020202020204" pitchFamily="34" charset="0"/>
              <a:buChar char="•"/>
            </a:pPr>
            <a:r>
              <a:rPr lang="en-US" kern="1200" baseline="0" dirty="0" smtClean="0">
                <a:solidFill>
                  <a:schemeClr val="tx1"/>
                </a:solidFill>
                <a:effectLst/>
                <a:latin typeface="+mn-lt"/>
                <a:ea typeface="+mn-ea"/>
                <a:cs typeface="+mn-cs"/>
              </a:rPr>
              <a:t>Orange &amp; light blue solid lines are the means of the 2 moderate level RCP’s. very similar projections in global SLR. RCP 6.0 only models through 2100, RCP 4.5 goes through 2300 (previous slide)</a:t>
            </a:r>
          </a:p>
          <a:p>
            <a:pPr marL="628650" lvl="1" indent="-171450">
              <a:buFont typeface="Arial" panose="020B0604020202020204" pitchFamily="34" charset="0"/>
              <a:buChar char="•"/>
            </a:pPr>
            <a:r>
              <a:rPr lang="en-US" kern="1200" baseline="0" dirty="0" smtClean="0">
                <a:solidFill>
                  <a:schemeClr val="tx1"/>
                </a:solidFill>
                <a:effectLst/>
                <a:latin typeface="+mn-lt"/>
                <a:ea typeface="+mn-ea"/>
                <a:cs typeface="+mn-cs"/>
              </a:rPr>
              <a:t>Dashed lines same as shaded areas – “likely ranges” </a:t>
            </a:r>
          </a:p>
          <a:p>
            <a:pPr marL="628650" lvl="1" indent="-171450">
              <a:buFont typeface="Arial" panose="020B0604020202020204" pitchFamily="34" charset="0"/>
              <a:buChar char="•"/>
            </a:pPr>
            <a:r>
              <a:rPr lang="en-US" kern="1200" baseline="0" dirty="0" smtClean="0">
                <a:solidFill>
                  <a:schemeClr val="tx1"/>
                </a:solidFill>
                <a:effectLst/>
                <a:latin typeface="+mn-lt"/>
                <a:ea typeface="+mn-ea"/>
                <a:cs typeface="+mn-cs"/>
              </a:rPr>
              <a:t>Bars on the right – avg of each RCP and associated “likely ranges” between 2081-2100</a:t>
            </a:r>
          </a:p>
          <a:p>
            <a:pPr marL="0" lvl="0" indent="0">
              <a:buFont typeface="Arial" panose="020B0604020202020204" pitchFamily="34" charset="0"/>
              <a:buNone/>
            </a:pPr>
            <a:endParaRPr lang="en-US"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1200" baseline="0" dirty="0" smtClean="0">
                <a:solidFill>
                  <a:schemeClr val="tx1"/>
                </a:solidFill>
                <a:effectLst/>
                <a:latin typeface="+mn-lt"/>
                <a:ea typeface="+mn-ea"/>
                <a:cs typeface="+mn-cs"/>
              </a:rPr>
              <a:t>Right – global map sea level change between 2081-2100 relative to 1986-2005 period for each RCP.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baseline="0" dirty="0" smtClean="0">
                <a:solidFill>
                  <a:schemeClr val="tx1"/>
                </a:solidFill>
                <a:effectLst/>
                <a:latin typeface="+mn-lt"/>
                <a:ea typeface="+mn-ea"/>
                <a:cs typeface="+mn-cs"/>
              </a:rPr>
              <a:t>Point of all of this is that an increase of sea level will result in a higher frequency of coastal flood events.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baseline="0" dirty="0" smtClean="0">
                <a:solidFill>
                  <a:schemeClr val="tx1"/>
                </a:solidFill>
                <a:effectLst/>
                <a:latin typeface="+mn-lt"/>
                <a:ea typeface="+mn-ea"/>
                <a:cs typeface="+mn-cs"/>
              </a:rPr>
              <a:t>Also, there is speculation that the severity of tropical and extratropical storms will increase, however the IPCC has low confidence in this although large-scale atmospheric circulation patterns are likely to change</a:t>
            </a:r>
          </a:p>
        </p:txBody>
      </p:sp>
      <p:sp>
        <p:nvSpPr>
          <p:cNvPr id="4" name="Slide Number Placeholder 3"/>
          <p:cNvSpPr>
            <a:spLocks noGrp="1"/>
          </p:cNvSpPr>
          <p:nvPr>
            <p:ph type="sldNum" sz="quarter" idx="10"/>
          </p:nvPr>
        </p:nvSpPr>
        <p:spPr/>
        <p:txBody>
          <a:bodyPr/>
          <a:lstStyle/>
          <a:p>
            <a:fld id="{AF283A97-CD4E-48BE-8B78-C3B4EC57BCE7}" type="slidenum">
              <a:rPr lang="en-US" smtClean="0"/>
              <a:t>7</a:t>
            </a:fld>
            <a:endParaRPr lang="en-US" dirty="0"/>
          </a:p>
        </p:txBody>
      </p:sp>
    </p:spTree>
    <p:extLst>
      <p:ext uri="{BB962C8B-B14F-4D97-AF65-F5344CB8AC3E}">
        <p14:creationId xmlns:p14="http://schemas.microsoft.com/office/powerpoint/2010/main" val="209537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SLOSH – Sea Lake</a:t>
            </a:r>
            <a:r>
              <a:rPr lang="en-US" baseline="0" dirty="0" smtClean="0"/>
              <a:t> and Overland Surge from Hurricanes (80s?)</a:t>
            </a:r>
          </a:p>
          <a:p>
            <a:r>
              <a:rPr lang="en-US" baseline="0" dirty="0" smtClean="0"/>
              <a:t>P-Surge – Probabilistic Surge (2011?)</a:t>
            </a:r>
          </a:p>
          <a:p>
            <a:r>
              <a:rPr lang="en-US" baseline="0" dirty="0" smtClean="0"/>
              <a:t>PHISH – Probabilistic Hurricane Inundation Surge Height (2015?)</a:t>
            </a:r>
          </a:p>
          <a:p>
            <a:endParaRPr lang="en-US" baseline="0" dirty="0" smtClean="0"/>
          </a:p>
          <a:p>
            <a:r>
              <a:rPr lang="en-US" baseline="0" dirty="0" smtClean="0"/>
              <a:t>SLOSH – NAVD88</a:t>
            </a:r>
          </a:p>
          <a:p>
            <a:r>
              <a:rPr lang="en-US" baseline="0" dirty="0" smtClean="0"/>
              <a:t>P-Surge – NGVD29</a:t>
            </a:r>
            <a:endParaRPr lang="en-US" dirty="0"/>
          </a:p>
        </p:txBody>
      </p:sp>
      <p:sp>
        <p:nvSpPr>
          <p:cNvPr id="4" name="Slide Number Placeholder 3"/>
          <p:cNvSpPr>
            <a:spLocks noGrp="1"/>
          </p:cNvSpPr>
          <p:nvPr>
            <p:ph type="sldNum" sz="quarter" idx="10"/>
          </p:nvPr>
        </p:nvSpPr>
        <p:spPr/>
        <p:txBody>
          <a:bodyPr/>
          <a:lstStyle/>
          <a:p>
            <a:fld id="{AF283A97-CD4E-48BE-8B78-C3B4EC57BCE7}" type="slidenum">
              <a:rPr lang="en-US" smtClean="0"/>
              <a:t>8</a:t>
            </a:fld>
            <a:endParaRPr lang="en-US" dirty="0"/>
          </a:p>
        </p:txBody>
      </p:sp>
    </p:spTree>
    <p:extLst>
      <p:ext uri="{BB962C8B-B14F-4D97-AF65-F5344CB8AC3E}">
        <p14:creationId xmlns:p14="http://schemas.microsoft.com/office/powerpoint/2010/main" val="2047408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ETSS – Extratropical</a:t>
            </a:r>
            <a:r>
              <a:rPr lang="en-US" baseline="0" dirty="0" smtClean="0"/>
              <a:t> Storm Surge</a:t>
            </a:r>
          </a:p>
          <a:p>
            <a:r>
              <a:rPr lang="en-US" baseline="0" dirty="0" smtClean="0"/>
              <a:t>ESTOFS – Extratropical Surge and Tide Operational Forecast System</a:t>
            </a:r>
          </a:p>
          <a:p>
            <a:endParaRPr lang="en-US" baseline="0" dirty="0" smtClean="0"/>
          </a:p>
          <a:p>
            <a:r>
              <a:rPr lang="en-US" baseline="0" dirty="0" smtClean="0"/>
              <a:t>These graphics only in MSL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283A97-CD4E-48BE-8B78-C3B4EC57BCE7}" type="slidenum">
              <a:rPr lang="en-US" smtClean="0"/>
              <a:t>9</a:t>
            </a:fld>
            <a:endParaRPr lang="en-US" dirty="0"/>
          </a:p>
        </p:txBody>
      </p:sp>
    </p:spTree>
    <p:extLst>
      <p:ext uri="{BB962C8B-B14F-4D97-AF65-F5344CB8AC3E}">
        <p14:creationId xmlns:p14="http://schemas.microsoft.com/office/powerpoint/2010/main" val="321383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05D8A7-030E-40BB-B916-B9547DA28D7D}" type="datetimeFigureOut">
              <a:rPr lang="en-US" smtClean="0">
                <a:solidFill>
                  <a:srgbClr val="DBF5F9">
                    <a:shade val="90000"/>
                  </a:srgbClr>
                </a:solidFill>
              </a:rPr>
              <a:pPr/>
              <a:t>11/2/2015</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B6F31E80-9EC4-40CD-820C-BD23A6BF6F70}"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48679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12308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3261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189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05249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4"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59323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4"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99312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74082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7063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9975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5D8A7-030E-40BB-B916-B9547DA28D7D}" type="datetimeFigureOut">
              <a:rPr lang="en-US" smtClean="0">
                <a:solidFill>
                  <a:srgbClr val="DBF5F9">
                    <a:shade val="90000"/>
                  </a:srgbClr>
                </a:solidFill>
              </a:rPr>
              <a:pPr/>
              <a:t>11/2/2015</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B6F31E80-9EC4-40CD-820C-BD23A6BF6F70}"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45324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4619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15504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5"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4"/>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0236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5"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3"/>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8237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5"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6"/>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7614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64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05D8A7-030E-40BB-B916-B9547DA28D7D}" type="datetimeFigureOut">
              <a:rPr lang="en-US" smtClean="0">
                <a:solidFill>
                  <a:srgbClr val="04617B">
                    <a:shade val="90000"/>
                  </a:srgbClr>
                </a:solidFill>
              </a:rPr>
              <a:pPr/>
              <a:t>11/2/2015</a:t>
            </a:fld>
            <a:endParaRPr lang="en-US" dirty="0">
              <a:solidFill>
                <a:srgbClr val="04617B">
                  <a:shade val="90000"/>
                </a:srgb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srgbClr val="04617B">
                  <a:shade val="90000"/>
                </a:srgb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F31E80-9EC4-40CD-820C-BD23A6BF6F7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988809673"/>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nws.weather.gov/mdlsurge/psurge/archive.php?S=Sandy2012adv25&amp;Ty=e50&amp;Th=50&amp;Z=z7" TargetMode="External"/><Relationship Id="rId7" Type="http://schemas.openxmlformats.org/officeDocument/2006/relationships/hyperlink" Target="http://www.opc.ncep.noaa.gov/Loops/SURGE_LONORTH/SURGE_LONORTH_96_HR.php" TargetMode="External"/><Relationship Id="rId2" Type="http://schemas.openxmlformats.org/officeDocument/2006/relationships/hyperlink" Target="http://www.stormsurge.noaa.gov/models_obs_modeling.html" TargetMode="External"/><Relationship Id="rId1" Type="http://schemas.openxmlformats.org/officeDocument/2006/relationships/slideLayout" Target="../slideLayouts/slideLayout2.xml"/><Relationship Id="rId6" Type="http://schemas.openxmlformats.org/officeDocument/2006/relationships/hyperlink" Target="http://www.opc.ncep.noaa.gov/Loops/ESTOFS_NE_SRG/ESTOFS_NE_f001-f096.php" TargetMode="External"/><Relationship Id="rId5" Type="http://schemas.openxmlformats.org/officeDocument/2006/relationships/hyperlink" Target="https://www.preparingtexas.org/Resources/documents/2013%20Conference%20Presentations/NWS%20Tropical%20Products%20and%20Services.pdf" TargetMode="External"/><Relationship Id="rId4" Type="http://schemas.openxmlformats.org/officeDocument/2006/relationships/hyperlink" Target="http://www.nws.noaa.gov/mdl/etsurg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video" Target="https://www.youtube.com/embed/XPPvmz7mFmc" TargetMode="External"/><Relationship Id="rId5" Type="http://schemas.openxmlformats.org/officeDocument/2006/relationships/image" Target="../media/image32.png"/><Relationship Id="rId4" Type="http://schemas.openxmlformats.org/officeDocument/2006/relationships/hyperlink" Target="https://www.youtube.com/channel/UCk12WJbCDf2kwp209R85BYw"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504335"/>
            <a:ext cx="10191136" cy="2374491"/>
          </a:xfrm>
        </p:spPr>
        <p:txBody>
          <a:bodyPr>
            <a:normAutofit fontScale="90000"/>
          </a:bodyPr>
          <a:lstStyle/>
          <a:p>
            <a:pPr algn="ctr"/>
            <a:r>
              <a:rPr lang="en-US" sz="4400" dirty="0" smtClean="0">
                <a:ln>
                  <a:solidFill>
                    <a:schemeClr val="tx1">
                      <a:lumMod val="95000"/>
                      <a:lumOff val="5000"/>
                    </a:schemeClr>
                  </a:solidFill>
                </a:ln>
                <a:effectLst>
                  <a:outerShdw blurRad="38100" dist="38100" dir="2700000" algn="tl">
                    <a:srgbClr val="000000">
                      <a:alpha val="43137"/>
                    </a:srgbClr>
                  </a:outerShdw>
                </a:effectLst>
              </a:rPr>
              <a:t>Conveying Coastal Inundation Potential Associated with Extratropical Cyclones in </a:t>
            </a:r>
            <a:r>
              <a:rPr lang="en-US" sz="4400" dirty="0">
                <a:ln>
                  <a:solidFill>
                    <a:schemeClr val="tx1">
                      <a:lumMod val="95000"/>
                      <a:lumOff val="5000"/>
                    </a:schemeClr>
                  </a:solidFill>
                </a:ln>
                <a:effectLst>
                  <a:outerShdw blurRad="38100" dist="38100" dir="2700000" algn="tl">
                    <a:srgbClr val="000000">
                      <a:alpha val="43137"/>
                    </a:srgbClr>
                  </a:outerShdw>
                </a:effectLst>
              </a:rPr>
              <a:t>the </a:t>
            </a:r>
            <a:r>
              <a:rPr lang="en-US" sz="4400" dirty="0" smtClean="0">
                <a:ln>
                  <a:solidFill>
                    <a:schemeClr val="tx1">
                      <a:lumMod val="95000"/>
                      <a:lumOff val="5000"/>
                    </a:schemeClr>
                  </a:solidFill>
                </a:ln>
                <a:effectLst>
                  <a:outerShdw blurRad="38100" dist="38100" dir="2700000" algn="tl">
                    <a:srgbClr val="000000">
                      <a:alpha val="43137"/>
                    </a:srgbClr>
                  </a:outerShdw>
                </a:effectLst>
              </a:rPr>
              <a:t>New </a:t>
            </a:r>
            <a:r>
              <a:rPr lang="en-US" sz="4400" dirty="0">
                <a:ln>
                  <a:solidFill>
                    <a:schemeClr val="tx1">
                      <a:lumMod val="95000"/>
                      <a:lumOff val="5000"/>
                    </a:schemeClr>
                  </a:solidFill>
                </a:ln>
                <a:effectLst>
                  <a:outerShdw blurRad="38100" dist="38100" dir="2700000" algn="tl">
                    <a:srgbClr val="000000">
                      <a:alpha val="43137"/>
                    </a:srgbClr>
                  </a:outerShdw>
                </a:effectLst>
              </a:rPr>
              <a:t>York City </a:t>
            </a:r>
            <a:r>
              <a:rPr lang="en-US" sz="4400" dirty="0" smtClean="0">
                <a:ln>
                  <a:solidFill>
                    <a:schemeClr val="tx1">
                      <a:lumMod val="95000"/>
                      <a:lumOff val="5000"/>
                    </a:schemeClr>
                  </a:solidFill>
                </a:ln>
                <a:effectLst>
                  <a:outerShdw blurRad="38100" dist="38100" dir="2700000" algn="tl">
                    <a:srgbClr val="000000">
                      <a:alpha val="43137"/>
                    </a:srgbClr>
                  </a:outerShdw>
                </a:effectLst>
              </a:rPr>
              <a:t>Tri-State </a:t>
            </a:r>
            <a:r>
              <a:rPr lang="en-US" sz="4400" dirty="0">
                <a:ln>
                  <a:solidFill>
                    <a:schemeClr val="tx1">
                      <a:lumMod val="95000"/>
                      <a:lumOff val="5000"/>
                    </a:schemeClr>
                  </a:solidFill>
                </a:ln>
                <a:effectLst>
                  <a:outerShdw blurRad="38100" dist="38100" dir="2700000" algn="tl">
                    <a:srgbClr val="000000">
                      <a:alpha val="43137"/>
                    </a:srgbClr>
                  </a:outerShdw>
                </a:effectLst>
              </a:rPr>
              <a:t>Area</a:t>
            </a:r>
          </a:p>
        </p:txBody>
      </p:sp>
      <p:sp>
        <p:nvSpPr>
          <p:cNvPr id="3" name="Subtitle 2"/>
          <p:cNvSpPr>
            <a:spLocks noGrp="1"/>
          </p:cNvSpPr>
          <p:nvPr>
            <p:ph type="subTitle" idx="1"/>
          </p:nvPr>
        </p:nvSpPr>
        <p:spPr>
          <a:xfrm>
            <a:off x="2087116" y="4658776"/>
            <a:ext cx="7854696" cy="1752600"/>
          </a:xfrm>
        </p:spPr>
        <p:txBody>
          <a:bodyPr>
            <a:normAutofit fontScale="92500" lnSpcReduction="10000"/>
          </a:bodyPr>
          <a:lstStyle/>
          <a:p>
            <a:endParaRPr lang="en-US" dirty="0" smtClean="0"/>
          </a:p>
          <a:p>
            <a:pPr algn="ctr"/>
            <a:r>
              <a:rPr lang="en-US" sz="1700" dirty="0" smtClean="0">
                <a:latin typeface="Tahoma" panose="020B0604030504040204" pitchFamily="34" charset="0"/>
                <a:ea typeface="Tahoma" panose="020B0604030504040204" pitchFamily="34" charset="0"/>
                <a:cs typeface="Tahoma" panose="020B0604030504040204" pitchFamily="34" charset="0"/>
              </a:rPr>
              <a:t>Adrienne Leptich</a:t>
            </a:r>
          </a:p>
          <a:p>
            <a:pPr algn="ctr"/>
            <a:r>
              <a:rPr lang="en-US" sz="1700" dirty="0" smtClean="0">
                <a:latin typeface="Tahoma" panose="020B0604030504040204" pitchFamily="34" charset="0"/>
                <a:ea typeface="Tahoma" panose="020B0604030504040204" pitchFamily="34" charset="0"/>
                <a:cs typeface="Tahoma" panose="020B0604030504040204" pitchFamily="34" charset="0"/>
              </a:rPr>
              <a:t>GEOG 596A - Fall 2015</a:t>
            </a:r>
          </a:p>
          <a:p>
            <a:pPr algn="ctr"/>
            <a:r>
              <a:rPr lang="en-US" sz="1700" dirty="0" smtClean="0">
                <a:latin typeface="Tahoma" panose="020B0604030504040204" pitchFamily="34" charset="0"/>
                <a:ea typeface="Tahoma" panose="020B0604030504040204" pitchFamily="34" charset="0"/>
                <a:cs typeface="Tahoma" panose="020B0604030504040204" pitchFamily="34" charset="0"/>
              </a:rPr>
              <a:t>The Pennsylvania State University</a:t>
            </a:r>
          </a:p>
          <a:p>
            <a:pPr algn="ctr"/>
            <a:r>
              <a:rPr lang="en-US" sz="1700" dirty="0" smtClean="0">
                <a:latin typeface="Tahoma" panose="020B0604030504040204" pitchFamily="34" charset="0"/>
                <a:ea typeface="Tahoma" panose="020B0604030504040204" pitchFamily="34" charset="0"/>
                <a:cs typeface="Tahoma" panose="020B0604030504040204" pitchFamily="34" charset="0"/>
              </a:rPr>
              <a:t>Advisor: dr. patrick kennelly</a:t>
            </a:r>
          </a:p>
        </p:txBody>
      </p:sp>
    </p:spTree>
    <p:extLst>
      <p:ext uri="{BB962C8B-B14F-4D97-AF65-F5344CB8AC3E}">
        <p14:creationId xmlns:p14="http://schemas.microsoft.com/office/powerpoint/2010/main" val="4028546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154" y="117619"/>
            <a:ext cx="8305800" cy="819912"/>
          </a:xfrm>
          <a:effectLst>
            <a:outerShdw blurRad="50800" dist="38100" dir="5400000" algn="t" rotWithShape="0">
              <a:prstClr val="black">
                <a:alpha val="40000"/>
              </a:prstClr>
            </a:outerShdw>
          </a:effectLst>
        </p:spPr>
        <p:txBody>
          <a:bodyPr>
            <a:normAutofit/>
          </a:bodyPr>
          <a:lstStyle/>
          <a:p>
            <a:pPr algn="ctr"/>
            <a:r>
              <a:rPr lang="en-US" b="1" dirty="0" smtClean="0"/>
              <a:t>Extratropical Cyclones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415" y="907967"/>
            <a:ext cx="7491071" cy="5788555"/>
          </a:xfrm>
          <a:prstGeom prst="rect">
            <a:avLst/>
          </a:prstGeom>
        </p:spPr>
      </p:pic>
      <p:sp>
        <p:nvSpPr>
          <p:cNvPr id="14" name="Rectangle 13"/>
          <p:cNvSpPr/>
          <p:nvPr/>
        </p:nvSpPr>
        <p:spPr>
          <a:xfrm>
            <a:off x="2545793" y="6403760"/>
            <a:ext cx="807272" cy="215444"/>
          </a:xfrm>
          <a:prstGeom prst="rect">
            <a:avLst/>
          </a:prstGeom>
        </p:spPr>
        <p:txBody>
          <a:bodyPr wrap="none" lIns="0">
            <a:spAutoFit/>
          </a:bodyPr>
          <a:lstStyle/>
          <a:p>
            <a:r>
              <a:rPr lang="fr-FR" sz="800" dirty="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ArcMap</a:t>
            </a: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7038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b="14909"/>
          <a:stretch/>
        </p:blipFill>
        <p:spPr>
          <a:xfrm>
            <a:off x="7434440" y="1213448"/>
            <a:ext cx="3787422" cy="5577839"/>
          </a:xfrm>
          <a:prstGeom prst="rect">
            <a:avLst/>
          </a:prstGeom>
        </p:spPr>
      </p:pic>
      <p:pic>
        <p:nvPicPr>
          <p:cNvPr id="3" name="Picture 2" descr="ETSS graph.gif"/>
          <p:cNvPicPr/>
          <p:nvPr/>
        </p:nvPicPr>
        <p:blipFill rotWithShape="1">
          <a:blip r:embed="rId4" cstate="print"/>
          <a:srcRect l="265"/>
          <a:stretch/>
        </p:blipFill>
        <p:spPr>
          <a:xfrm>
            <a:off x="757942" y="2425488"/>
            <a:ext cx="6307819" cy="4013200"/>
          </a:xfrm>
          <a:prstGeom prst="rect">
            <a:avLst/>
          </a:prstGeom>
          <a:ln>
            <a:solidFill>
              <a:schemeClr val="tx1">
                <a:lumMod val="95000"/>
                <a:lumOff val="5000"/>
              </a:schemeClr>
            </a:solidFill>
          </a:ln>
        </p:spPr>
      </p:pic>
      <p:sp>
        <p:nvSpPr>
          <p:cNvPr id="2" name="Title 1"/>
          <p:cNvSpPr>
            <a:spLocks noGrp="1"/>
          </p:cNvSpPr>
          <p:nvPr>
            <p:ph type="title"/>
          </p:nvPr>
        </p:nvSpPr>
        <p:spPr>
          <a:xfrm>
            <a:off x="1997154" y="250623"/>
            <a:ext cx="8305800" cy="819912"/>
          </a:xfrm>
          <a:effectLst>
            <a:outerShdw blurRad="50800" dist="38100" dir="5400000" algn="t" rotWithShape="0">
              <a:prstClr val="black">
                <a:alpha val="40000"/>
              </a:prstClr>
            </a:outerShdw>
          </a:effectLst>
        </p:spPr>
        <p:txBody>
          <a:bodyPr>
            <a:normAutofit/>
          </a:bodyPr>
          <a:lstStyle/>
          <a:p>
            <a:pPr algn="ctr"/>
            <a:r>
              <a:rPr lang="en-US" b="1" dirty="0" smtClean="0"/>
              <a:t>Extratropical Cyclones</a:t>
            </a:r>
            <a:endParaRPr lang="en-US" dirty="0"/>
          </a:p>
        </p:txBody>
      </p:sp>
      <p:cxnSp>
        <p:nvCxnSpPr>
          <p:cNvPr id="5" name="Straight Arrow Connector 4"/>
          <p:cNvCxnSpPr/>
          <p:nvPr/>
        </p:nvCxnSpPr>
        <p:spPr>
          <a:xfrm>
            <a:off x="9142849" y="4458662"/>
            <a:ext cx="381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142849" y="1823235"/>
            <a:ext cx="381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82896" y="1452474"/>
            <a:ext cx="6400480" cy="836126"/>
          </a:xfrm>
          <a:prstGeom prst="rect">
            <a:avLst/>
          </a:prstGeom>
        </p:spPr>
        <p:txBody>
          <a:bodyPr wrap="square">
            <a:spAutoFit/>
          </a:bodyPr>
          <a:lstStyle/>
          <a:p>
            <a:pPr marL="342900" lvl="0" indent="-342900" defTabSz="457200">
              <a:spcBef>
                <a:spcPts val="1000"/>
              </a:spcBef>
              <a:buClr>
                <a:srgbClr val="ACD433"/>
              </a:buClr>
              <a:buSzPct val="80000"/>
              <a:buFont typeface="Wingdings 3" charset="2"/>
              <a:buChar char=""/>
            </a:pPr>
            <a:r>
              <a:rPr lang="en-US" sz="2000" dirty="0">
                <a:solidFill>
                  <a:prstClr val="white"/>
                </a:solidFill>
                <a:ea typeface="+mj-ea"/>
                <a:cs typeface="+mj-cs"/>
              </a:rPr>
              <a:t>Current products used during webinars</a:t>
            </a:r>
          </a:p>
          <a:p>
            <a:pPr marL="342900" lvl="0" indent="-342900" defTabSz="457200">
              <a:spcBef>
                <a:spcPts val="1000"/>
              </a:spcBef>
              <a:buClr>
                <a:srgbClr val="ACD433"/>
              </a:buClr>
              <a:buSzPct val="80000"/>
              <a:buFont typeface="Wingdings 3" charset="2"/>
              <a:buChar char=""/>
            </a:pPr>
            <a:r>
              <a:rPr lang="en-US" sz="2000" dirty="0">
                <a:solidFill>
                  <a:prstClr val="white"/>
                </a:solidFill>
                <a:ea typeface="+mj-ea"/>
                <a:cs typeface="+mj-cs"/>
              </a:rPr>
              <a:t>Feedback from Hurricanes Irene and Sandy</a:t>
            </a:r>
          </a:p>
        </p:txBody>
      </p:sp>
      <p:cxnSp>
        <p:nvCxnSpPr>
          <p:cNvPr id="9" name="Straight Arrow Connector 8"/>
          <p:cNvCxnSpPr/>
          <p:nvPr/>
        </p:nvCxnSpPr>
        <p:spPr>
          <a:xfrm>
            <a:off x="9164673" y="5484999"/>
            <a:ext cx="381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2849" y="2995229"/>
            <a:ext cx="381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62100" y="3053064"/>
            <a:ext cx="1469571" cy="323165"/>
          </a:xfrm>
          <a:prstGeom prst="rect">
            <a:avLst/>
          </a:prstGeom>
          <a:noFill/>
        </p:spPr>
        <p:txBody>
          <a:bodyPr wrap="square" rtlCol="0">
            <a:spAutoFit/>
          </a:bodyPr>
          <a:lstStyle/>
          <a:p>
            <a:r>
              <a:rPr lang="en-US" sz="1500" b="1" dirty="0" smtClean="0">
                <a:solidFill>
                  <a:srgbClr val="00001A"/>
                </a:solidFill>
                <a:latin typeface="Tahoma" panose="020B0604030504040204" pitchFamily="34" charset="0"/>
                <a:ea typeface="Tahoma" panose="020B0604030504040204" pitchFamily="34" charset="0"/>
                <a:cs typeface="Tahoma" panose="020B0604030504040204" pitchFamily="34" charset="0"/>
              </a:rPr>
              <a:t>ETSS model</a:t>
            </a:r>
            <a:endParaRPr lang="en-US" sz="1500" b="1" dirty="0">
              <a:solidFill>
                <a:srgbClr val="00001A"/>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757942" y="6438688"/>
            <a:ext cx="1621598" cy="215444"/>
          </a:xfrm>
          <a:prstGeom prst="rect">
            <a:avLst/>
          </a:prstGeom>
        </p:spPr>
        <p:txBody>
          <a:bodyPr wrap="none" lIns="0">
            <a:spAutoFit/>
          </a:bodyPr>
          <a:lstStyle/>
          <a:p>
            <a:r>
              <a:rPr lang="fr-FR" sz="800" dirty="0">
                <a:latin typeface="Tahoma" panose="020B0604030504040204" pitchFamily="34" charset="0"/>
                <a:ea typeface="Tahoma" panose="020B0604030504040204" pitchFamily="34" charset="0"/>
                <a:cs typeface="Tahoma" panose="020B0604030504040204" pitchFamily="34" charset="0"/>
              </a:rPr>
              <a:t>Source</a:t>
            </a:r>
            <a:r>
              <a:rPr lang="fr-FR" sz="800" dirty="0" smtClean="0">
                <a:latin typeface="Tahoma" panose="020B0604030504040204" pitchFamily="34" charset="0"/>
                <a:ea typeface="Tahoma" panose="020B0604030504040204" pitchFamily="34" charset="0"/>
                <a:cs typeface="Tahoma" panose="020B0604030504040204" pitchFamily="34" charset="0"/>
              </a:rPr>
              <a:t>: </a:t>
            </a:r>
            <a:r>
              <a:rPr lang="en-US" sz="800" dirty="0" smtClean="0">
                <a:latin typeface="Tahoma" panose="020B0604030504040204" pitchFamily="34" charset="0"/>
                <a:ea typeface="Tahoma" panose="020B0604030504040204" pitchFamily="34" charset="0"/>
                <a:cs typeface="Tahoma" panose="020B0604030504040204" pitchFamily="34" charset="0"/>
              </a:rPr>
              <a:t>National Weather Service</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7434440" y="6621125"/>
            <a:ext cx="1621598" cy="215444"/>
          </a:xfrm>
          <a:prstGeom prst="rect">
            <a:avLst/>
          </a:prstGeom>
        </p:spPr>
        <p:txBody>
          <a:bodyPr wrap="none" lIns="0">
            <a:spAutoFit/>
          </a:bodyPr>
          <a:lstStyle/>
          <a:p>
            <a:r>
              <a:rPr lang="fr-FR" sz="800" dirty="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Weather Service</a:t>
            </a: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2306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447"/>
            <a:ext cx="10972800" cy="818388"/>
          </a:xfrm>
        </p:spPr>
        <p:txBody>
          <a:bodyPr/>
          <a:lstStyle/>
          <a:p>
            <a:pPr algn="ctr"/>
            <a:r>
              <a:rPr lang="en-US" b="1" dirty="0" smtClean="0"/>
              <a:t>Goals/Objectives</a:t>
            </a:r>
            <a:endParaRPr lang="en-US" b="1" dirty="0"/>
          </a:p>
        </p:txBody>
      </p:sp>
      <p:sp>
        <p:nvSpPr>
          <p:cNvPr id="3" name="Content Placeholder 2"/>
          <p:cNvSpPr>
            <a:spLocks noGrp="1"/>
          </p:cNvSpPr>
          <p:nvPr>
            <p:ph idx="1"/>
          </p:nvPr>
        </p:nvSpPr>
        <p:spPr>
          <a:xfrm>
            <a:off x="114301" y="1536845"/>
            <a:ext cx="5841332" cy="4787755"/>
          </a:xfrm>
        </p:spPr>
        <p:txBody>
          <a:bodyPr>
            <a:normAutofit/>
          </a:bodyPr>
          <a:lstStyle/>
          <a:p>
            <a:r>
              <a:rPr lang="en-US" dirty="0" smtClean="0"/>
              <a:t>Implement storm surge, </a:t>
            </a:r>
            <a:r>
              <a:rPr lang="en-US" dirty="0"/>
              <a:t>a</a:t>
            </a:r>
            <a:r>
              <a:rPr lang="en-US" dirty="0" smtClean="0"/>
              <a:t>stronomical tide, and storm tide grids in the Graphical Forecast Editor (GFE)</a:t>
            </a:r>
          </a:p>
          <a:p>
            <a:r>
              <a:rPr lang="en-US" dirty="0" smtClean="0"/>
              <a:t>Extract storm tide grid from GFE, for use in ArcMap</a:t>
            </a:r>
          </a:p>
          <a:p>
            <a:r>
              <a:rPr lang="en-US" dirty="0" smtClean="0"/>
              <a:t>Create inundation raster</a:t>
            </a:r>
          </a:p>
          <a:p>
            <a:r>
              <a:rPr lang="en-US" dirty="0" smtClean="0"/>
              <a:t>Develop a web-based graphical visualization tool to convey potential inundation from storm tide associated with extratropical cyclones.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36845"/>
            <a:ext cx="5976655" cy="4922520"/>
          </a:xfrm>
          <a:prstGeom prst="rect">
            <a:avLst/>
          </a:prstGeom>
        </p:spPr>
      </p:pic>
      <p:sp>
        <p:nvSpPr>
          <p:cNvPr id="5" name="Rectangle 4"/>
          <p:cNvSpPr/>
          <p:nvPr/>
        </p:nvSpPr>
        <p:spPr>
          <a:xfrm>
            <a:off x="6139543" y="6303284"/>
            <a:ext cx="1621598" cy="215444"/>
          </a:xfrm>
          <a:prstGeom prst="rect">
            <a:avLst/>
          </a:prstGeom>
        </p:spPr>
        <p:txBody>
          <a:bodyPr wrap="none" lIns="0">
            <a:spAutoFit/>
          </a:bodyPr>
          <a:lstStyle/>
          <a:p>
            <a:r>
              <a:rPr lang="fr-FR" sz="800" dirty="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Weather Service</a:t>
            </a: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7319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6871"/>
            <a:ext cx="10972800" cy="851045"/>
          </a:xfrm>
          <a:effectLst>
            <a:outerShdw blurRad="50800" dist="38100" dir="5400000" algn="t" rotWithShape="0">
              <a:prstClr val="black">
                <a:alpha val="40000"/>
              </a:prstClr>
            </a:outerShdw>
          </a:effectLst>
        </p:spPr>
        <p:txBody>
          <a:bodyPr/>
          <a:lstStyle/>
          <a:p>
            <a:pPr algn="ctr"/>
            <a:r>
              <a:rPr lang="en-US" b="1" dirty="0" smtClean="0"/>
              <a:t>Study Area</a:t>
            </a:r>
            <a:endParaRPr lang="en-US" b="1"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624" t="1317" r="776" b="758"/>
          <a:stretch/>
        </p:blipFill>
        <p:spPr>
          <a:xfrm>
            <a:off x="2579914" y="1110342"/>
            <a:ext cx="7021286" cy="5388429"/>
          </a:xfrm>
          <a:ln>
            <a:solidFill>
              <a:schemeClr val="bg1"/>
            </a:solidFill>
          </a:ln>
        </p:spPr>
      </p:pic>
      <p:sp>
        <p:nvSpPr>
          <p:cNvPr id="5" name="Rectangle 4"/>
          <p:cNvSpPr/>
          <p:nvPr/>
        </p:nvSpPr>
        <p:spPr>
          <a:xfrm>
            <a:off x="2694214" y="6283327"/>
            <a:ext cx="807272" cy="215444"/>
          </a:xfrm>
          <a:prstGeom prst="rect">
            <a:avLst/>
          </a:prstGeom>
        </p:spPr>
        <p:txBody>
          <a:bodyPr wrap="none" lIns="0">
            <a:spAutoFit/>
          </a:bodyPr>
          <a:lstStyle/>
          <a:p>
            <a:r>
              <a:rPr lang="fr-FR" sz="800" dirty="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ArcMap</a:t>
            </a: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5376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3216"/>
            <a:ext cx="11381013" cy="1143000"/>
          </a:xfrm>
          <a:effectLst>
            <a:outerShdw blurRad="50800" dist="38100" dir="5400000" algn="t" rotWithShape="0">
              <a:prstClr val="black">
                <a:alpha val="40000"/>
              </a:prstClr>
            </a:outerShdw>
          </a:effectLst>
        </p:spPr>
        <p:txBody>
          <a:bodyPr/>
          <a:lstStyle/>
          <a:p>
            <a:pPr algn="ctr"/>
            <a:r>
              <a:rPr lang="en-US" b="1" dirty="0" smtClean="0">
                <a:solidFill>
                  <a:schemeClr val="tx1"/>
                </a:solidFill>
              </a:rPr>
              <a:t>Methodology &amp; Anticipated Results</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2900457"/>
              </p:ext>
            </p:extLst>
          </p:nvPr>
        </p:nvGraphicFramePr>
        <p:xfrm>
          <a:off x="1" y="1406216"/>
          <a:ext cx="12066814" cy="5141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4" y="0"/>
            <a:ext cx="12200704" cy="6853111"/>
          </a:xfrm>
          <a:prstGeom prst="rect">
            <a:avLst/>
          </a:prstGeom>
        </p:spPr>
      </p:pic>
    </p:spTree>
    <p:extLst>
      <p:ext uri="{BB962C8B-B14F-4D97-AF65-F5344CB8AC3E}">
        <p14:creationId xmlns:p14="http://schemas.microsoft.com/office/powerpoint/2010/main" val="63751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21" y="426502"/>
            <a:ext cx="10972800" cy="891630"/>
          </a:xfrm>
          <a:effectLst>
            <a:outerShdw blurRad="50800" dist="38100" dir="5400000" algn="t" rotWithShape="0">
              <a:prstClr val="black">
                <a:alpha val="40000"/>
              </a:prstClr>
            </a:outerShdw>
          </a:effectLst>
        </p:spPr>
        <p:txBody>
          <a:bodyPr/>
          <a:lstStyle/>
          <a:p>
            <a:pPr algn="ctr"/>
            <a:r>
              <a:rPr lang="en-US" b="1" dirty="0" smtClean="0"/>
              <a:t>Timeline</a:t>
            </a:r>
            <a:endParaRPr lang="en-US" b="1" dirty="0"/>
          </a:p>
        </p:txBody>
      </p:sp>
      <p:graphicFrame>
        <p:nvGraphicFramePr>
          <p:cNvPr id="4" name="Content Placeholder 5" descr="Basic Chevron Process" title="SmartArt"/>
          <p:cNvGraphicFramePr>
            <a:graphicFrameLocks noGrp="1"/>
          </p:cNvGraphicFramePr>
          <p:nvPr>
            <p:ph idx="1"/>
            <p:extLst>
              <p:ext uri="{D42A27DB-BD31-4B8C-83A1-F6EECF244321}">
                <p14:modId xmlns:p14="http://schemas.microsoft.com/office/powerpoint/2010/main" val="4196315461"/>
              </p:ext>
            </p:extLst>
          </p:nvPr>
        </p:nvGraphicFramePr>
        <p:xfrm>
          <a:off x="293913" y="1583873"/>
          <a:ext cx="11609615" cy="4589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7" y="0"/>
            <a:ext cx="121969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458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059" y="246241"/>
            <a:ext cx="9404723" cy="815643"/>
          </a:xfrm>
          <a:effectLst>
            <a:outerShdw blurRad="50800" dist="38100" dir="5400000" algn="t" rotWithShape="0">
              <a:prstClr val="black">
                <a:alpha val="40000"/>
              </a:prstClr>
            </a:outerShdw>
          </a:effectLst>
        </p:spPr>
        <p:txBody>
          <a:bodyPr/>
          <a:lstStyle/>
          <a:p>
            <a:pPr algn="ctr"/>
            <a:r>
              <a:rPr lang="en-US" b="1" dirty="0" smtClean="0"/>
              <a:t>Summary</a:t>
            </a:r>
            <a:endParaRPr lang="en-US" b="1" dirty="0"/>
          </a:p>
        </p:txBody>
      </p:sp>
      <p:sp>
        <p:nvSpPr>
          <p:cNvPr id="3" name="Content Placeholder 2"/>
          <p:cNvSpPr>
            <a:spLocks noGrp="1"/>
          </p:cNvSpPr>
          <p:nvPr>
            <p:ph sz="half" idx="1"/>
          </p:nvPr>
        </p:nvSpPr>
        <p:spPr>
          <a:xfrm>
            <a:off x="457199" y="1386348"/>
            <a:ext cx="5855110" cy="2137902"/>
          </a:xfrm>
        </p:spPr>
        <p:txBody>
          <a:bodyPr>
            <a:normAutofit/>
          </a:bodyPr>
          <a:lstStyle/>
          <a:p>
            <a:r>
              <a:rPr lang="en-US" dirty="0" smtClean="0"/>
              <a:t>Storm </a:t>
            </a:r>
            <a:r>
              <a:rPr lang="en-US" dirty="0"/>
              <a:t>surge and storm tide confusion</a:t>
            </a:r>
          </a:p>
          <a:p>
            <a:r>
              <a:rPr lang="en-US" dirty="0"/>
              <a:t>Vertical datums are confusing too</a:t>
            </a:r>
          </a:p>
          <a:p>
            <a:r>
              <a:rPr lang="en-US" dirty="0"/>
              <a:t>Increasing coastal population density and sea level rise </a:t>
            </a:r>
          </a:p>
          <a:p>
            <a:r>
              <a:rPr lang="en-US" dirty="0"/>
              <a:t>NWS surge products - too many vertical datums </a:t>
            </a:r>
          </a:p>
          <a:p>
            <a:endParaRPr lang="en-US" dirty="0" smtClean="0"/>
          </a:p>
          <a:p>
            <a:endParaRPr lang="en-US" u="sng" dirty="0"/>
          </a:p>
        </p:txBody>
      </p:sp>
      <p:sp>
        <p:nvSpPr>
          <p:cNvPr id="5" name="Content Placeholder 4"/>
          <p:cNvSpPr>
            <a:spLocks noGrp="1"/>
          </p:cNvSpPr>
          <p:nvPr>
            <p:ph sz="half" idx="2"/>
          </p:nvPr>
        </p:nvSpPr>
        <p:spPr>
          <a:xfrm>
            <a:off x="6459793" y="1318672"/>
            <a:ext cx="5486399" cy="2309431"/>
          </a:xfrm>
        </p:spPr>
        <p:txBody>
          <a:bodyPr>
            <a:normAutofit/>
          </a:bodyPr>
          <a:lstStyle/>
          <a:p>
            <a:r>
              <a:rPr lang="en-US" dirty="0"/>
              <a:t>Tide gauges</a:t>
            </a:r>
          </a:p>
          <a:p>
            <a:r>
              <a:rPr lang="en-US" dirty="0"/>
              <a:t>Feedback from Irene and Sandy</a:t>
            </a:r>
          </a:p>
          <a:p>
            <a:r>
              <a:rPr lang="en-US" dirty="0"/>
              <a:t>Implement GFE grids</a:t>
            </a:r>
          </a:p>
          <a:p>
            <a:r>
              <a:rPr lang="en-US" dirty="0"/>
              <a:t>Develop web-based graphical visualization tool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884" y="3332521"/>
            <a:ext cx="8277225" cy="3333750"/>
          </a:xfrm>
          <a:prstGeom prst="rect">
            <a:avLst/>
          </a:prstGeom>
        </p:spPr>
      </p:pic>
      <p:sp>
        <p:nvSpPr>
          <p:cNvPr id="6" name="Rectangle 5"/>
          <p:cNvSpPr/>
          <p:nvPr/>
        </p:nvSpPr>
        <p:spPr>
          <a:xfrm>
            <a:off x="1986884" y="6613059"/>
            <a:ext cx="1749250" cy="215444"/>
          </a:xfrm>
          <a:prstGeom prst="rect">
            <a:avLst/>
          </a:prstGeom>
        </p:spPr>
        <p:txBody>
          <a:bodyPr wrap="square" lIns="0" rIns="0">
            <a:spAutoFit/>
          </a:bodyPr>
          <a:lstStyle/>
          <a:p>
            <a:pPr lvl="0">
              <a:spcBef>
                <a:spcPct val="0"/>
              </a:spcBef>
            </a:pPr>
            <a:r>
              <a:rPr lang="en-US" alt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rPr>
              <a:t>Images </a:t>
            </a:r>
            <a:r>
              <a:rPr lang="en-US" altLang="en-US" sz="800" dirty="0">
                <a:solidFill>
                  <a:prstClr val="white"/>
                </a:solidFill>
                <a:latin typeface="Tahoma" panose="020B0604030504040204" pitchFamily="34" charset="0"/>
                <a:ea typeface="Tahoma" panose="020B0604030504040204" pitchFamily="34" charset="0"/>
                <a:cs typeface="Tahoma" panose="020B0604030504040204" pitchFamily="34" charset="0"/>
              </a:rPr>
              <a:t>from </a:t>
            </a:r>
            <a:r>
              <a:rPr lang="en-US" altLang="en-US" sz="800" dirty="0" smtClean="0">
                <a:solidFill>
                  <a:prstClr val="white"/>
                </a:solidFill>
                <a:latin typeface="Tahoma" panose="020B0604030504040204" pitchFamily="34" charset="0"/>
                <a:ea typeface="Tahoma" panose="020B0604030504040204" pitchFamily="34" charset="0"/>
                <a:cs typeface="Tahoma" panose="020B0604030504040204" pitchFamily="34" charset="0"/>
              </a:rPr>
              <a:t>NASA</a:t>
            </a:r>
            <a:endParaRPr lang="en-US" altLang="en-US" sz="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4622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296" y="83507"/>
            <a:ext cx="9404723" cy="945193"/>
          </a:xfrm>
          <a:effectLst>
            <a:outerShdw blurRad="50800" dist="38100" dir="5400000" algn="t" rotWithShape="0">
              <a:prstClr val="black">
                <a:alpha val="40000"/>
              </a:prstClr>
            </a:outerShdw>
          </a:effectLst>
        </p:spPr>
        <p:txBody>
          <a:bodyPr/>
          <a:lstStyle/>
          <a:p>
            <a:pPr algn="ctr"/>
            <a:r>
              <a:rPr lang="en-US" b="1" dirty="0" smtClean="0"/>
              <a:t>References</a:t>
            </a:r>
            <a:endParaRPr lang="en-US" b="1" dirty="0"/>
          </a:p>
        </p:txBody>
      </p:sp>
      <p:sp>
        <p:nvSpPr>
          <p:cNvPr id="3" name="Content Placeholder 2"/>
          <p:cNvSpPr>
            <a:spLocks noGrp="1"/>
          </p:cNvSpPr>
          <p:nvPr>
            <p:ph idx="1"/>
          </p:nvPr>
        </p:nvSpPr>
        <p:spPr>
          <a:xfrm>
            <a:off x="0" y="849086"/>
            <a:ext cx="12192000" cy="6008913"/>
          </a:xfrm>
        </p:spPr>
        <p:txBody>
          <a:bodyPr>
            <a:normAutofit fontScale="62500" lnSpcReduction="20000"/>
          </a:bodyPr>
          <a:lstStyle/>
          <a:p>
            <a:endParaRPr lang="en-US" dirty="0" smtClean="0"/>
          </a:p>
          <a:p>
            <a:r>
              <a:rPr lang="en-US" i="1" dirty="0"/>
              <a:t>ArcMap</a:t>
            </a:r>
            <a:r>
              <a:rPr lang="en-US" dirty="0"/>
              <a:t> (version 10.3). 2015. Windows. Redlands, CA: Environmental Systems Research Institute (ESRI).</a:t>
            </a:r>
          </a:p>
          <a:p>
            <a:r>
              <a:rPr lang="en-US" i="1" dirty="0"/>
              <a:t>Common AWIPS Visualization Environment</a:t>
            </a:r>
            <a:r>
              <a:rPr lang="en-US" dirty="0"/>
              <a:t> (version 14.4.2-5). 2015. Linux. Silver Spring, MD: Raytheon Technical Services Company LLC</a:t>
            </a:r>
            <a:r>
              <a:rPr lang="en-US" dirty="0" smtClean="0"/>
              <a:t>.</a:t>
            </a:r>
          </a:p>
          <a:p>
            <a:r>
              <a:rPr lang="en-US" dirty="0" smtClean="0"/>
              <a:t>Moser</a:t>
            </a:r>
            <a:r>
              <a:rPr lang="en-US" dirty="0"/>
              <a:t>, S., et al. (2014). "Coastal zone development and ecosystems." </a:t>
            </a:r>
            <a:r>
              <a:rPr lang="en-US" u="sng" dirty="0"/>
              <a:t>Climate change impacts in the United States: The third national climate assessment</a:t>
            </a:r>
            <a:r>
              <a:rPr lang="en-US" dirty="0"/>
              <a:t>: 579-618.</a:t>
            </a:r>
          </a:p>
          <a:p>
            <a:r>
              <a:rPr lang="en-US" dirty="0"/>
              <a:t>National Hurricane Center. 2011. "Tropical Cyclone Storm Surge Probabilities (2 - 25 feet) - Examples." Last Modified April 11, 2011 Accessed October 5, 2015.</a:t>
            </a:r>
            <a:r>
              <a:rPr lang="en-US" dirty="0" smtClean="0"/>
              <a:t>	</a:t>
            </a:r>
          </a:p>
          <a:p>
            <a:r>
              <a:rPr lang="en-US" dirty="0"/>
              <a:t>National Oceanic and Atmospheric Administration. 2015b. "Storm Surge and Coastal Inundation - Models and Observations." Accessed October 2. </a:t>
            </a:r>
            <a:r>
              <a:rPr lang="en-US" u="sng" dirty="0">
                <a:hlinkClick r:id="rId2"/>
              </a:rPr>
              <a:t>http://www.stormsurge.noaa.gov/models_obs_modeling.html</a:t>
            </a:r>
            <a:r>
              <a:rPr lang="en-US" dirty="0"/>
              <a:t>.</a:t>
            </a:r>
          </a:p>
          <a:p>
            <a:r>
              <a:rPr lang="en-US" dirty="0"/>
              <a:t>National Weather Service Meteorological Development Laboratory. 2011. "Probabilistic Hurricane Storm Surge." Last Modified September 14, 2011 Accessed October 2, 2015. </a:t>
            </a:r>
            <a:r>
              <a:rPr lang="en-US" u="sng" dirty="0">
                <a:hlinkClick r:id="rId3"/>
              </a:rPr>
              <a:t>http://nws.weather.gov/mdlsurge/psurge/archive.php?S=Sandy2012adv25&amp;Ty=e50&amp;Th=50&amp;Z=z7</a:t>
            </a:r>
            <a:r>
              <a:rPr lang="en-US" dirty="0"/>
              <a:t>.</a:t>
            </a:r>
          </a:p>
          <a:p>
            <a:r>
              <a:rPr lang="en-US" dirty="0"/>
              <a:t>National Weather Service Meteorological Development Laboratory. 2013. "Extratropical Water Level Guidance User Manual." Last Modified November 13 Accessed October 8, 2015. </a:t>
            </a:r>
            <a:r>
              <a:rPr lang="en-US" u="sng" dirty="0">
                <a:hlinkClick r:id="rId4"/>
              </a:rPr>
              <a:t>http://www.nws.noaa.gov/mdl/etsurge/</a:t>
            </a:r>
            <a:r>
              <a:rPr lang="en-US" dirty="0"/>
              <a:t>.</a:t>
            </a:r>
          </a:p>
          <a:p>
            <a:r>
              <a:rPr lang="en-US" dirty="0"/>
              <a:t>Gibbs, Justin. 2013. "NWS Tropical Products and Services 2013 Review and Preview." Accessed October 11, 2015. </a:t>
            </a:r>
            <a:r>
              <a:rPr lang="en-US" u="sng" dirty="0">
                <a:hlinkClick r:id="rId5"/>
              </a:rPr>
              <a:t>https://www.preparingtexas.org/Resources/documents/2013%20Conference%20Presentations/NWS%20Tropical%20Products%20and%20Services.pdf</a:t>
            </a:r>
            <a:r>
              <a:rPr lang="en-US" dirty="0"/>
              <a:t>.</a:t>
            </a:r>
          </a:p>
          <a:p>
            <a:r>
              <a:rPr lang="en-US" dirty="0"/>
              <a:t>National Weather Service New York NY. 2010. Coastal Hazard Message</a:t>
            </a:r>
            <a:r>
              <a:rPr lang="en-US" dirty="0" smtClean="0"/>
              <a:t>.</a:t>
            </a:r>
          </a:p>
          <a:p>
            <a:r>
              <a:rPr lang="en-US" dirty="0"/>
              <a:t>Ocean Prediction Center. 2015a. "ESTOFS Storm Surge Model Guidance - US Northeast Coast (F00-F96)." Last Modified February 17 Accessed October 4. </a:t>
            </a:r>
            <a:r>
              <a:rPr lang="en-US" u="sng" dirty="0">
                <a:hlinkClick r:id="rId6"/>
              </a:rPr>
              <a:t>http://www.opc.ncep.noaa.gov/Loops/ESTOFS_NE_SRG/ESTOFS_NE_f001-f096.php</a:t>
            </a:r>
            <a:r>
              <a:rPr lang="en-US" dirty="0" smtClean="0"/>
              <a:t>.</a:t>
            </a:r>
            <a:endParaRPr lang="en-US" dirty="0"/>
          </a:p>
          <a:p>
            <a:r>
              <a:rPr lang="en-US" dirty="0"/>
              <a:t>Ocean Prediction Center. 2015b. "ETSS Storm Surge Model Guidance - Lower Northeast Coast (F00-F96)." Last Modified June 30 Accessed October 4. </a:t>
            </a:r>
            <a:r>
              <a:rPr lang="en-US" u="sng" dirty="0">
                <a:hlinkClick r:id="rId7"/>
              </a:rPr>
              <a:t>http://www.opc.ncep.noaa.gov/Loops/SURGE_LONORTH/SURGE_LONORTH_96_HR.php</a:t>
            </a:r>
            <a:r>
              <a:rPr lang="en-US" dirty="0" smtClean="0"/>
              <a:t>.</a:t>
            </a:r>
          </a:p>
          <a:p>
            <a:r>
              <a:rPr lang="en-US" dirty="0" smtClean="0"/>
              <a:t>Stocker</a:t>
            </a:r>
            <a:r>
              <a:rPr lang="en-US" dirty="0"/>
              <a:t>, T.F., D. Qin, G.-K. Plattner, L.V. Alexander, S.K. Allen, N.L. Bindoff, F.-M. Bréon, J.A. Church, U. Cubasch, S. Emori, P. Forster, P. Friedlingstein, N. Gillett, J.M. Gregory, D.L. Hartmann, E. Jansen, B. Kirtman, R. Knutti, K. Krishna Kumar, P. Lemke, J. Marotzke, V. Masson-Delmotte, G.A. Meehl, I.I. Mokhov, S. Piao, V. Ramaswamy, D. Randall, M. Rhein, M. Rojas, C. Sabine, D. Shindell, L.D. Talley, D.G. Vaughan, and S.-P. Xie. 2013. "Technical Summary." In </a:t>
            </a:r>
            <a:r>
              <a:rPr lang="en-US" i="1" dirty="0"/>
              <a:t>Climate Change 2013: The Physical Science Basis. Contribution of Working Group I to the Fifth Assessment Report of the Intergovernmental Panel on Climate Change</a:t>
            </a:r>
            <a:r>
              <a:rPr lang="en-US" dirty="0"/>
              <a:t>, edited by T.F. Stocker, D. Qin, G.-K. Plattner, M. Tignor, S.K. Allen, J. Boschung, A. Nauels, Y. Xia, V. Bex and P.M. Midgley, 33–115. Cambridge, United Kingdom and New York, NY, USA: Cambridge University Press.</a:t>
            </a:r>
          </a:p>
          <a:p>
            <a:endParaRPr lang="en-US" dirty="0" smtClean="0"/>
          </a:p>
          <a:p>
            <a:endParaRPr lang="en-US" u="sng" dirty="0"/>
          </a:p>
        </p:txBody>
      </p:sp>
    </p:spTree>
    <p:extLst>
      <p:ext uri="{BB962C8B-B14F-4D97-AF65-F5344CB8AC3E}">
        <p14:creationId xmlns:p14="http://schemas.microsoft.com/office/powerpoint/2010/main" val="1580127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3937" y="550689"/>
            <a:ext cx="9404723" cy="1049511"/>
          </a:xfrm>
        </p:spPr>
        <p:txBody>
          <a:bodyPr anchor="t"/>
          <a:lstStyle/>
          <a:p>
            <a:pPr algn="ctr"/>
            <a:r>
              <a:rPr lang="en-US" dirty="0" smtClean="0"/>
              <a:t>QUESTIONS?</a:t>
            </a:r>
            <a:endParaRPr lang="en-US" dirty="0"/>
          </a:p>
        </p:txBody>
      </p:sp>
      <p:pic>
        <p:nvPicPr>
          <p:cNvPr id="5" name="XPPvmz7mFmc"/>
          <p:cNvPicPr>
            <a:picLocks noRot="1" noChangeAspect="1"/>
          </p:cNvPicPr>
          <p:nvPr>
            <a:videoFile r:link="rId1"/>
          </p:nvPr>
        </p:nvPicPr>
        <p:blipFill>
          <a:blip r:embed="rId3"/>
          <a:stretch>
            <a:fillRect/>
          </a:stretch>
        </p:blipFill>
        <p:spPr>
          <a:xfrm>
            <a:off x="1611042" y="1600200"/>
            <a:ext cx="8650515" cy="4865915"/>
          </a:xfrm>
          <a:prstGeom prst="rect">
            <a:avLst/>
          </a:prstGeom>
        </p:spPr>
      </p:pic>
      <p:sp>
        <p:nvSpPr>
          <p:cNvPr id="6" name="Rectangle 5"/>
          <p:cNvSpPr/>
          <p:nvPr/>
        </p:nvSpPr>
        <p:spPr>
          <a:xfrm>
            <a:off x="1611042" y="6466115"/>
            <a:ext cx="2302875" cy="215444"/>
          </a:xfrm>
          <a:prstGeom prst="rect">
            <a:avLst/>
          </a:prstGeom>
        </p:spPr>
        <p:txBody>
          <a:bodyPr wrap="none" lIns="0">
            <a:spAutoFit/>
          </a:bodyPr>
          <a:lstStyle/>
          <a:p>
            <a:r>
              <a:rPr lang="fr-FR" sz="800" dirty="0" smtClean="0">
                <a:latin typeface="Tahoma" panose="020B0604030504040204" pitchFamily="34" charset="0"/>
                <a:ea typeface="Tahoma" panose="020B0604030504040204" pitchFamily="34" charset="0"/>
                <a:cs typeface="Tahoma" panose="020B0604030504040204" pitchFamily="34" charset="0"/>
              </a:rPr>
              <a:t>Source</a:t>
            </a:r>
            <a:r>
              <a:rPr lang="en-US" sz="800" dirty="0" smtClean="0">
                <a:latin typeface="Tahoma" panose="020B0604030504040204" pitchFamily="34" charset="0"/>
                <a:ea typeface="Tahoma" panose="020B0604030504040204" pitchFamily="34" charset="0"/>
                <a:cs typeface="Tahoma" panose="020B0604030504040204" pitchFamily="34" charset="0"/>
              </a:rPr>
              <a:t>: </a:t>
            </a:r>
            <a:r>
              <a:rPr lang="en-US" sz="800" u="sng" dirty="0" smtClean="0">
                <a:hlinkClick r:id="rId4"/>
              </a:rPr>
              <a:t>kentchemistry.com</a:t>
            </a:r>
            <a:r>
              <a:rPr lang="en-US" sz="800" dirty="0"/>
              <a:t> </a:t>
            </a:r>
            <a:r>
              <a:rPr lang="en-US" sz="800" dirty="0" smtClean="0"/>
              <a:t>via youtube.com</a:t>
            </a:r>
            <a:endParaRPr lang="en-US" sz="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042" y="1600199"/>
            <a:ext cx="8650515" cy="4872683"/>
          </a:xfrm>
          <a:prstGeom prst="rect">
            <a:avLst/>
          </a:prstGeom>
        </p:spPr>
      </p:pic>
    </p:spTree>
    <p:extLst>
      <p:ext uri="{BB962C8B-B14F-4D97-AF65-F5344CB8AC3E}">
        <p14:creationId xmlns:p14="http://schemas.microsoft.com/office/powerpoint/2010/main" val="145810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3.13.10 text water levels.png"/>
          <p:cNvPicPr/>
          <p:nvPr/>
        </p:nvPicPr>
        <p:blipFill>
          <a:blip r:embed="rId2" cstate="print"/>
          <a:srcRect r="2841" b="2145"/>
          <a:stretch>
            <a:fillRect/>
          </a:stretch>
        </p:blipFill>
        <p:spPr>
          <a:xfrm>
            <a:off x="2301876" y="1367697"/>
            <a:ext cx="4908550" cy="4641850"/>
          </a:xfrm>
          <a:prstGeom prst="rect">
            <a:avLst/>
          </a:prstGeom>
          <a:ln>
            <a:solidFill>
              <a:schemeClr val="tx1">
                <a:lumMod val="95000"/>
                <a:lumOff val="5000"/>
              </a:schemeClr>
            </a:solidFill>
          </a:ln>
        </p:spPr>
      </p:pic>
    </p:spTree>
    <p:extLst>
      <p:ext uri="{BB962C8B-B14F-4D97-AF65-F5344CB8AC3E}">
        <p14:creationId xmlns:p14="http://schemas.microsoft.com/office/powerpoint/2010/main" val="383433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5950"/>
            <a:ext cx="10972800" cy="927488"/>
          </a:xfrm>
          <a:effectLst>
            <a:outerShdw blurRad="50800" dist="38100" dir="5400000" algn="t" rotWithShape="0">
              <a:prstClr val="black">
                <a:alpha val="40000"/>
              </a:prstClr>
            </a:outerShdw>
          </a:effectLst>
        </p:spPr>
        <p:txBody>
          <a:bodyPr/>
          <a:lstStyle/>
          <a:p>
            <a:pPr algn="ctr"/>
            <a:r>
              <a:rPr lang="en-US" b="1" dirty="0" smtClean="0"/>
              <a:t>Overview</a:t>
            </a:r>
            <a:endParaRPr lang="en-US" b="1" dirty="0"/>
          </a:p>
        </p:txBody>
      </p:sp>
      <p:sp>
        <p:nvSpPr>
          <p:cNvPr id="3" name="Content Placeholder 2"/>
          <p:cNvSpPr>
            <a:spLocks noGrp="1"/>
          </p:cNvSpPr>
          <p:nvPr>
            <p:ph idx="1"/>
          </p:nvPr>
        </p:nvSpPr>
        <p:spPr>
          <a:xfrm>
            <a:off x="405538" y="1843905"/>
            <a:ext cx="4223657" cy="4174055"/>
          </a:xfrm>
        </p:spPr>
        <p:txBody>
          <a:bodyPr/>
          <a:lstStyle/>
          <a:p>
            <a:r>
              <a:rPr lang="en-US" sz="2400" dirty="0" smtClean="0">
                <a:ea typeface="Tahoma" panose="020B0604030504040204" pitchFamily="34" charset="0"/>
                <a:cs typeface="Tahoma" panose="020B0604030504040204" pitchFamily="34" charset="0"/>
              </a:rPr>
              <a:t>Background</a:t>
            </a:r>
          </a:p>
          <a:p>
            <a:r>
              <a:rPr lang="en-US" sz="2400" dirty="0" smtClean="0">
                <a:ea typeface="Tahoma" panose="020B0604030504040204" pitchFamily="34" charset="0"/>
                <a:cs typeface="Tahoma" panose="020B0604030504040204" pitchFamily="34" charset="0"/>
              </a:rPr>
              <a:t>Goals &amp; Objectives</a:t>
            </a:r>
          </a:p>
          <a:p>
            <a:r>
              <a:rPr lang="en-US" sz="2400" dirty="0" smtClean="0">
                <a:ea typeface="Tahoma" panose="020B0604030504040204" pitchFamily="34" charset="0"/>
                <a:cs typeface="Tahoma" panose="020B0604030504040204" pitchFamily="34" charset="0"/>
              </a:rPr>
              <a:t>Proposed Methodology</a:t>
            </a:r>
          </a:p>
          <a:p>
            <a:r>
              <a:rPr lang="en-US" sz="2400" dirty="0" smtClean="0">
                <a:ea typeface="Tahoma" panose="020B0604030504040204" pitchFamily="34" charset="0"/>
                <a:cs typeface="Tahoma" panose="020B0604030504040204" pitchFamily="34" charset="0"/>
              </a:rPr>
              <a:t>Anticipated Results</a:t>
            </a:r>
          </a:p>
          <a:p>
            <a:r>
              <a:rPr lang="en-US" sz="2400" dirty="0" smtClean="0">
                <a:ea typeface="Tahoma" panose="020B0604030504040204" pitchFamily="34" charset="0"/>
                <a:cs typeface="Tahoma" panose="020B0604030504040204" pitchFamily="34" charset="0"/>
              </a:rPr>
              <a:t>Timeline</a:t>
            </a:r>
          </a:p>
          <a:p>
            <a:r>
              <a:rPr lang="en-US" sz="2400" dirty="0" smtClean="0">
                <a:ea typeface="Tahoma" panose="020B0604030504040204" pitchFamily="34" charset="0"/>
                <a:cs typeface="Tahoma" panose="020B0604030504040204" pitchFamily="34" charset="0"/>
              </a:rPr>
              <a:t>Summary</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96" y="1739332"/>
            <a:ext cx="7168357" cy="4477511"/>
          </a:xfrm>
          <a:prstGeom prst="rect">
            <a:avLst/>
          </a:prstGeom>
          <a:ln>
            <a:solidFill>
              <a:schemeClr val="tx1"/>
            </a:solidFill>
          </a:ln>
        </p:spPr>
      </p:pic>
      <p:sp>
        <p:nvSpPr>
          <p:cNvPr id="5" name="TextBox 4"/>
          <p:cNvSpPr txBox="1"/>
          <p:nvPr/>
        </p:nvSpPr>
        <p:spPr>
          <a:xfrm>
            <a:off x="4629195" y="6230289"/>
            <a:ext cx="7168357" cy="461665"/>
          </a:xfrm>
          <a:prstGeom prst="rect">
            <a:avLst/>
          </a:prstGeom>
          <a:noFill/>
        </p:spPr>
        <p:txBody>
          <a:bodyPr wrap="square" lIns="0" rIns="0"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Tuckerton, N.J., inundated on Oct. 30 by the storm surge from Superstorm Sandy. Photo: U.S. Coast Guard</a:t>
            </a:r>
          </a:p>
        </p:txBody>
      </p:sp>
    </p:spTree>
    <p:extLst>
      <p:ext uri="{BB962C8B-B14F-4D97-AF65-F5344CB8AC3E}">
        <p14:creationId xmlns:p14="http://schemas.microsoft.com/office/powerpoint/2010/main" val="1416333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7845"/>
            <a:ext cx="10972800" cy="896112"/>
          </a:xfrm>
          <a:effectLst>
            <a:outerShdw blurRad="50800" dist="38100" dir="5400000" algn="t" rotWithShape="0">
              <a:prstClr val="black">
                <a:alpha val="40000"/>
              </a:prstClr>
            </a:outerShdw>
          </a:effectLst>
        </p:spPr>
        <p:txBody>
          <a:bodyPr>
            <a:normAutofit/>
          </a:bodyPr>
          <a:lstStyle/>
          <a:p>
            <a:pPr algn="ctr"/>
            <a:r>
              <a:rPr lang="en-US" b="1" dirty="0" smtClean="0"/>
              <a:t>Background</a:t>
            </a:r>
            <a:endParaRPr lang="en-US" b="1" dirty="0"/>
          </a:p>
        </p:txBody>
      </p:sp>
      <p:sp>
        <p:nvSpPr>
          <p:cNvPr id="3" name="Content Placeholder 2"/>
          <p:cNvSpPr>
            <a:spLocks noGrp="1"/>
          </p:cNvSpPr>
          <p:nvPr>
            <p:ph idx="1"/>
          </p:nvPr>
        </p:nvSpPr>
        <p:spPr>
          <a:xfrm>
            <a:off x="870857" y="1582026"/>
            <a:ext cx="8946541" cy="4195481"/>
          </a:xfrm>
        </p:spPr>
        <p:txBody>
          <a:bodyPr/>
          <a:lstStyle/>
          <a:p>
            <a:r>
              <a:rPr lang="en-US" dirty="0" smtClean="0">
                <a:ea typeface="Tahoma" panose="020B0604030504040204" pitchFamily="34" charset="0"/>
                <a:cs typeface="Tahoma" panose="020B0604030504040204" pitchFamily="34" charset="0"/>
              </a:rPr>
              <a:t>Storm surge is often the greatest threat to life and property from a tropical or extratropical storm </a:t>
            </a:r>
          </a:p>
          <a:p>
            <a:r>
              <a:rPr lang="en-US" dirty="0">
                <a:ea typeface="Tahoma" panose="020B0604030504040204" pitchFamily="34" charset="0"/>
                <a:cs typeface="Tahoma" panose="020B0604030504040204" pitchFamily="34" charset="0"/>
              </a:rPr>
              <a:t>Storm surge vs. storm tide</a:t>
            </a:r>
          </a:p>
          <a:p>
            <a:r>
              <a:rPr lang="en-US" dirty="0" smtClean="0">
                <a:ea typeface="Tahoma" panose="020B0604030504040204" pitchFamily="34" charset="0"/>
                <a:cs typeface="Tahoma" panose="020B0604030504040204" pitchFamily="34" charset="0"/>
              </a:rPr>
              <a:t>Complex hazard, difficult to convey without visualization tools</a:t>
            </a:r>
          </a:p>
          <a:p>
            <a:endParaRPr lang="en-US" dirty="0" smtClean="0"/>
          </a:p>
          <a:p>
            <a:pPr marL="0" indent="0">
              <a:buNone/>
            </a:pPr>
            <a:endParaRPr lang="en-US" dirty="0" smtClean="0"/>
          </a:p>
          <a:p>
            <a:endParaRPr lang="en-US" dirty="0"/>
          </a:p>
        </p:txBody>
      </p:sp>
      <p:pic>
        <p:nvPicPr>
          <p:cNvPr id="4" name="Picture 3" descr="http://www.nhc.noaa.gov/surge/images/stormsurgevsstormtide_sm.jpg"/>
          <p:cNvPicPr/>
          <p:nvPr/>
        </p:nvPicPr>
        <p:blipFill>
          <a:blip r:embed="rId3" cstate="print"/>
          <a:srcRect/>
          <a:stretch>
            <a:fillRect/>
          </a:stretch>
        </p:blipFill>
        <p:spPr bwMode="auto">
          <a:xfrm>
            <a:off x="3224672" y="3321144"/>
            <a:ext cx="5848350" cy="3003456"/>
          </a:xfrm>
          <a:prstGeom prst="rect">
            <a:avLst/>
          </a:prstGeom>
          <a:noFill/>
          <a:ln>
            <a:solidFill>
              <a:schemeClr val="tx1">
                <a:lumMod val="95000"/>
                <a:lumOff val="5000"/>
              </a:schemeClr>
            </a:solidFill>
          </a:ln>
        </p:spPr>
      </p:pic>
      <p:sp>
        <p:nvSpPr>
          <p:cNvPr id="8" name="TextBox 5"/>
          <p:cNvSpPr txBox="1">
            <a:spLocks noChangeArrowheads="1"/>
          </p:cNvSpPr>
          <p:nvPr/>
        </p:nvSpPr>
        <p:spPr bwMode="auto">
          <a:xfrm>
            <a:off x="3224672" y="6364778"/>
            <a:ext cx="10470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800" dirty="0">
                <a:latin typeface="Tahoma" panose="020B0604030504040204" pitchFamily="34" charset="0"/>
                <a:ea typeface="Tahoma" panose="020B0604030504040204" pitchFamily="34" charset="0"/>
                <a:cs typeface="Tahoma" panose="020B0604030504040204" pitchFamily="34" charset="0"/>
              </a:rPr>
              <a:t>Image from </a:t>
            </a:r>
            <a:r>
              <a:rPr lang="en-US" altLang="en-US" sz="800" dirty="0" smtClean="0">
                <a:latin typeface="Tahoma" panose="020B0604030504040204" pitchFamily="34" charset="0"/>
                <a:ea typeface="Tahoma" panose="020B0604030504040204" pitchFamily="34" charset="0"/>
                <a:cs typeface="Tahoma" panose="020B0604030504040204" pitchFamily="34" charset="0"/>
              </a:rPr>
              <a:t>NOAA</a:t>
            </a:r>
            <a:endParaRPr lang="en-US" alt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614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990" r="4872"/>
          <a:stretch/>
        </p:blipFill>
        <p:spPr>
          <a:xfrm>
            <a:off x="147483" y="1932533"/>
            <a:ext cx="6150078" cy="4548658"/>
          </a:xfrm>
          <a:prstGeom prst="rect">
            <a:avLst/>
          </a:prstGeom>
        </p:spPr>
      </p:pic>
      <p:sp>
        <p:nvSpPr>
          <p:cNvPr id="2" name="Title 1"/>
          <p:cNvSpPr>
            <a:spLocks noGrp="1"/>
          </p:cNvSpPr>
          <p:nvPr>
            <p:ph type="title"/>
          </p:nvPr>
        </p:nvSpPr>
        <p:spPr>
          <a:xfrm>
            <a:off x="2057398" y="396938"/>
            <a:ext cx="8229600" cy="819912"/>
          </a:xfrm>
          <a:effectLst>
            <a:outerShdw blurRad="50800" dist="38100" dir="5400000" algn="t" rotWithShape="0">
              <a:prstClr val="black">
                <a:alpha val="40000"/>
              </a:prstClr>
            </a:outerShdw>
          </a:effectLst>
        </p:spPr>
        <p:txBody>
          <a:bodyPr anchor="t"/>
          <a:lstStyle/>
          <a:p>
            <a:pPr algn="ctr"/>
            <a:r>
              <a:rPr lang="en-US" b="1" dirty="0" smtClean="0"/>
              <a:t>Vertical Datums</a:t>
            </a:r>
            <a:endParaRPr lang="en-US" b="1" dirty="0"/>
          </a:p>
        </p:txBody>
      </p:sp>
      <p:sp>
        <p:nvSpPr>
          <p:cNvPr id="3" name="Content Placeholder 2"/>
          <p:cNvSpPr>
            <a:spLocks noGrp="1"/>
          </p:cNvSpPr>
          <p:nvPr>
            <p:ph idx="1"/>
          </p:nvPr>
        </p:nvSpPr>
        <p:spPr>
          <a:xfrm>
            <a:off x="304799" y="1336380"/>
            <a:ext cx="9798424" cy="596153"/>
          </a:xfrm>
        </p:spPr>
        <p:txBody>
          <a:bodyPr>
            <a:normAutofit/>
          </a:bodyPr>
          <a:lstStyle/>
          <a:p>
            <a:r>
              <a:rPr lang="en-US" dirty="0" smtClean="0">
                <a:ea typeface="Tahoma" panose="020B0604030504040204" pitchFamily="34" charset="0"/>
                <a:cs typeface="Tahoma" panose="020B0604030504040204" pitchFamily="34" charset="0"/>
              </a:rPr>
              <a:t>Plethora of tidal and geodetic datums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466564"/>
            <a:ext cx="6134100" cy="5014627"/>
          </a:xfrm>
          <a:prstGeom prst="rect">
            <a:avLst/>
          </a:prstGeom>
        </p:spPr>
      </p:pic>
      <p:sp>
        <p:nvSpPr>
          <p:cNvPr id="5" name="TextBox 4"/>
          <p:cNvSpPr txBox="1"/>
          <p:nvPr/>
        </p:nvSpPr>
        <p:spPr>
          <a:xfrm>
            <a:off x="4453414" y="2680069"/>
            <a:ext cx="362900" cy="184666"/>
          </a:xfrm>
          <a:prstGeom prst="rect">
            <a:avLst/>
          </a:prstGeom>
          <a:noFill/>
          <a:effectLst>
            <a:outerShdw blurRad="63500" sx="102000" sy="102000" algn="ctr" rotWithShape="0">
              <a:prstClr val="black">
                <a:alpha val="40000"/>
              </a:prstClr>
            </a:outerShdw>
          </a:effectLst>
        </p:spPr>
        <p:txBody>
          <a:bodyPr wrap="square" lIns="0" tIns="0" rIns="0" bIns="0" rtlCol="0" anchor="ctr" anchorCtr="1">
            <a:spAutoFit/>
          </a:bodyPr>
          <a:lstStyle/>
          <a:p>
            <a:r>
              <a:rPr lang="en-US" sz="1200" b="1" dirty="0" smtClean="0">
                <a:solidFill>
                  <a:srgbClr val="DFE380"/>
                </a:solidFill>
                <a:effectLst>
                  <a:glow rad="63500">
                    <a:srgbClr val="00001A">
                      <a:alpha val="40000"/>
                    </a:srgb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HAT</a:t>
            </a:r>
            <a:endParaRPr lang="en-US" sz="1200" b="1" dirty="0">
              <a:solidFill>
                <a:srgbClr val="DFE380"/>
              </a:solidFill>
              <a:effectLst>
                <a:glow rad="63500">
                  <a:srgbClr val="00001A">
                    <a:alpha val="40000"/>
                  </a:srgb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TextBox 5"/>
          <p:cNvSpPr txBox="1">
            <a:spLocks noChangeArrowheads="1"/>
          </p:cNvSpPr>
          <p:nvPr/>
        </p:nvSpPr>
        <p:spPr bwMode="auto">
          <a:xfrm>
            <a:off x="460795" y="6481191"/>
            <a:ext cx="10599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800" dirty="0" smtClean="0">
                <a:latin typeface="Tahoma" panose="020B0604030504040204" pitchFamily="34" charset="0"/>
                <a:ea typeface="Tahoma" panose="020B0604030504040204" pitchFamily="34" charset="0"/>
                <a:cs typeface="Tahoma" panose="020B0604030504040204" pitchFamily="34" charset="0"/>
              </a:rPr>
              <a:t>Images </a:t>
            </a:r>
            <a:r>
              <a:rPr lang="en-US" altLang="en-US" sz="800" dirty="0">
                <a:latin typeface="Tahoma" panose="020B0604030504040204" pitchFamily="34" charset="0"/>
                <a:ea typeface="Tahoma" panose="020B0604030504040204" pitchFamily="34" charset="0"/>
                <a:cs typeface="Tahoma" panose="020B0604030504040204" pitchFamily="34" charset="0"/>
              </a:rPr>
              <a:t>from NOAA</a:t>
            </a:r>
          </a:p>
        </p:txBody>
      </p:sp>
      <p:sp>
        <p:nvSpPr>
          <p:cNvPr id="12" name="TextBox 11"/>
          <p:cNvSpPr txBox="1"/>
          <p:nvPr/>
        </p:nvSpPr>
        <p:spPr>
          <a:xfrm>
            <a:off x="4496276" y="5683220"/>
            <a:ext cx="362900" cy="184666"/>
          </a:xfrm>
          <a:prstGeom prst="rect">
            <a:avLst/>
          </a:prstGeom>
          <a:noFill/>
          <a:effectLst>
            <a:outerShdw blurRad="63500" sx="102000" sy="102000" algn="ctr" rotWithShape="0">
              <a:prstClr val="black">
                <a:alpha val="40000"/>
              </a:prstClr>
            </a:outerShdw>
          </a:effectLst>
        </p:spPr>
        <p:txBody>
          <a:bodyPr wrap="square" lIns="0" tIns="0" rIns="0" bIns="0" rtlCol="0" anchor="ctr" anchorCtr="1">
            <a:spAutoFit/>
          </a:bodyPr>
          <a:lstStyle/>
          <a:p>
            <a:r>
              <a:rPr lang="en-US" sz="1200" b="1" dirty="0">
                <a:solidFill>
                  <a:srgbClr val="DFE380"/>
                </a:solidFill>
                <a:effectLst>
                  <a:glow rad="63500">
                    <a:srgbClr val="00001A">
                      <a:alpha val="40000"/>
                    </a:srgb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t>
            </a:r>
            <a:r>
              <a:rPr lang="en-US" sz="1200" b="1" dirty="0" smtClean="0">
                <a:solidFill>
                  <a:srgbClr val="DFE380"/>
                </a:solidFill>
                <a:effectLst>
                  <a:glow rad="63500">
                    <a:srgbClr val="00001A">
                      <a:alpha val="40000"/>
                    </a:srgb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a:t>
            </a:r>
            <a:endParaRPr lang="en-US" sz="1200" b="1" dirty="0">
              <a:solidFill>
                <a:srgbClr val="DFE380"/>
              </a:solidFill>
              <a:effectLst>
                <a:glow rad="63500">
                  <a:srgbClr val="00001A">
                    <a:alpha val="40000"/>
                  </a:srgbClr>
                </a:glow>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61" t="7275" r="7341" b="-927"/>
          <a:stretch/>
        </p:blipFill>
        <p:spPr bwMode="auto">
          <a:xfrm>
            <a:off x="6134100" y="2101645"/>
            <a:ext cx="5692877" cy="421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684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607" r="5044"/>
          <a:stretch/>
        </p:blipFill>
        <p:spPr>
          <a:xfrm>
            <a:off x="161884" y="1858296"/>
            <a:ext cx="5746839" cy="4540159"/>
          </a:xfrm>
          <a:prstGeom prst="rect">
            <a:avLst/>
          </a:prstGeom>
          <a:ln>
            <a:solidFill>
              <a:sysClr val="windowText" lastClr="000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7805" y="2122421"/>
            <a:ext cx="5876728" cy="4011907"/>
          </a:xfrm>
          <a:prstGeom prst="rect">
            <a:avLst/>
          </a:prstGeom>
          <a:ln>
            <a:solidFill>
              <a:sysClr val="windowText" lastClr="000000"/>
            </a:solidFill>
          </a:ln>
        </p:spPr>
      </p:pic>
      <p:sp>
        <p:nvSpPr>
          <p:cNvPr id="2" name="Title 1"/>
          <p:cNvSpPr>
            <a:spLocks noGrp="1"/>
          </p:cNvSpPr>
          <p:nvPr>
            <p:ph type="title"/>
          </p:nvPr>
        </p:nvSpPr>
        <p:spPr>
          <a:xfrm>
            <a:off x="609600" y="311891"/>
            <a:ext cx="10972800" cy="873700"/>
          </a:xfrm>
          <a:effectLst>
            <a:outerShdw blurRad="50800" dist="38100" dir="5400000" algn="t" rotWithShape="0">
              <a:prstClr val="black">
                <a:alpha val="40000"/>
              </a:prstClr>
            </a:outerShdw>
          </a:effectLst>
        </p:spPr>
        <p:txBody>
          <a:bodyPr>
            <a:normAutofit/>
          </a:bodyPr>
          <a:lstStyle/>
          <a:p>
            <a:pPr algn="ctr"/>
            <a:r>
              <a:rPr lang="en-US" b="1" dirty="0" smtClean="0"/>
              <a:t>Population Density</a:t>
            </a:r>
            <a:endParaRPr lang="en-US" b="1" dirty="0"/>
          </a:p>
        </p:txBody>
      </p:sp>
      <p:sp>
        <p:nvSpPr>
          <p:cNvPr id="3" name="Content Placeholder 2"/>
          <p:cNvSpPr>
            <a:spLocks noGrp="1"/>
          </p:cNvSpPr>
          <p:nvPr>
            <p:ph idx="1"/>
          </p:nvPr>
        </p:nvSpPr>
        <p:spPr>
          <a:xfrm>
            <a:off x="161884" y="1238425"/>
            <a:ext cx="6885214" cy="963459"/>
          </a:xfrm>
        </p:spPr>
        <p:txBody>
          <a:bodyPr/>
          <a:lstStyle/>
          <a:p>
            <a:pPr lvl="0">
              <a:buClr>
                <a:srgbClr val="ACD433"/>
              </a:buClr>
            </a:pPr>
            <a:r>
              <a:rPr lang="en-US" dirty="0"/>
              <a:t>Increasing population density along the U.S. </a:t>
            </a:r>
            <a:r>
              <a:rPr lang="en-US" dirty="0" smtClean="0"/>
              <a:t>Coast</a:t>
            </a:r>
            <a:endParaRPr lang="en-US" sz="2400" dirty="0">
              <a:solidFill>
                <a:prstClr val="white"/>
              </a:solidFill>
              <a:ea typeface="Tahoma" panose="020B0604030504040204" pitchFamily="34" charset="0"/>
              <a:cs typeface="Tahoma" panose="020B0604030504040204" pitchFamily="34" charset="0"/>
            </a:endParaRPr>
          </a:p>
          <a:p>
            <a:pPr marL="274320" lvl="1" indent="-274320">
              <a:buClr>
                <a:srgbClr val="0BD0D9"/>
              </a:buClr>
              <a:buSzPct val="95000"/>
            </a:pPr>
            <a:endParaRPr lang="en-US" dirty="0" smtClean="0"/>
          </a:p>
        </p:txBody>
      </p:sp>
      <p:sp>
        <p:nvSpPr>
          <p:cNvPr id="10" name="TextBox 5"/>
          <p:cNvSpPr txBox="1">
            <a:spLocks noChangeArrowheads="1"/>
          </p:cNvSpPr>
          <p:nvPr/>
        </p:nvSpPr>
        <p:spPr bwMode="auto">
          <a:xfrm>
            <a:off x="9762600" y="6143036"/>
            <a:ext cx="2141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800" dirty="0">
                <a:latin typeface="Tahoma" panose="020B0604030504040204" pitchFamily="34" charset="0"/>
                <a:ea typeface="Tahoma" panose="020B0604030504040204" pitchFamily="34" charset="0"/>
                <a:cs typeface="Tahoma" panose="020B0604030504040204" pitchFamily="34" charset="0"/>
              </a:rPr>
              <a:t>Image from </a:t>
            </a:r>
            <a:r>
              <a:rPr lang="en-US" altLang="en-US" sz="800" dirty="0" smtClean="0">
                <a:latin typeface="Tahoma" panose="020B0604030504040204" pitchFamily="34" charset="0"/>
                <a:ea typeface="Tahoma" panose="020B0604030504040204" pitchFamily="34" charset="0"/>
                <a:cs typeface="Tahoma" panose="020B0604030504040204" pitchFamily="34" charset="0"/>
              </a:rPr>
              <a:t>U.S. Department of Commerce</a:t>
            </a:r>
            <a:endParaRPr lang="en-US" alt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61884" y="6398456"/>
            <a:ext cx="2630848" cy="215444"/>
          </a:xfrm>
          <a:prstGeom prst="rect">
            <a:avLst/>
          </a:prstGeom>
        </p:spPr>
        <p:txBody>
          <a:bodyPr wrap="none">
            <a:spAutoFit/>
          </a:bodyPr>
          <a:lstStyle/>
          <a:p>
            <a:r>
              <a:rPr lang="fr-FR" sz="800" dirty="0">
                <a:latin typeface="Tahoma" panose="020B0604030504040204" pitchFamily="34" charset="0"/>
                <a:ea typeface="Tahoma" panose="020B0604030504040204" pitchFamily="34" charset="0"/>
                <a:cs typeface="Tahoma" panose="020B0604030504040204" pitchFamily="34" charset="0"/>
              </a:rPr>
              <a:t>Source: </a:t>
            </a:r>
            <a:r>
              <a:rPr lang="fr-FR" sz="800" dirty="0" smtClean="0">
                <a:latin typeface="Tahoma" panose="020B0604030504040204" pitchFamily="34" charset="0"/>
                <a:ea typeface="Tahoma" panose="020B0604030504040204" pitchFamily="34" charset="0"/>
                <a:cs typeface="Tahoma" panose="020B0604030504040204" pitchFamily="34" charset="0"/>
              </a:rPr>
              <a:t>The Third National Climate Assessment, 2014</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9642875" y="2201884"/>
            <a:ext cx="3270143" cy="369332"/>
          </a:xfrm>
          <a:prstGeom prst="rect">
            <a:avLst/>
          </a:prstGeom>
          <a:noFill/>
        </p:spPr>
        <p:txBody>
          <a:bodyPr wrap="square" rtlCol="0">
            <a:spAutoFit/>
          </a:bodyPr>
          <a:lstStyle/>
          <a:p>
            <a:r>
              <a:rPr lang="en-US" b="1" dirty="0" smtClean="0"/>
              <a:t>Santa Monica, CA</a:t>
            </a:r>
            <a:endParaRPr lang="en-US" b="1" dirty="0"/>
          </a:p>
        </p:txBody>
      </p:sp>
    </p:spTree>
    <p:extLst>
      <p:ext uri="{BB962C8B-B14F-4D97-AF65-F5344CB8AC3E}">
        <p14:creationId xmlns:p14="http://schemas.microsoft.com/office/powerpoint/2010/main" val="3077652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22" y="325687"/>
            <a:ext cx="10972800" cy="1015948"/>
          </a:xfrm>
          <a:effectLst>
            <a:outerShdw blurRad="50800" dist="38100" dir="5400000" algn="t" rotWithShape="0">
              <a:prstClr val="black">
                <a:alpha val="40000"/>
              </a:prstClr>
            </a:outerShdw>
          </a:effectLst>
        </p:spPr>
        <p:txBody>
          <a:bodyPr/>
          <a:lstStyle/>
          <a:p>
            <a:pPr algn="ctr"/>
            <a:r>
              <a:rPr lang="en-US" b="1" dirty="0" smtClean="0"/>
              <a:t>Climate Change &amp; Sea Level Rise</a:t>
            </a:r>
            <a:endParaRPr lang="en-US" b="1" dirty="0"/>
          </a:p>
        </p:txBody>
      </p:sp>
      <p:sp>
        <p:nvSpPr>
          <p:cNvPr id="3" name="Content Placeholder 2"/>
          <p:cNvSpPr>
            <a:spLocks noGrp="1"/>
          </p:cNvSpPr>
          <p:nvPr>
            <p:ph idx="1"/>
          </p:nvPr>
        </p:nvSpPr>
        <p:spPr>
          <a:xfrm>
            <a:off x="133004" y="1341635"/>
            <a:ext cx="3211171" cy="5410448"/>
          </a:xfrm>
        </p:spPr>
        <p:txBody>
          <a:bodyPr>
            <a:normAutofit lnSpcReduction="10000"/>
          </a:bodyPr>
          <a:lstStyle/>
          <a:p>
            <a:r>
              <a:rPr lang="en-US" dirty="0" smtClean="0"/>
              <a:t>Climate change is occurring!!</a:t>
            </a:r>
          </a:p>
          <a:p>
            <a:r>
              <a:rPr lang="en-US" dirty="0" smtClean="0"/>
              <a:t>RCP (Representative Concentration Pathway) –projections of atmospheric greenhouse gas concentrations as a result of radiative </a:t>
            </a:r>
            <a:r>
              <a:rPr lang="en-US" dirty="0" err="1" smtClean="0"/>
              <a:t>forcings</a:t>
            </a:r>
            <a:r>
              <a:rPr lang="en-US" dirty="0" smtClean="0"/>
              <a:t>.  </a:t>
            </a:r>
          </a:p>
          <a:p>
            <a:r>
              <a:rPr lang="en-US" dirty="0" smtClean="0"/>
              <a:t>Each RCP consists of an ensemble (collection of models that show slightly different possible outcomes) of climate models</a:t>
            </a:r>
          </a:p>
          <a:p>
            <a:endParaRPr lang="en-US" dirty="0" smtClean="0"/>
          </a:p>
          <a:p>
            <a:endParaRPr lang="en-US" dirty="0"/>
          </a:p>
        </p:txBody>
      </p:sp>
      <p:sp>
        <p:nvSpPr>
          <p:cNvPr id="5" name="Rectangle 4"/>
          <p:cNvSpPr/>
          <p:nvPr/>
        </p:nvSpPr>
        <p:spPr>
          <a:xfrm>
            <a:off x="3369629" y="6536639"/>
            <a:ext cx="1328249" cy="215444"/>
          </a:xfrm>
          <a:prstGeom prst="rect">
            <a:avLst/>
          </a:prstGeom>
        </p:spPr>
        <p:txBody>
          <a:bodyPr wrap="none" lIns="0">
            <a:spAutoFit/>
          </a:bodyPr>
          <a:lstStyle/>
          <a:p>
            <a:r>
              <a:rPr lang="fr-FR" sz="800" dirty="0">
                <a:latin typeface="Tahoma" panose="020B0604030504040204" pitchFamily="34" charset="0"/>
                <a:ea typeface="Tahoma" panose="020B0604030504040204" pitchFamily="34" charset="0"/>
                <a:cs typeface="Tahoma" panose="020B0604030504040204" pitchFamily="34" charset="0"/>
              </a:rPr>
              <a:t>Source</a:t>
            </a:r>
            <a:r>
              <a:rPr lang="fr-FR" sz="800" dirty="0" smtClean="0">
                <a:latin typeface="Tahoma" panose="020B0604030504040204" pitchFamily="34" charset="0"/>
                <a:ea typeface="Tahoma" panose="020B0604030504040204" pitchFamily="34" charset="0"/>
                <a:cs typeface="Tahoma" panose="020B0604030504040204" pitchFamily="34" charset="0"/>
              </a:rPr>
              <a:t>: Stocker</a:t>
            </a:r>
            <a:r>
              <a:rPr lang="en-US" sz="800" dirty="0" smtClean="0">
                <a:latin typeface="Tahoma" panose="020B0604030504040204" pitchFamily="34" charset="0"/>
                <a:ea typeface="Tahoma" panose="020B0604030504040204" pitchFamily="34" charset="0"/>
                <a:cs typeface="Tahoma" panose="020B0604030504040204" pitchFamily="34" charset="0"/>
              </a:rPr>
              <a:t> et al. 2013</a:t>
            </a:r>
            <a:endParaRPr lang="en-US" sz="8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175" y="1341635"/>
            <a:ext cx="8359454" cy="5195004"/>
          </a:xfrm>
          <a:prstGeom prst="rect">
            <a:avLst/>
          </a:prstGeom>
        </p:spPr>
      </p:pic>
    </p:spTree>
    <p:extLst>
      <p:ext uri="{BB962C8B-B14F-4D97-AF65-F5344CB8AC3E}">
        <p14:creationId xmlns:p14="http://schemas.microsoft.com/office/powerpoint/2010/main" val="92104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31" y="241872"/>
            <a:ext cx="10972800" cy="1015948"/>
          </a:xfrm>
          <a:effectLst>
            <a:outerShdw blurRad="50800" dist="38100" dir="5400000" algn="t" rotWithShape="0">
              <a:prstClr val="black">
                <a:alpha val="40000"/>
              </a:prstClr>
            </a:outerShdw>
          </a:effectLst>
        </p:spPr>
        <p:txBody>
          <a:bodyPr/>
          <a:lstStyle/>
          <a:p>
            <a:pPr algn="ctr"/>
            <a:r>
              <a:rPr lang="en-US" b="1" dirty="0" smtClean="0"/>
              <a:t>Climate Change &amp; Sea Level Rise</a:t>
            </a:r>
            <a:endParaRPr lang="en-US" b="1" dirty="0"/>
          </a:p>
        </p:txBody>
      </p:sp>
      <p:sp>
        <p:nvSpPr>
          <p:cNvPr id="3" name="Content Placeholder 2"/>
          <p:cNvSpPr>
            <a:spLocks noGrp="1"/>
          </p:cNvSpPr>
          <p:nvPr>
            <p:ph idx="1"/>
          </p:nvPr>
        </p:nvSpPr>
        <p:spPr>
          <a:xfrm>
            <a:off x="630243" y="1769021"/>
            <a:ext cx="2901043" cy="1284422"/>
          </a:xfrm>
        </p:spPr>
        <p:txBody>
          <a:bodyPr>
            <a:normAutofit/>
          </a:bodyPr>
          <a:lstStyle/>
          <a:p>
            <a:r>
              <a:rPr lang="en-US" dirty="0" smtClean="0"/>
              <a:t>Sea Level Rise is inevitable</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61131" y="2926957"/>
            <a:ext cx="3821012" cy="3619212"/>
          </a:xfrm>
          <a:prstGeom prst="rect">
            <a:avLst/>
          </a:prstGeom>
          <a:ln>
            <a:solidFill>
              <a:sysClr val="windowText" lastClr="000000"/>
            </a:solidFill>
          </a:ln>
        </p:spPr>
      </p:pic>
      <p:sp>
        <p:nvSpPr>
          <p:cNvPr id="5" name="Rectangle 4"/>
          <p:cNvSpPr/>
          <p:nvPr/>
        </p:nvSpPr>
        <p:spPr>
          <a:xfrm>
            <a:off x="261131" y="6552623"/>
            <a:ext cx="1328249" cy="215444"/>
          </a:xfrm>
          <a:prstGeom prst="rect">
            <a:avLst/>
          </a:prstGeom>
        </p:spPr>
        <p:txBody>
          <a:bodyPr wrap="none" lIns="0">
            <a:spAutoFit/>
          </a:bodyPr>
          <a:lstStyle/>
          <a:p>
            <a:r>
              <a:rPr lang="fr-FR" sz="800" dirty="0">
                <a:latin typeface="Tahoma" panose="020B0604030504040204" pitchFamily="34" charset="0"/>
                <a:ea typeface="Tahoma" panose="020B0604030504040204" pitchFamily="34" charset="0"/>
                <a:cs typeface="Tahoma" panose="020B0604030504040204" pitchFamily="34" charset="0"/>
              </a:rPr>
              <a:t>Source</a:t>
            </a:r>
            <a:r>
              <a:rPr lang="fr-FR" sz="800" dirty="0" smtClean="0">
                <a:latin typeface="Tahoma" panose="020B0604030504040204" pitchFamily="34" charset="0"/>
                <a:ea typeface="Tahoma" panose="020B0604030504040204" pitchFamily="34" charset="0"/>
                <a:cs typeface="Tahoma" panose="020B0604030504040204" pitchFamily="34" charset="0"/>
              </a:rPr>
              <a:t>: Stocker</a:t>
            </a:r>
            <a:r>
              <a:rPr lang="en-US" sz="800" dirty="0" smtClean="0">
                <a:latin typeface="Tahoma" panose="020B0604030504040204" pitchFamily="34" charset="0"/>
                <a:ea typeface="Tahoma" panose="020B0604030504040204" pitchFamily="34" charset="0"/>
                <a:cs typeface="Tahoma" panose="020B0604030504040204" pitchFamily="34" charset="0"/>
              </a:rPr>
              <a:t> et al. 2013</a:t>
            </a:r>
            <a:endParaRPr lang="en-US" sz="8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http://www.ipcc.ch/report/graphics/images/Assessment%20Reports/AR5%20-%20WG1/Technical%20Summary/FigTS-2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2013" y="1164699"/>
            <a:ext cx="4356042" cy="3243590"/>
          </a:xfrm>
          <a:prstGeom prst="rect">
            <a:avLst/>
          </a:prstGeom>
          <a:noFill/>
          <a:ln>
            <a:solidFill>
              <a:sysClr val="windowText" lastClr="000000"/>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7977" y="3861828"/>
            <a:ext cx="4570911" cy="2798517"/>
          </a:xfrm>
          <a:prstGeom prst="rect">
            <a:avLst/>
          </a:prstGeom>
          <a:ln>
            <a:solidFill>
              <a:sysClr val="windowText" lastClr="000000"/>
            </a:solidFill>
          </a:ln>
        </p:spPr>
      </p:pic>
      <p:sp>
        <p:nvSpPr>
          <p:cNvPr id="10" name="Rectangle 9"/>
          <p:cNvSpPr/>
          <p:nvPr/>
        </p:nvSpPr>
        <p:spPr>
          <a:xfrm>
            <a:off x="7487977" y="6640441"/>
            <a:ext cx="1328249" cy="215444"/>
          </a:xfrm>
          <a:prstGeom prst="rect">
            <a:avLst/>
          </a:prstGeom>
        </p:spPr>
        <p:txBody>
          <a:bodyPr wrap="none" lIns="0">
            <a:spAutoFit/>
          </a:bodyPr>
          <a:lstStyle/>
          <a:p>
            <a:r>
              <a:rPr lang="fr-FR" sz="800" dirty="0">
                <a:latin typeface="Tahoma" panose="020B0604030504040204" pitchFamily="34" charset="0"/>
                <a:ea typeface="Tahoma" panose="020B0604030504040204" pitchFamily="34" charset="0"/>
                <a:cs typeface="Tahoma" panose="020B0604030504040204" pitchFamily="34" charset="0"/>
              </a:rPr>
              <a:t>Source</a:t>
            </a:r>
            <a:r>
              <a:rPr lang="fr-FR" sz="800" dirty="0" smtClean="0">
                <a:latin typeface="Tahoma" panose="020B0604030504040204" pitchFamily="34" charset="0"/>
                <a:ea typeface="Tahoma" panose="020B0604030504040204" pitchFamily="34" charset="0"/>
                <a:cs typeface="Tahoma" panose="020B0604030504040204" pitchFamily="34" charset="0"/>
              </a:rPr>
              <a:t>: Stocker</a:t>
            </a:r>
            <a:r>
              <a:rPr lang="en-US" sz="800" dirty="0" smtClean="0">
                <a:latin typeface="Tahoma" panose="020B0604030504040204" pitchFamily="34" charset="0"/>
                <a:ea typeface="Tahoma" panose="020B0604030504040204" pitchFamily="34" charset="0"/>
                <a:cs typeface="Tahoma" panose="020B0604030504040204" pitchFamily="34" charset="0"/>
              </a:rPr>
              <a:t> et al. 2013</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172012" y="4390583"/>
            <a:ext cx="1328249" cy="215444"/>
          </a:xfrm>
          <a:prstGeom prst="rect">
            <a:avLst/>
          </a:prstGeom>
        </p:spPr>
        <p:txBody>
          <a:bodyPr wrap="none" lIns="0">
            <a:spAutoFit/>
          </a:bodyPr>
          <a:lstStyle/>
          <a:p>
            <a:r>
              <a:rPr lang="fr-FR" sz="800" dirty="0">
                <a:latin typeface="Tahoma" panose="020B0604030504040204" pitchFamily="34" charset="0"/>
                <a:ea typeface="Tahoma" panose="020B0604030504040204" pitchFamily="34" charset="0"/>
                <a:cs typeface="Tahoma" panose="020B0604030504040204" pitchFamily="34" charset="0"/>
              </a:rPr>
              <a:t>Source</a:t>
            </a:r>
            <a:r>
              <a:rPr lang="fr-FR" sz="800" dirty="0" smtClean="0">
                <a:latin typeface="Tahoma" panose="020B0604030504040204" pitchFamily="34" charset="0"/>
                <a:ea typeface="Tahoma" panose="020B0604030504040204" pitchFamily="34" charset="0"/>
                <a:cs typeface="Tahoma" panose="020B0604030504040204" pitchFamily="34" charset="0"/>
              </a:rPr>
              <a:t>: Stocker</a:t>
            </a:r>
            <a:r>
              <a:rPr lang="en-US" sz="800" dirty="0" smtClean="0">
                <a:latin typeface="Tahoma" panose="020B0604030504040204" pitchFamily="34" charset="0"/>
                <a:ea typeface="Tahoma" panose="020B0604030504040204" pitchFamily="34" charset="0"/>
                <a:cs typeface="Tahoma" panose="020B0604030504040204" pitchFamily="34" charset="0"/>
              </a:rPr>
              <a:t> et al. 2013</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3915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220" y="3594921"/>
            <a:ext cx="4994423" cy="3059301"/>
          </a:xfrm>
          <a:prstGeom prst="rect">
            <a:avLst/>
          </a:prstGeom>
          <a:ln>
            <a:solidFill>
              <a:schemeClr val="tx1">
                <a:lumMod val="95000"/>
                <a:lumOff val="5000"/>
              </a:schemeClr>
            </a:solidFill>
          </a:ln>
        </p:spPr>
      </p:pic>
      <p:sp>
        <p:nvSpPr>
          <p:cNvPr id="2" name="Title 1"/>
          <p:cNvSpPr>
            <a:spLocks noGrp="1"/>
          </p:cNvSpPr>
          <p:nvPr>
            <p:ph type="title"/>
          </p:nvPr>
        </p:nvSpPr>
        <p:spPr>
          <a:xfrm>
            <a:off x="413658" y="206964"/>
            <a:ext cx="10972800" cy="830798"/>
          </a:xfrm>
          <a:effectLst>
            <a:outerShdw blurRad="50800" dist="38100" dir="5400000" algn="t" rotWithShape="0">
              <a:prstClr val="black">
                <a:alpha val="40000"/>
              </a:prstClr>
            </a:outerShdw>
          </a:effectLst>
        </p:spPr>
        <p:txBody>
          <a:bodyPr/>
          <a:lstStyle/>
          <a:p>
            <a:pPr algn="ctr"/>
            <a:r>
              <a:rPr lang="en-US" b="1" dirty="0" smtClean="0"/>
              <a:t>Tropical Cyclones</a:t>
            </a:r>
            <a:endParaRPr lang="en-US" b="1" dirty="0"/>
          </a:p>
        </p:txBody>
      </p:sp>
      <p:sp>
        <p:nvSpPr>
          <p:cNvPr id="3" name="Content Placeholder 2"/>
          <p:cNvSpPr>
            <a:spLocks noGrp="1"/>
          </p:cNvSpPr>
          <p:nvPr>
            <p:ph idx="1"/>
          </p:nvPr>
        </p:nvSpPr>
        <p:spPr>
          <a:xfrm>
            <a:off x="0" y="1294548"/>
            <a:ext cx="6776357" cy="2428366"/>
          </a:xfrm>
        </p:spPr>
        <p:txBody>
          <a:bodyPr>
            <a:normAutofit/>
          </a:bodyPr>
          <a:lstStyle/>
          <a:p>
            <a:r>
              <a:rPr lang="en-US" dirty="0" smtClean="0"/>
              <a:t>The National Hurricane Center has various tools to convey storm surge/tide.</a:t>
            </a:r>
          </a:p>
        </p:txBody>
      </p:sp>
      <p:sp>
        <p:nvSpPr>
          <p:cNvPr id="8" name="Rectangle 7"/>
          <p:cNvSpPr/>
          <p:nvPr/>
        </p:nvSpPr>
        <p:spPr>
          <a:xfrm>
            <a:off x="130222" y="6642556"/>
            <a:ext cx="735138" cy="215444"/>
          </a:xfrm>
          <a:prstGeom prst="rect">
            <a:avLst/>
          </a:prstGeom>
        </p:spPr>
        <p:txBody>
          <a:bodyPr wrap="none" lIns="0">
            <a:spAutoFit/>
          </a:bodyPr>
          <a:lstStyle/>
          <a:p>
            <a:r>
              <a:rPr lang="fr-FR" sz="800" dirty="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NOAA</a:t>
            </a: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Example of 2 foot Storm Surge Probabilities during Hurricane Earl, 2010."/>
          <p:cNvPicPr/>
          <p:nvPr/>
        </p:nvPicPr>
        <p:blipFill rotWithShape="1">
          <a:blip r:embed="rId4" cstate="print"/>
          <a:srcRect l="-105" t="220" r="1077"/>
          <a:stretch/>
        </p:blipFill>
        <p:spPr bwMode="auto">
          <a:xfrm>
            <a:off x="4607154" y="1970917"/>
            <a:ext cx="4219519" cy="4267037"/>
          </a:xfrm>
          <a:prstGeom prst="rect">
            <a:avLst/>
          </a:prstGeom>
          <a:noFill/>
          <a:ln w="9525">
            <a:solidFill>
              <a:schemeClr val="tx1">
                <a:lumMod val="95000"/>
                <a:lumOff val="5000"/>
              </a:schemeClr>
            </a:solidFill>
            <a:miter lim="800000"/>
            <a:headEnd/>
            <a:tailEnd/>
          </a:ln>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7905384" y="4298463"/>
            <a:ext cx="3883932" cy="2355759"/>
          </a:xfrm>
          <a:prstGeom prst="rect">
            <a:avLst/>
          </a:prstGeom>
          <a:ln>
            <a:solidFill>
              <a:schemeClr val="tx1">
                <a:lumMod val="95000"/>
                <a:lumOff val="5000"/>
              </a:schemeClr>
            </a:solidFill>
          </a:ln>
        </p:spPr>
      </p:pic>
      <p:pic>
        <p:nvPicPr>
          <p:cNvPr id="9" name="Picture 8" descr="P-Surge exceedance adv25 Sandy.png"/>
          <p:cNvPicPr/>
          <p:nvPr/>
        </p:nvPicPr>
        <p:blipFill>
          <a:blip r:embed="rId6" cstate="print"/>
          <a:stretch>
            <a:fillRect/>
          </a:stretch>
        </p:blipFill>
        <p:spPr>
          <a:xfrm>
            <a:off x="8528671" y="1458689"/>
            <a:ext cx="3260645" cy="2819397"/>
          </a:xfrm>
          <a:prstGeom prst="rect">
            <a:avLst/>
          </a:prstGeom>
          <a:ln>
            <a:solidFill>
              <a:schemeClr val="tx1">
                <a:lumMod val="95000"/>
                <a:lumOff val="5000"/>
              </a:schemeClr>
            </a:solidFill>
          </a:ln>
        </p:spPr>
      </p:pic>
      <p:sp>
        <p:nvSpPr>
          <p:cNvPr id="13" name="Rectangle 12"/>
          <p:cNvSpPr/>
          <p:nvPr/>
        </p:nvSpPr>
        <p:spPr>
          <a:xfrm>
            <a:off x="6283786" y="6011802"/>
            <a:ext cx="1647246" cy="215444"/>
          </a:xfrm>
          <a:prstGeom prst="rect">
            <a:avLst/>
          </a:prstGeom>
        </p:spPr>
        <p:txBody>
          <a:bodyPr wrap="none" lIns="0">
            <a:spAutoFit/>
          </a:bodyPr>
          <a:lstStyle/>
          <a:p>
            <a:r>
              <a:rPr lang="fr-FR" sz="800" dirty="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Hurricane Center</a:t>
            </a: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905384" y="6632805"/>
            <a:ext cx="723916" cy="215444"/>
          </a:xfrm>
          <a:prstGeom prst="rect">
            <a:avLst/>
          </a:prstGeom>
        </p:spPr>
        <p:txBody>
          <a:bodyPr wrap="none" lIns="0">
            <a:spAutoFit/>
          </a:bodyPr>
          <a:lstStyle/>
          <a:p>
            <a:r>
              <a:rPr lang="fr-FR" sz="800" dirty="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Gibbs</a:t>
            </a: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10167718" y="3722914"/>
            <a:ext cx="1621598" cy="215444"/>
          </a:xfrm>
          <a:prstGeom prst="rect">
            <a:avLst/>
          </a:prstGeom>
        </p:spPr>
        <p:txBody>
          <a:bodyPr wrap="none" lIns="0">
            <a:spAutoFit/>
          </a:bodyPr>
          <a:lstStyle/>
          <a:p>
            <a:r>
              <a:rPr lang="fr-FR" sz="800" dirty="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Weather Service</a:t>
            </a: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2419544" y="6078807"/>
            <a:ext cx="3053443" cy="553998"/>
          </a:xfrm>
          <a:prstGeom prst="rect">
            <a:avLst/>
          </a:prstGeom>
          <a:noFill/>
        </p:spPr>
        <p:txBody>
          <a:bodyPr wrap="square" rtlCol="0">
            <a:spAutoFit/>
          </a:bodyPr>
          <a:lstStyle/>
          <a:p>
            <a:r>
              <a:rPr lang="en-US" sz="15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SLOSH</a:t>
            </a:r>
          </a:p>
          <a:p>
            <a:r>
              <a:rPr lang="en-US" sz="15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Above Ground or NAVD88 </a:t>
            </a:r>
            <a:endParaRPr lang="en-US" sz="1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8003431" y="2145625"/>
            <a:ext cx="2206872" cy="553998"/>
          </a:xfrm>
          <a:prstGeom prst="rect">
            <a:avLst/>
          </a:prstGeom>
          <a:noFill/>
        </p:spPr>
        <p:txBody>
          <a:bodyPr wrap="square" rtlCol="0">
            <a:spAutoFit/>
          </a:bodyPr>
          <a:lstStyle/>
          <a:p>
            <a:r>
              <a:rPr lang="en-US" sz="15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P-Surge</a:t>
            </a:r>
          </a:p>
          <a:p>
            <a:r>
              <a:rPr lang="en-US" sz="15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Above NGVD29</a:t>
            </a:r>
            <a:endParaRPr lang="en-US" sz="1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7991133" y="4298463"/>
            <a:ext cx="2206872" cy="553998"/>
          </a:xfrm>
          <a:prstGeom prst="rect">
            <a:avLst/>
          </a:prstGeom>
          <a:noFill/>
        </p:spPr>
        <p:txBody>
          <a:bodyPr wrap="square" rtlCol="0">
            <a:spAutoFit/>
          </a:bodyPr>
          <a:lstStyle/>
          <a:p>
            <a:r>
              <a:rPr lang="en-US" sz="1500" b="1" dirty="0" smtClean="0">
                <a:latin typeface="Tahoma" panose="020B0604030504040204" pitchFamily="34" charset="0"/>
                <a:ea typeface="Tahoma" panose="020B0604030504040204" pitchFamily="34" charset="0"/>
                <a:cs typeface="Tahoma" panose="020B0604030504040204" pitchFamily="34" charset="0"/>
              </a:rPr>
              <a:t>PHISH</a:t>
            </a:r>
          </a:p>
          <a:p>
            <a:r>
              <a:rPr lang="en-US" sz="1500" b="1" dirty="0" smtClean="0">
                <a:latin typeface="Tahoma" panose="020B0604030504040204" pitchFamily="34" charset="0"/>
                <a:ea typeface="Tahoma" panose="020B0604030504040204" pitchFamily="34" charset="0"/>
                <a:cs typeface="Tahoma" panose="020B0604030504040204" pitchFamily="34" charset="0"/>
              </a:rPr>
              <a:t>Above Ground</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sp>
        <p:nvSpPr>
          <p:cNvPr id="19" name="Content Placeholder 2"/>
          <p:cNvSpPr txBox="1">
            <a:spLocks/>
          </p:cNvSpPr>
          <p:nvPr/>
        </p:nvSpPr>
        <p:spPr>
          <a:xfrm>
            <a:off x="0" y="2035960"/>
            <a:ext cx="4326960" cy="24283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Resolution is generally 625 meters.</a:t>
            </a:r>
          </a:p>
          <a:p>
            <a:r>
              <a:rPr lang="en-US" dirty="0" smtClean="0"/>
              <a:t>Only available when a watch or warning is issued</a:t>
            </a:r>
          </a:p>
          <a:p>
            <a:pPr marL="0" indent="0">
              <a:buFont typeface="Wingdings 3" charset="2"/>
              <a:buNone/>
            </a:pPr>
            <a:endParaRPr lang="en-US" dirty="0"/>
          </a:p>
        </p:txBody>
      </p:sp>
    </p:spTree>
    <p:extLst>
      <p:ext uri="{BB962C8B-B14F-4D97-AF65-F5344CB8AC3E}">
        <p14:creationId xmlns:p14="http://schemas.microsoft.com/office/powerpoint/2010/main" val="4039129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6888"/>
            <a:ext cx="10972800" cy="1143000"/>
          </a:xfrm>
          <a:effectLst>
            <a:outerShdw blurRad="50800" dist="38100" dir="5400000" algn="t" rotWithShape="0">
              <a:prstClr val="black">
                <a:alpha val="40000"/>
              </a:prstClr>
            </a:outerShdw>
          </a:effectLst>
        </p:spPr>
        <p:txBody>
          <a:bodyPr/>
          <a:lstStyle/>
          <a:p>
            <a:pPr algn="ctr"/>
            <a:r>
              <a:rPr lang="en-US" b="1" dirty="0" smtClean="0"/>
              <a:t>Extratropical Cyclones</a:t>
            </a:r>
            <a:endParaRPr lang="en-US" b="1" dirty="0"/>
          </a:p>
        </p:txBody>
      </p:sp>
      <p:sp>
        <p:nvSpPr>
          <p:cNvPr id="3" name="Content Placeholder 2"/>
          <p:cNvSpPr>
            <a:spLocks noGrp="1"/>
          </p:cNvSpPr>
          <p:nvPr>
            <p:ph idx="1"/>
          </p:nvPr>
        </p:nvSpPr>
        <p:spPr>
          <a:xfrm>
            <a:off x="260915" y="1408162"/>
            <a:ext cx="5835085" cy="816120"/>
          </a:xfrm>
        </p:spPr>
        <p:txBody>
          <a:bodyPr>
            <a:normAutofit/>
          </a:bodyPr>
          <a:lstStyle/>
          <a:p>
            <a:r>
              <a:rPr lang="en-US" dirty="0" smtClean="0"/>
              <a:t>Can also cause life threatening storm surge</a:t>
            </a:r>
          </a:p>
          <a:p>
            <a:endParaRPr lang="en-US" dirty="0" smtClean="0"/>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9258"/>
          <a:stretch/>
        </p:blipFill>
        <p:spPr>
          <a:xfrm>
            <a:off x="6197041" y="1427636"/>
            <a:ext cx="5559529" cy="459708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804"/>
          <a:stretch/>
        </p:blipFill>
        <p:spPr>
          <a:xfrm>
            <a:off x="248844" y="2364598"/>
            <a:ext cx="5774027" cy="4355263"/>
          </a:xfrm>
          <a:prstGeom prst="rect">
            <a:avLst/>
          </a:prstGeom>
        </p:spPr>
      </p:pic>
      <p:sp>
        <p:nvSpPr>
          <p:cNvPr id="8" name="TextBox 7"/>
          <p:cNvSpPr txBox="1"/>
          <p:nvPr/>
        </p:nvSpPr>
        <p:spPr>
          <a:xfrm>
            <a:off x="248843" y="2394388"/>
            <a:ext cx="2969428" cy="646331"/>
          </a:xfrm>
          <a:prstGeom prst="rect">
            <a:avLst/>
          </a:prstGeom>
          <a:noFill/>
        </p:spPr>
        <p:txBody>
          <a:bodyPr wrap="squar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ETSS – 5km resolution</a:t>
            </a:r>
          </a:p>
          <a:p>
            <a:r>
              <a:rPr lang="en-US" b="1" dirty="0" smtClean="0">
                <a:latin typeface="Tahoma" panose="020B0604030504040204" pitchFamily="34" charset="0"/>
                <a:ea typeface="Tahoma" panose="020B0604030504040204" pitchFamily="34" charset="0"/>
                <a:cs typeface="Tahoma" panose="020B0604030504040204" pitchFamily="34" charset="0"/>
              </a:rPr>
              <a:t>Above MSL</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197042" y="1425355"/>
            <a:ext cx="3867500" cy="646331"/>
          </a:xfrm>
          <a:prstGeom prst="rect">
            <a:avLst/>
          </a:prstGeom>
          <a:noFill/>
        </p:spPr>
        <p:txBody>
          <a:bodyPr wrap="squar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ESTOFS – 2.5km resolution</a:t>
            </a:r>
          </a:p>
          <a:p>
            <a:r>
              <a:rPr lang="en-US" b="1" dirty="0" smtClean="0">
                <a:latin typeface="Tahoma" panose="020B0604030504040204" pitchFamily="34" charset="0"/>
                <a:ea typeface="Tahoma" panose="020B0604030504040204" pitchFamily="34" charset="0"/>
                <a:cs typeface="Tahoma" panose="020B0604030504040204" pitchFamily="34" charset="0"/>
              </a:rPr>
              <a:t>Above MSL</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0" name="Content Placeholder 2"/>
          <p:cNvSpPr txBox="1">
            <a:spLocks/>
          </p:cNvSpPr>
          <p:nvPr/>
        </p:nvSpPr>
        <p:spPr>
          <a:xfrm>
            <a:off x="3934000" y="5545401"/>
            <a:ext cx="1960614" cy="1034144"/>
          </a:xfrm>
          <a:prstGeom prst="rect">
            <a:avLst/>
          </a:prstGeom>
        </p:spPr>
        <p:txBody>
          <a:bodyPr vert="horz">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800" b="1" dirty="0" smtClean="0">
                <a:latin typeface="Tahoma" panose="020B0604030504040204" pitchFamily="34" charset="0"/>
                <a:ea typeface="Tahoma" panose="020B0604030504040204" pitchFamily="34" charset="0"/>
                <a:cs typeface="Tahoma" panose="020B0604030504040204" pitchFamily="34" charset="0"/>
              </a:rPr>
              <a:t>Cannot simulate tides, waves, river effects or overland flooding</a:t>
            </a:r>
          </a:p>
          <a:p>
            <a:endParaRPr lang="en-US" dirty="0"/>
          </a:p>
        </p:txBody>
      </p:sp>
      <p:sp>
        <p:nvSpPr>
          <p:cNvPr id="13" name="Content Placeholder 2"/>
          <p:cNvSpPr txBox="1">
            <a:spLocks/>
          </p:cNvSpPr>
          <p:nvPr/>
        </p:nvSpPr>
        <p:spPr>
          <a:xfrm>
            <a:off x="6677199" y="2890645"/>
            <a:ext cx="2178679" cy="104983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500" b="1" dirty="0" smtClean="0">
                <a:latin typeface="Tahoma" panose="020B0604030504040204" pitchFamily="34" charset="0"/>
                <a:ea typeface="Tahoma" panose="020B0604030504040204" pitchFamily="34" charset="0"/>
                <a:cs typeface="Tahoma" panose="020B0604030504040204" pitchFamily="34" charset="0"/>
              </a:rPr>
              <a:t>Can simulate tides, but not waves, river effects or overland flooding</a:t>
            </a:r>
          </a:p>
          <a:p>
            <a:endParaRPr lang="en-US" dirty="0"/>
          </a:p>
        </p:txBody>
      </p:sp>
      <p:sp>
        <p:nvSpPr>
          <p:cNvPr id="15" name="Rectangle 14"/>
          <p:cNvSpPr/>
          <p:nvPr/>
        </p:nvSpPr>
        <p:spPr>
          <a:xfrm>
            <a:off x="187787" y="6524581"/>
            <a:ext cx="1621598" cy="215444"/>
          </a:xfrm>
          <a:prstGeom prst="rect">
            <a:avLst/>
          </a:prstGeom>
        </p:spPr>
        <p:txBody>
          <a:bodyPr wrap="none" lIns="91440" rIns="0">
            <a:spAutoFit/>
          </a:bodyPr>
          <a:lstStyle/>
          <a:p>
            <a:r>
              <a:rPr lang="fr-FR" sz="800" dirty="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Weather Service</a:t>
            </a: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6261357" y="5809281"/>
            <a:ext cx="1621598" cy="215444"/>
          </a:xfrm>
          <a:prstGeom prst="rect">
            <a:avLst/>
          </a:prstGeom>
        </p:spPr>
        <p:txBody>
          <a:bodyPr wrap="none" lIns="0">
            <a:spAutoFit/>
          </a:bodyPr>
          <a:lstStyle/>
          <a:p>
            <a:r>
              <a:rPr lang="fr-FR" sz="800" dirty="0">
                <a:solidFill>
                  <a:schemeClr val="bg1"/>
                </a:solidFill>
                <a:latin typeface="Tahoma" panose="020B0604030504040204" pitchFamily="34" charset="0"/>
                <a:ea typeface="Tahoma" panose="020B0604030504040204" pitchFamily="34" charset="0"/>
                <a:cs typeface="Tahoma" panose="020B0604030504040204" pitchFamily="34" charset="0"/>
              </a:rPr>
              <a:t>Source</a:t>
            </a:r>
            <a:r>
              <a:rPr lang="fr-FR"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800" dirty="0" smtClean="0">
                <a:solidFill>
                  <a:schemeClr val="bg1"/>
                </a:solidFill>
                <a:latin typeface="Tahoma" panose="020B0604030504040204" pitchFamily="34" charset="0"/>
                <a:ea typeface="Tahoma" panose="020B0604030504040204" pitchFamily="34" charset="0"/>
                <a:cs typeface="Tahoma" panose="020B0604030504040204" pitchFamily="34" charset="0"/>
              </a:rPr>
              <a:t>National Weather Service</a:t>
            </a: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294272" y="6514499"/>
            <a:ext cx="1621598" cy="215444"/>
          </a:xfrm>
          <a:prstGeom prst="rect">
            <a:avLst/>
          </a:prstGeom>
        </p:spPr>
        <p:txBody>
          <a:bodyPr wrap="none" lIns="0">
            <a:spAutoFit/>
          </a:bodyPr>
          <a:lstStyle/>
          <a:p>
            <a:r>
              <a:rPr lang="fr-FR" sz="800" dirty="0">
                <a:latin typeface="Tahoma" panose="020B0604030504040204" pitchFamily="34" charset="0"/>
                <a:ea typeface="Tahoma" panose="020B0604030504040204" pitchFamily="34" charset="0"/>
                <a:cs typeface="Tahoma" panose="020B0604030504040204" pitchFamily="34" charset="0"/>
              </a:rPr>
              <a:t>Source</a:t>
            </a:r>
            <a:r>
              <a:rPr lang="fr-FR" sz="800" dirty="0" smtClean="0">
                <a:latin typeface="Tahoma" panose="020B0604030504040204" pitchFamily="34" charset="0"/>
                <a:ea typeface="Tahoma" panose="020B0604030504040204" pitchFamily="34" charset="0"/>
                <a:cs typeface="Tahoma" panose="020B0604030504040204" pitchFamily="34" charset="0"/>
              </a:rPr>
              <a:t>: </a:t>
            </a:r>
            <a:r>
              <a:rPr lang="en-US" sz="800" dirty="0" smtClean="0">
                <a:latin typeface="Tahoma" panose="020B0604030504040204" pitchFamily="34" charset="0"/>
                <a:ea typeface="Tahoma" panose="020B0604030504040204" pitchFamily="34" charset="0"/>
                <a:cs typeface="Tahoma" panose="020B0604030504040204" pitchFamily="34" charset="0"/>
              </a:rPr>
              <a:t>National Weather Service</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6232426" y="5828155"/>
            <a:ext cx="1621598" cy="215444"/>
          </a:xfrm>
          <a:prstGeom prst="rect">
            <a:avLst/>
          </a:prstGeom>
        </p:spPr>
        <p:txBody>
          <a:bodyPr wrap="none" lIns="0">
            <a:spAutoFit/>
          </a:bodyPr>
          <a:lstStyle/>
          <a:p>
            <a:r>
              <a:rPr lang="fr-FR" sz="800" dirty="0">
                <a:latin typeface="Tahoma" panose="020B0604030504040204" pitchFamily="34" charset="0"/>
                <a:ea typeface="Tahoma" panose="020B0604030504040204" pitchFamily="34" charset="0"/>
                <a:cs typeface="Tahoma" panose="020B0604030504040204" pitchFamily="34" charset="0"/>
              </a:rPr>
              <a:t>Source</a:t>
            </a:r>
            <a:r>
              <a:rPr lang="fr-FR" sz="800" dirty="0" smtClean="0">
                <a:latin typeface="Tahoma" panose="020B0604030504040204" pitchFamily="34" charset="0"/>
                <a:ea typeface="Tahoma" panose="020B0604030504040204" pitchFamily="34" charset="0"/>
                <a:cs typeface="Tahoma" panose="020B0604030504040204" pitchFamily="34" charset="0"/>
              </a:rPr>
              <a:t>: </a:t>
            </a:r>
            <a:r>
              <a:rPr lang="en-US" sz="800" dirty="0" smtClean="0">
                <a:latin typeface="Tahoma" panose="020B0604030504040204" pitchFamily="34" charset="0"/>
                <a:ea typeface="Tahoma" panose="020B0604030504040204" pitchFamily="34" charset="0"/>
                <a:cs typeface="Tahoma" panose="020B0604030504040204" pitchFamily="34" charset="0"/>
              </a:rPr>
              <a:t>National Weather Service</a:t>
            </a:r>
            <a:endParaRPr lang="en-US" sz="800" dirty="0">
              <a:latin typeface="Tahoma" panose="020B0604030504040204" pitchFamily="34" charset="0"/>
              <a:ea typeface="Tahoma" panose="020B0604030504040204" pitchFamily="34" charset="0"/>
              <a:cs typeface="Tahoma" panose="020B0604030504040204" pitchFamily="34" charset="0"/>
            </a:endParaRPr>
          </a:p>
        </p:txBody>
      </p:sp>
      <p:sp>
        <p:nvSpPr>
          <p:cNvPr id="19" name="Content Placeholder 2"/>
          <p:cNvSpPr txBox="1">
            <a:spLocks/>
          </p:cNvSpPr>
          <p:nvPr/>
        </p:nvSpPr>
        <p:spPr>
          <a:xfrm>
            <a:off x="6132427" y="6024725"/>
            <a:ext cx="5835085" cy="8161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Neither model can communicate overland impacts</a:t>
            </a:r>
          </a:p>
          <a:p>
            <a:endParaRPr lang="en-US" dirty="0" smtClean="0"/>
          </a:p>
          <a:p>
            <a:endParaRPr lang="en-US" dirty="0"/>
          </a:p>
        </p:txBody>
      </p:sp>
    </p:spTree>
    <p:extLst>
      <p:ext uri="{BB962C8B-B14F-4D97-AF65-F5344CB8AC3E}">
        <p14:creationId xmlns:p14="http://schemas.microsoft.com/office/powerpoint/2010/main" val="23724961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37303</TotalTime>
  <Words>1592</Words>
  <Application>Microsoft Office PowerPoint</Application>
  <PresentationFormat>Widescreen</PresentationFormat>
  <Paragraphs>211</Paragraphs>
  <Slides>19</Slides>
  <Notes>13</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Tahoma</vt:lpstr>
      <vt:lpstr>Verdana</vt:lpstr>
      <vt:lpstr>Wingdings 2</vt:lpstr>
      <vt:lpstr>Wingdings 3</vt:lpstr>
      <vt:lpstr>Ion</vt:lpstr>
      <vt:lpstr>Conveying Coastal Inundation Potential Associated with Extratropical Cyclones in the New York City Tri-State Area</vt:lpstr>
      <vt:lpstr>Overview</vt:lpstr>
      <vt:lpstr>Background</vt:lpstr>
      <vt:lpstr>Vertical Datums</vt:lpstr>
      <vt:lpstr>Population Density</vt:lpstr>
      <vt:lpstr>Climate Change &amp; Sea Level Rise</vt:lpstr>
      <vt:lpstr>Climate Change &amp; Sea Level Rise</vt:lpstr>
      <vt:lpstr>Tropical Cyclones</vt:lpstr>
      <vt:lpstr>Extratropical Cyclones</vt:lpstr>
      <vt:lpstr>Extratropical Cyclones</vt:lpstr>
      <vt:lpstr>Extratropical Cyclones</vt:lpstr>
      <vt:lpstr>Goals/Objectives</vt:lpstr>
      <vt:lpstr>Study Area</vt:lpstr>
      <vt:lpstr>Methodology &amp; Anticipated Results</vt:lpstr>
      <vt:lpstr>Timeline</vt:lpstr>
      <vt:lpstr>Summary</vt:lpstr>
      <vt:lpstr>References</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dc:creator>
  <cp:lastModifiedBy>exf107</cp:lastModifiedBy>
  <cp:revision>139</cp:revision>
  <cp:lastPrinted>2015-11-01T22:11:40Z</cp:lastPrinted>
  <dcterms:created xsi:type="dcterms:W3CDTF">2015-09-21T21:40:26Z</dcterms:created>
  <dcterms:modified xsi:type="dcterms:W3CDTF">2015-11-03T01:02:48Z</dcterms:modified>
</cp:coreProperties>
</file>