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5" r:id="rId76"/>
  </p:sldMasterIdLst>
  <p:notesMasterIdLst>
    <p:notesMasterId r:id="rId96"/>
  </p:notesMasterIdLst>
  <p:sldIdLst>
    <p:sldId id="257" r:id="rId77"/>
    <p:sldId id="258" r:id="rId78"/>
    <p:sldId id="268" r:id="rId79"/>
    <p:sldId id="259" r:id="rId80"/>
    <p:sldId id="278" r:id="rId81"/>
    <p:sldId id="277" r:id="rId82"/>
    <p:sldId id="266" r:id="rId83"/>
    <p:sldId id="274" r:id="rId84"/>
    <p:sldId id="261" r:id="rId85"/>
    <p:sldId id="272" r:id="rId86"/>
    <p:sldId id="260" r:id="rId87"/>
    <p:sldId id="275" r:id="rId88"/>
    <p:sldId id="271" r:id="rId89"/>
    <p:sldId id="276" r:id="rId90"/>
    <p:sldId id="262" r:id="rId91"/>
    <p:sldId id="263" r:id="rId92"/>
    <p:sldId id="267" r:id="rId93"/>
    <p:sldId id="273" r:id="rId94"/>
    <p:sldId id="265" r:id="rId95"/>
  </p:sldIdLst>
  <p:sldSz cx="12192000" cy="6858000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6" d="100"/>
          <a:sy n="76" d="100"/>
        </p:scale>
        <p:origin x="108" y="3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76" Type="http://schemas.openxmlformats.org/officeDocument/2006/relationships/slideMaster" Target="slideMasters/slideMaster1.xml"/><Relationship Id="rId84" Type="http://schemas.openxmlformats.org/officeDocument/2006/relationships/slide" Target="slides/slide8.xml"/><Relationship Id="rId89" Type="http://schemas.openxmlformats.org/officeDocument/2006/relationships/slide" Target="slides/slide13.xml"/><Relationship Id="rId97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66" Type="http://schemas.openxmlformats.org/officeDocument/2006/relationships/customXml" Target="../customXml/item66.xml"/><Relationship Id="rId74" Type="http://schemas.openxmlformats.org/officeDocument/2006/relationships/customXml" Target="../customXml/item74.xml"/><Relationship Id="rId79" Type="http://schemas.openxmlformats.org/officeDocument/2006/relationships/slide" Target="slides/slide3.xml"/><Relationship Id="rId87" Type="http://schemas.openxmlformats.org/officeDocument/2006/relationships/slide" Target="slides/slide11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slide" Target="slides/slide6.xml"/><Relationship Id="rId90" Type="http://schemas.openxmlformats.org/officeDocument/2006/relationships/slide" Target="slides/slide14.xml"/><Relationship Id="rId95" Type="http://schemas.openxmlformats.org/officeDocument/2006/relationships/slide" Target="slides/slide19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slide" Target="slides/slide1.xml"/><Relationship Id="rId100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slide" Target="slides/slide4.xml"/><Relationship Id="rId85" Type="http://schemas.openxmlformats.org/officeDocument/2006/relationships/slide" Target="slides/slide9.xml"/><Relationship Id="rId93" Type="http://schemas.openxmlformats.org/officeDocument/2006/relationships/slide" Target="slides/slide17.xml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slide" Target="slides/slide7.xml"/><Relationship Id="rId88" Type="http://schemas.openxmlformats.org/officeDocument/2006/relationships/slide" Target="slides/slide12.xml"/><Relationship Id="rId91" Type="http://schemas.openxmlformats.org/officeDocument/2006/relationships/slide" Target="slides/slide15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slide" Target="slides/slide2.xml"/><Relationship Id="rId81" Type="http://schemas.openxmlformats.org/officeDocument/2006/relationships/slide" Target="slides/slide5.xml"/><Relationship Id="rId86" Type="http://schemas.openxmlformats.org/officeDocument/2006/relationships/slide" Target="slides/slide10.xml"/><Relationship Id="rId94" Type="http://schemas.openxmlformats.org/officeDocument/2006/relationships/slide" Target="slides/slide18.xml"/><Relationship Id="rId9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C33E9054-48E1-4F4F-B3B7-59392B844338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26100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7944DB8D-374E-456E-ADA4-31FA4C84CE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6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8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26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6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51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95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34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8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19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0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82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1539" y="4335463"/>
            <a:ext cx="5669280" cy="3690461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31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6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4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86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5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44DB8D-374E-456E-ADA4-31FA4C84CE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4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7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F0FD78B-DB02-4362-BCDC-98A55456977C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64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F39F4F5-F4D2-4D2A-AB60-88D37ADCB869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6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3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3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7D1BD23-6E54-4D9D-AD88-A2813C73CC25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1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5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11/2/2015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075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Social Work Needs Web Mapping</a:t>
            </a:r>
            <a:br>
              <a:rPr lang="en-US" dirty="0" smtClean="0"/>
            </a:br>
            <a:r>
              <a:rPr lang="en-US" sz="3600" dirty="0" smtClean="0"/>
              <a:t>Taking Care of California’s Foster Children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800" b="1" dirty="0" smtClean="0"/>
              <a:t>Geog </a:t>
            </a:r>
            <a:r>
              <a:rPr lang="en-US" sz="2800" b="1" dirty="0"/>
              <a:t>596A – Capstone Project Proposal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Ann Masangcay</a:t>
            </a:r>
          </a:p>
          <a:p>
            <a:pPr marL="0" indent="0" algn="ctr">
              <a:buNone/>
            </a:pPr>
            <a:r>
              <a:rPr lang="en-US" sz="2800" dirty="0" smtClean="0"/>
              <a:t>The Pennsylvania </a:t>
            </a:r>
            <a:r>
              <a:rPr lang="en-US" sz="2800" dirty="0"/>
              <a:t>State </a:t>
            </a:r>
            <a:r>
              <a:rPr lang="en-US" sz="2800" dirty="0" smtClean="0"/>
              <a:t>University</a:t>
            </a:r>
          </a:p>
          <a:p>
            <a:pPr marL="0" indent="0" algn="ctr">
              <a:buNone/>
            </a:pPr>
            <a:r>
              <a:rPr lang="en-US" sz="2800" dirty="0" smtClean="0"/>
              <a:t>November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, 2015</a:t>
            </a:r>
            <a:endParaRPr lang="en-US" sz="2800" dirty="0"/>
          </a:p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6"/>
    </mc:Choice>
    <mc:Fallback xmlns="">
      <p:transition spd="slow" advTm="1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Waldo Tobler’s 1</a:t>
            </a:r>
            <a:r>
              <a:rPr lang="en-US" baseline="30000" dirty="0" smtClean="0"/>
              <a:t>st</a:t>
            </a:r>
            <a:r>
              <a:rPr lang="en-US" dirty="0" smtClean="0"/>
              <a:t> Law of 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"Everything </a:t>
            </a:r>
            <a:r>
              <a:rPr lang="en-US" sz="2400" dirty="0"/>
              <a:t>is related to everything else, but near things are more related than distant things</a:t>
            </a:r>
            <a:r>
              <a:rPr lang="en-US" sz="2400" dirty="0" smtClean="0"/>
              <a:t>.“</a:t>
            </a:r>
          </a:p>
          <a:p>
            <a:pPr marL="0" indent="0">
              <a:buNone/>
            </a:pPr>
            <a:r>
              <a:rPr lang="en-US" sz="2400" dirty="0" smtClean="0"/>
              <a:t>Waldo Tobler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6"/>
    </mc:Choice>
    <mc:Fallback xmlns="">
      <p:transition spd="slow" advTm="1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Goals– </a:t>
            </a:r>
            <a:r>
              <a:rPr lang="en-US" b="1" dirty="0"/>
              <a:t>demonstrate the value of web mapping and analysis in three primary aspects of social work: research, case management, and </a:t>
            </a:r>
            <a:r>
              <a:rPr lang="en-US" b="1" dirty="0" smtClean="0"/>
              <a:t>planning/decision-making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Objectives</a:t>
            </a:r>
          </a:p>
          <a:p>
            <a:pPr marL="0" indent="0">
              <a:buNone/>
            </a:pPr>
            <a:r>
              <a:rPr lang="en-US" dirty="0" smtClean="0"/>
              <a:t>	Data Conversion – Successfully convert and upload relevant foster care data for analysis and 	use in Esri’s ArcGIS Online </a:t>
            </a:r>
          </a:p>
          <a:p>
            <a:pPr marL="0" indent="0">
              <a:buNone/>
            </a:pPr>
            <a:r>
              <a:rPr lang="en-US" dirty="0" smtClean="0"/>
              <a:t>	Geostatistical Analysis using Quantitative and Qualitative Data </a:t>
            </a:r>
          </a:p>
          <a:p>
            <a:pPr marL="0" indent="0">
              <a:buNone/>
            </a:pPr>
            <a:r>
              <a:rPr lang="en-US" dirty="0" smtClean="0"/>
              <a:t>	Investigate and Report on the Use of GIS in Social Work and Disaster Response</a:t>
            </a:r>
          </a:p>
          <a:p>
            <a:pPr marL="0" indent="0">
              <a:buNone/>
            </a:pPr>
            <a:r>
              <a:rPr lang="en-US" dirty="0" smtClean="0"/>
              <a:t>	Summary Report on the Costs and ROI of using online GIS in Social Work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4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0"/>
    </mc:Choice>
    <mc:Fallback xmlns="">
      <p:transition spd="slow" advTm="9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Kidsdata.org – Data regarding kids in California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57" y="1990724"/>
            <a:ext cx="7524751" cy="4505325"/>
          </a:xfrm>
        </p:spPr>
      </p:pic>
      <p:sp>
        <p:nvSpPr>
          <p:cNvPr id="9" name="TextBox 8"/>
          <p:cNvSpPr txBox="1"/>
          <p:nvPr/>
        </p:nvSpPr>
        <p:spPr>
          <a:xfrm>
            <a:off x="419100" y="2343150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the high number of foster kids in LA County just directly proportional to the population?</a:t>
            </a:r>
          </a:p>
          <a:p>
            <a:endParaRPr lang="en-US" dirty="0"/>
          </a:p>
          <a:p>
            <a:r>
              <a:rPr lang="en-US" dirty="0" smtClean="0"/>
              <a:t>62,097 </a:t>
            </a:r>
            <a:r>
              <a:rPr lang="en-US" dirty="0"/>
              <a:t>– Number of foster children in California, </a:t>
            </a:r>
            <a:r>
              <a:rPr lang="en-US" dirty="0" smtClean="0"/>
              <a:t>2014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Counties with Largest Number of Foster Children</a:t>
            </a:r>
          </a:p>
          <a:p>
            <a:r>
              <a:rPr lang="en-US" dirty="0" smtClean="0"/>
              <a:t>20,651 – Los Angeles</a:t>
            </a:r>
            <a:endParaRPr lang="en-US" dirty="0"/>
          </a:p>
          <a:p>
            <a:r>
              <a:rPr lang="en-US" dirty="0"/>
              <a:t> 4,869 – </a:t>
            </a:r>
            <a:r>
              <a:rPr lang="en-US" dirty="0" smtClean="0"/>
              <a:t> San Bernardino </a:t>
            </a:r>
            <a:endParaRPr lang="en-US" dirty="0"/>
          </a:p>
          <a:p>
            <a:r>
              <a:rPr lang="en-US" dirty="0"/>
              <a:t>  4,721 </a:t>
            </a:r>
            <a:r>
              <a:rPr lang="en-US" dirty="0" smtClean="0"/>
              <a:t>–  Riverside</a:t>
            </a:r>
          </a:p>
          <a:p>
            <a:r>
              <a:rPr lang="en-US" dirty="0" smtClean="0"/>
              <a:t>  3,497 </a:t>
            </a:r>
            <a:r>
              <a:rPr lang="en-US" dirty="0"/>
              <a:t>– </a:t>
            </a:r>
            <a:r>
              <a:rPr lang="en-US" dirty="0" smtClean="0"/>
              <a:t> San Diego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94"/>
    </mc:Choice>
    <mc:Fallback xmlns="">
      <p:transition spd="slow" advTm="8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Methodologies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INDUCTIVE RESEARCH</a:t>
            </a:r>
          </a:p>
          <a:p>
            <a:pPr marL="0" indent="0">
              <a:buNone/>
            </a:pPr>
            <a:r>
              <a:rPr lang="en-US" b="1" dirty="0" smtClean="0"/>
              <a:t>is more open ended </a:t>
            </a:r>
          </a:p>
          <a:p>
            <a:pPr marL="0" indent="0">
              <a:buNone/>
            </a:pPr>
            <a:r>
              <a:rPr lang="en-US" b="1" dirty="0" smtClean="0"/>
              <a:t>and exploratory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Extract </a:t>
            </a:r>
            <a:r>
              <a:rPr lang="en-US" dirty="0" err="1"/>
              <a:t>authorative</a:t>
            </a:r>
            <a:r>
              <a:rPr lang="en-US" dirty="0"/>
              <a:t> social work data online</a:t>
            </a:r>
          </a:p>
          <a:p>
            <a:pPr marL="0" indent="0">
              <a:buNone/>
            </a:pPr>
            <a:r>
              <a:rPr lang="en-US" dirty="0"/>
              <a:t>Perform geostatistical analysis using ArcGIS for Desktop (ArcGIS Pro vs. ArcMap)</a:t>
            </a:r>
          </a:p>
          <a:p>
            <a:pPr marL="324000" lvl="1" indent="0">
              <a:buNone/>
            </a:pPr>
            <a:r>
              <a:rPr lang="en-US" sz="1800" dirty="0"/>
              <a:t>Geostatistical Model</a:t>
            </a:r>
          </a:p>
          <a:p>
            <a:pPr marL="324000" lvl="1" indent="0">
              <a:buNone/>
            </a:pPr>
            <a:r>
              <a:rPr lang="en-US" sz="1800" dirty="0"/>
              <a:t>Specific Tools and Functions TBD</a:t>
            </a:r>
          </a:p>
          <a:p>
            <a:pPr marL="0" indent="0">
              <a:buNone/>
            </a:pPr>
            <a:r>
              <a:rPr lang="en-US" dirty="0"/>
              <a:t>Cost and ROI Analysis</a:t>
            </a:r>
          </a:p>
          <a:p>
            <a:pPr marL="0" indent="0">
              <a:buNone/>
            </a:pPr>
            <a:r>
              <a:rPr lang="en-US" dirty="0"/>
              <a:t>Present Findings and Recommendations via Story </a:t>
            </a:r>
            <a:r>
              <a:rPr lang="en-US" dirty="0" smtClean="0"/>
              <a:t>Map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1" y="3032991"/>
            <a:ext cx="3810000" cy="28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71"/>
    </mc:Choice>
    <mc:Fallback xmlns="">
      <p:transition spd="slow" advTm="11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Geostatistical Model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Unknowns</a:t>
            </a:r>
          </a:p>
          <a:p>
            <a:pPr marL="0" indent="0">
              <a:buNone/>
            </a:pPr>
            <a:r>
              <a:rPr lang="en-US" dirty="0" smtClean="0"/>
              <a:t>	Will the geostatistical processes available 	with ArcGIS for Desktop work with social 	work data?</a:t>
            </a:r>
          </a:p>
          <a:p>
            <a:pPr marL="0" indent="0">
              <a:buNone/>
            </a:pPr>
            <a:r>
              <a:rPr lang="en-US" dirty="0" smtClean="0"/>
              <a:t>	Can ArcGIS Pro complete all the analysis 	or must ArcMap tools be needed?</a:t>
            </a:r>
          </a:p>
          <a:p>
            <a:pPr marL="0" indent="0">
              <a:buNone/>
            </a:pPr>
            <a:r>
              <a:rPr lang="en-US" dirty="0" smtClean="0"/>
              <a:t>	Which specific analysis functions should be 	employed and why?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64" y="2372285"/>
            <a:ext cx="4277322" cy="334374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"/>
    </mc:Choice>
    <mc:Fallback xmlns="">
      <p:transition spd="slow" advTm="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Timeline – 15 Weeks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Start  December 1</a:t>
            </a:r>
            <a:r>
              <a:rPr lang="en-US" b="1" baseline="30000" dirty="0" smtClean="0"/>
              <a:t>st</a:t>
            </a:r>
            <a:r>
              <a:rPr lang="en-US" b="1" dirty="0" smtClean="0"/>
              <a:t> </a:t>
            </a:r>
            <a:endParaRPr lang="en-US" b="1" dirty="0"/>
          </a:p>
          <a:p>
            <a:pPr marL="324000" lvl="1" indent="0">
              <a:buNone/>
            </a:pPr>
            <a:r>
              <a:rPr lang="en-US" sz="1800" dirty="0"/>
              <a:t>Data Collection and Second Literature Review – </a:t>
            </a:r>
            <a:r>
              <a:rPr lang="en-US" sz="1800" dirty="0" smtClean="0"/>
              <a:t>2 weeks</a:t>
            </a:r>
          </a:p>
          <a:p>
            <a:pPr marL="324000" lvl="1" indent="0">
              <a:buNone/>
            </a:pPr>
            <a:r>
              <a:rPr lang="en-US" sz="1800" dirty="0" smtClean="0"/>
              <a:t>Data Conversion </a:t>
            </a:r>
            <a:r>
              <a:rPr lang="en-US" sz="1800" dirty="0"/>
              <a:t>and Quality Check – </a:t>
            </a:r>
            <a:r>
              <a:rPr lang="en-US" sz="1800" dirty="0" smtClean="0"/>
              <a:t>4 </a:t>
            </a:r>
            <a:r>
              <a:rPr lang="en-US" sz="1800" dirty="0"/>
              <a:t>weeks </a:t>
            </a:r>
          </a:p>
          <a:p>
            <a:pPr marL="324000" lvl="1" indent="0">
              <a:buNone/>
            </a:pPr>
            <a:r>
              <a:rPr lang="en-US" sz="1800" dirty="0" smtClean="0"/>
              <a:t>Data Analysis </a:t>
            </a:r>
            <a:r>
              <a:rPr lang="en-US" sz="1800" dirty="0"/>
              <a:t>and Conclusions  </a:t>
            </a:r>
            <a:r>
              <a:rPr lang="en-US" sz="1800" dirty="0" smtClean="0"/>
              <a:t>- 2 </a:t>
            </a:r>
            <a:r>
              <a:rPr lang="en-US" sz="1800" dirty="0"/>
              <a:t>w</a:t>
            </a:r>
            <a:r>
              <a:rPr lang="en-US" sz="1800" dirty="0" smtClean="0"/>
              <a:t>eeks</a:t>
            </a:r>
          </a:p>
          <a:p>
            <a:pPr marL="324000" lvl="1" indent="0">
              <a:buNone/>
            </a:pPr>
            <a:r>
              <a:rPr lang="en-US" sz="1800" dirty="0" smtClean="0"/>
              <a:t>Final Report Draft and Revisions– </a:t>
            </a:r>
            <a:r>
              <a:rPr lang="en-US" sz="1800" dirty="0"/>
              <a:t>4</a:t>
            </a:r>
            <a:r>
              <a:rPr lang="en-US" sz="1800" dirty="0" smtClean="0"/>
              <a:t> weeks</a:t>
            </a:r>
          </a:p>
          <a:p>
            <a:pPr marL="324000" lvl="1" indent="0">
              <a:buNone/>
            </a:pPr>
            <a:r>
              <a:rPr lang="en-US" sz="1800" dirty="0" smtClean="0"/>
              <a:t>Final Power Point Presentation Development – 2 weeks</a:t>
            </a:r>
            <a:endParaRPr lang="en-US" sz="1800" dirty="0"/>
          </a:p>
          <a:p>
            <a:pPr marL="0" indent="0">
              <a:buNone/>
            </a:pPr>
            <a:r>
              <a:rPr lang="en-US" b="1" dirty="0"/>
              <a:t>Final Presentation in Geographies of Child Abuse Session at AAG </a:t>
            </a:r>
            <a:r>
              <a:rPr lang="en-US" b="1" dirty="0" smtClean="0"/>
              <a:t>March </a:t>
            </a:r>
            <a:r>
              <a:rPr lang="en-US" b="1" dirty="0"/>
              <a:t>29 – April 2, 2016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 smtClean="0"/>
              <a:t>Why does Social Work Need Web Mapping?</a:t>
            </a:r>
          </a:p>
          <a:p>
            <a:pPr marL="0" indent="0">
              <a:buNone/>
            </a:pPr>
            <a:r>
              <a:rPr lang="en-US" sz="2200" dirty="0" smtClean="0"/>
              <a:t>	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Social Work Research using ArcGIS and Spatial Statistics </a:t>
            </a:r>
          </a:p>
          <a:p>
            <a:pPr marL="0" indent="0">
              <a:buNone/>
            </a:pPr>
            <a:r>
              <a:rPr lang="en-US" sz="2200" dirty="0" smtClean="0"/>
              <a:t>	Case Management – ArcGIS and Mobile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Social Work Policy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Disaster Response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Return on Investment (ROI)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7"/>
    </mc:Choice>
    <mc:Fallback xmlns="">
      <p:transition spd="slow" advTm="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 smtClean="0">
              <a:solidFill>
                <a:schemeClr val="tx1"/>
              </a:solidFill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00" dirty="0">
              <a:solidFill>
                <a:schemeClr val="tx1"/>
              </a:solidFill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Eggerston, L. (2008). Primary Factors Related to. </a:t>
            </a:r>
            <a:r>
              <a:rPr lang="en-US" altLang="en-US" sz="1900" i="1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Child Welfare • Vol. 87, #6</a:t>
            </a: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, 71-90.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00" dirty="0" smtClean="0"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Felke, T. P. (2015). The Use of Geographic Information Systems (GIS) in Conducting a Needs Assessment of Seniors in Collier County. </a:t>
            </a:r>
            <a:r>
              <a:rPr lang="en-US" altLang="en-US" sz="1900" i="1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Advances in Social Work Vol. 16 No. 1 (Spring 2015)</a:t>
            </a: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140-153.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00" dirty="0" smtClean="0">
              <a:solidFill>
                <a:schemeClr val="tx1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Fitch, D. (2015). A Conceptual Framework for Information Technology in Social Work. </a:t>
            </a:r>
            <a:r>
              <a:rPr lang="en-US" altLang="en-US" sz="1900" i="1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Advances in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900" i="1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Social Work Vol. 16 No. 1 (Spring 2015)</a:t>
            </a:r>
            <a:r>
              <a:rPr lang="en-US" altLang="en-US" sz="1900" dirty="0" smtClean="0">
                <a:solidFill>
                  <a:schemeClr val="tx1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, 25-30.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00" dirty="0" smtClean="0">
              <a:solidFill>
                <a:schemeClr val="tx1"/>
              </a:solidFill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900" dirty="0"/>
              <a:t>Hillard, A. (Spring/Summer 2007). Why Social Work Needs Mapping. </a:t>
            </a:r>
            <a:r>
              <a:rPr lang="en-US" sz="1900" i="1" dirty="0"/>
              <a:t>Journal of Social Work </a:t>
            </a:r>
            <a:r>
              <a:rPr lang="en-US" sz="1900" i="1" dirty="0" smtClean="0"/>
              <a:t>Education</a:t>
            </a:r>
            <a:r>
              <a:rPr lang="en-US" sz="1900" i="1" dirty="0"/>
              <a:t>, Vol. 43, No. 2</a:t>
            </a:r>
            <a:r>
              <a:rPr lang="en-US" sz="1900" dirty="0"/>
              <a:t>, 205-221.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900" dirty="0" smtClean="0">
              <a:solidFill>
                <a:schemeClr val="tx1"/>
              </a:solidFill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1900" dirty="0"/>
              <a:t>Klein, S., &amp; Merritt, D. H. (2014). Neighborhood racial &amp; ethnic diversity as a predictor of child </a:t>
            </a:r>
            <a:r>
              <a:rPr lang="en-US" sz="1900" dirty="0" smtClean="0"/>
              <a:t>welfare</a:t>
            </a:r>
            <a:r>
              <a:rPr lang="en-US" sz="1900" dirty="0"/>
              <a:t>. </a:t>
            </a:r>
            <a:r>
              <a:rPr lang="en-US" sz="1900" i="1" dirty="0"/>
              <a:t>Children and Youth Services Review 41</a:t>
            </a:r>
            <a:r>
              <a:rPr lang="en-US" sz="1900" dirty="0"/>
              <a:t>, 95-105.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 smtClean="0">
              <a:solidFill>
                <a:schemeClr val="tx1"/>
              </a:solidFill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"/>
    </mc:Choice>
    <mc:Fallback xmlns="">
      <p:transition spd="slow" advTm="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Cont.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National Council on Crime and Delinquency. (2015). </a:t>
            </a:r>
            <a:r>
              <a:rPr lang="en-US" i="1" dirty="0"/>
              <a:t>Mapping a Plan for Disaster </a:t>
            </a:r>
            <a:r>
              <a:rPr lang="en-US" i="1" dirty="0" err="1"/>
              <a:t>Readiness:Using</a:t>
            </a:r>
            <a:r>
              <a:rPr lang="en-US" i="1" dirty="0"/>
              <a:t> </a:t>
            </a:r>
            <a:r>
              <a:rPr lang="en-US" i="1" dirty="0" smtClean="0"/>
              <a:t>GIS </a:t>
            </a:r>
            <a:r>
              <a:rPr lang="en-US" i="1" dirty="0"/>
              <a:t>Technologies With Child Welfare Data.</a:t>
            </a:r>
            <a:r>
              <a:rPr lang="en-US" dirty="0"/>
              <a:t> Retrieved from National Council on Crime and </a:t>
            </a:r>
            <a:r>
              <a:rPr lang="en-US" dirty="0" smtClean="0"/>
              <a:t>Delinquency</a:t>
            </a:r>
            <a:r>
              <a:rPr lang="en-US" dirty="0"/>
              <a:t>: http://www.nccdglobal.org/sites/default/files/pdf/mapping_a_plan.pdf</a:t>
            </a:r>
          </a:p>
          <a:p>
            <a:pPr marL="0" indent="0">
              <a:buNone/>
            </a:pPr>
            <a:r>
              <a:rPr lang="en-US" dirty="0"/>
              <a:t>Qwan, M.-P., &amp; Knigge, L. (2006 ). Doing Qualatative Research with GIS: An Oxymoronic </a:t>
            </a:r>
            <a:r>
              <a:rPr lang="en-US" dirty="0" smtClean="0"/>
              <a:t>Endeavor</a:t>
            </a:r>
            <a:r>
              <a:rPr lang="en-US" dirty="0"/>
              <a:t>? </a:t>
            </a:r>
            <a:r>
              <a:rPr lang="en-US" i="1" dirty="0"/>
              <a:t>Environment and Planning A, Vol 38, No 11</a:t>
            </a:r>
            <a:r>
              <a:rPr lang="en-US" dirty="0"/>
              <a:t>, 1999-2002.</a:t>
            </a:r>
          </a:p>
          <a:p>
            <a:pPr marL="0" indent="0">
              <a:buNone/>
            </a:pPr>
            <a:r>
              <a:rPr lang="en-US" dirty="0"/>
              <a:t>Steinburg, S. L., &amp; Steinburg, S. J. (2015). GIS Research Methods:Incorporating Spatial Perspectives. </a:t>
            </a:r>
            <a:r>
              <a:rPr lang="en-US" dirty="0" smtClean="0"/>
              <a:t>Redlands</a:t>
            </a:r>
            <a:r>
              <a:rPr lang="en-US" dirty="0"/>
              <a:t>: Esri Press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1"/>
    </mc:Choice>
    <mc:Fallback xmlns="">
      <p:transition spd="slow" advTm="7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6" name="Picture 2" descr="http://www.ma-cf.org/Portals/0/foster%20care%20banne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163" y="2181225"/>
            <a:ext cx="10421673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8469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 smtClean="0"/>
              <a:t>Ann Masangcay</a:t>
            </a:r>
          </a:p>
          <a:p>
            <a:pPr marL="0" indent="0" algn="ctr">
              <a:buNone/>
            </a:pPr>
            <a:r>
              <a:rPr lang="en-US" dirty="0" smtClean="0"/>
              <a:t>BS Human Services, California State University, Fullerton, 1992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Straight Talk, La Mirada										</a:t>
            </a:r>
          </a:p>
          <a:p>
            <a:pPr marL="0" indent="0">
              <a:buNone/>
            </a:pPr>
            <a:r>
              <a:rPr lang="en-US" dirty="0" smtClean="0"/>
              <a:t>	Home Helping Hands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YMCA, Project Care</a:t>
            </a:r>
          </a:p>
          <a:p>
            <a:pPr marL="0" indent="0">
              <a:buNone/>
            </a:pPr>
            <a:r>
              <a:rPr lang="en-US" dirty="0" smtClean="0"/>
              <a:t>	Florence Crittenton Services</a:t>
            </a:r>
          </a:p>
          <a:p>
            <a:pPr marL="0" indent="0">
              <a:buNone/>
            </a:pPr>
            <a:r>
              <a:rPr lang="en-US" dirty="0" smtClean="0"/>
              <a:t>	Essential Skills Program</a:t>
            </a:r>
          </a:p>
          <a:p>
            <a:pPr marL="0" indent="0">
              <a:buNone/>
            </a:pPr>
            <a:r>
              <a:rPr lang="en-US" dirty="0" smtClean="0"/>
              <a:t>	Olive Crest</a:t>
            </a:r>
          </a:p>
          <a:p>
            <a:pPr marL="0" indent="0">
              <a:buNone/>
            </a:pPr>
            <a:r>
              <a:rPr lang="en-US" dirty="0" smtClean="0"/>
              <a:t>	Redlands Community Hospital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56" y="3213808"/>
            <a:ext cx="4793601" cy="3487326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12"/>
    </mc:Choice>
    <mc:Fallback xmlns="">
      <p:transition spd="slow" advTm="67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Work Toolkit before the Internet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96" y="3395575"/>
            <a:ext cx="5476875" cy="3305175"/>
          </a:xfrm>
          <a:effectLst>
            <a:softEdge rad="241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10" y="3538484"/>
            <a:ext cx="3909186" cy="2901886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2" y="1947775"/>
            <a:ext cx="3657600" cy="475297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96" y="1838185"/>
            <a:ext cx="4333875" cy="261636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9" name="TextBox 8"/>
          <p:cNvSpPr txBox="1"/>
          <p:nvPr/>
        </p:nvSpPr>
        <p:spPr>
          <a:xfrm>
            <a:off x="4220309" y="2250831"/>
            <a:ext cx="320178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 am a PEOPLE PERSON. 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I don’t need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computers !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7"/>
    </mc:Choice>
    <mc:Fallback xmlns="">
      <p:transition spd="slow" advTm="8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Social Work Slow to Adopt Technology</a:t>
            </a:r>
          </a:p>
          <a:p>
            <a:pPr marL="0" indent="0">
              <a:buNone/>
            </a:pPr>
            <a:r>
              <a:rPr lang="en-US" sz="2000" dirty="0"/>
              <a:t>S</a:t>
            </a:r>
            <a:r>
              <a:rPr lang="en-US" sz="2000" dirty="0" smtClean="0"/>
              <a:t>ocial Work Departments Rarely Use GIS for Research</a:t>
            </a:r>
          </a:p>
          <a:p>
            <a:pPr marL="0" indent="0">
              <a:buNone/>
            </a:pPr>
            <a:r>
              <a:rPr lang="en-US" sz="2000" dirty="0" smtClean="0"/>
              <a:t>Amy Hilliard – Why does Social Work Need Mapping? (2006)</a:t>
            </a:r>
          </a:p>
          <a:p>
            <a:pPr marL="0" indent="0">
              <a:buNone/>
            </a:pPr>
            <a:r>
              <a:rPr lang="en-US" sz="2000" dirty="0" smtClean="0"/>
              <a:t>Lars Eggerston – Used Multinomial Logistic Regression Statistics (2008)</a:t>
            </a:r>
          </a:p>
          <a:p>
            <a:pPr marL="0" indent="0">
              <a:buNone/>
            </a:pPr>
            <a:r>
              <a:rPr lang="en-US" sz="2000" dirty="0" smtClean="0"/>
              <a:t>Mei-Po Qwan – GIS for Social Research Using Quanitative/Qualitative Data (2006)</a:t>
            </a:r>
          </a:p>
          <a:p>
            <a:pPr marL="0" indent="0">
              <a:buNone/>
            </a:pPr>
            <a:r>
              <a:rPr lang="en-US" sz="2000" dirty="0" smtClean="0"/>
              <a:t>Most Research is Dated – Have the Conclusions Changed?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17"/>
    </mc:Choice>
    <mc:Fallback xmlns="">
      <p:transition spd="slow" advTm="18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Work Toolkit 2015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4589" y="2227632"/>
            <a:ext cx="5422390" cy="3633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	Social </a:t>
            </a:r>
            <a:r>
              <a:rPr lang="en-US" b="1" dirty="0"/>
              <a:t>Workers are Using Smart </a:t>
            </a:r>
            <a:r>
              <a:rPr lang="en-US" b="1" dirty="0" smtClean="0"/>
              <a:t>Phones</a:t>
            </a:r>
          </a:p>
          <a:p>
            <a:pPr marL="0" indent="0">
              <a:buNone/>
            </a:pPr>
            <a:r>
              <a:rPr lang="en-US" sz="1800" dirty="0" smtClean="0"/>
              <a:t>	GPS Routing</a:t>
            </a:r>
          </a:p>
          <a:p>
            <a:pPr marL="0" indent="0">
              <a:buNone/>
            </a:pPr>
            <a:r>
              <a:rPr lang="en-US" sz="1800" dirty="0" smtClean="0"/>
              <a:t>	Email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/>
              <a:t>	Contacts</a:t>
            </a:r>
          </a:p>
          <a:p>
            <a:pPr marL="324000" lvl="1" indent="0">
              <a:buNone/>
            </a:pPr>
            <a:r>
              <a:rPr lang="en-US" sz="1800" b="1" dirty="0" smtClean="0"/>
              <a:t>  Let’s </a:t>
            </a:r>
            <a:r>
              <a:rPr lang="en-US" sz="1800" b="1" dirty="0"/>
              <a:t>Add Mobile Geospatial </a:t>
            </a:r>
            <a:r>
              <a:rPr lang="en-US" sz="1800" b="1" dirty="0" smtClean="0"/>
              <a:t>Technologies</a:t>
            </a:r>
            <a:endParaRPr lang="en-US" sz="1800" dirty="0" smtClean="0"/>
          </a:p>
          <a:p>
            <a:pPr marL="324000" lvl="1" indent="0">
              <a:buNone/>
            </a:pPr>
            <a:r>
              <a:rPr lang="en-US" sz="1800" dirty="0" smtClean="0"/>
              <a:t>	Collector for ArcGIS</a:t>
            </a:r>
          </a:p>
          <a:p>
            <a:pPr marL="324000" lvl="1" indent="0">
              <a:buNone/>
            </a:pPr>
            <a:r>
              <a:rPr lang="en-US" sz="1800" dirty="0" smtClean="0"/>
              <a:t>	Case Notes </a:t>
            </a:r>
          </a:p>
          <a:p>
            <a:pPr marL="324000" lvl="1" indent="0">
              <a:buNone/>
            </a:pPr>
            <a:r>
              <a:rPr lang="en-US" sz="1800" dirty="0" smtClean="0"/>
              <a:t>	Referrals</a:t>
            </a:r>
          </a:p>
          <a:p>
            <a:pPr marL="324000" lvl="1" indent="0">
              <a:buNone/>
            </a:pPr>
            <a:r>
              <a:rPr lang="en-US" sz="1800" dirty="0" smtClean="0"/>
              <a:t>	Maps and Apps</a:t>
            </a:r>
          </a:p>
          <a:p>
            <a:pPr marL="324000" lvl="1" indent="0">
              <a:buNone/>
            </a:pPr>
            <a:r>
              <a:rPr lang="en-US" sz="1800" dirty="0" smtClean="0"/>
              <a:t>	Disaster Response</a:t>
            </a:r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462" y="2410619"/>
            <a:ext cx="4048125" cy="326707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2"/>
    </mc:Choice>
    <mc:Fallback xmlns="">
      <p:transition spd="slow" advTm="3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with your smart phone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1812937"/>
            <a:ext cx="11305310" cy="50450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5"/>
    </mc:Choice>
    <mc:Fallback xmlns="">
      <p:transition spd="slow" advTm="3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87" y="631818"/>
            <a:ext cx="11029616" cy="1013800"/>
          </a:xfrm>
        </p:spPr>
        <p:txBody>
          <a:bodyPr/>
          <a:lstStyle/>
          <a:p>
            <a:r>
              <a:rPr lang="en-US" dirty="0"/>
              <a:t>SafeMeasures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National Council on Crime and delinquency</a:t>
            </a:r>
            <a:endParaRPr lang="en-US" dirty="0"/>
          </a:p>
        </p:txBody>
      </p:sp>
      <p:pic>
        <p:nvPicPr>
          <p:cNvPr id="1026" name="Picture 2" descr="http://www.nccdglobal.org/sites/default/files/content/SafeMeasures/improved_outcomes_0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80" y="2181224"/>
            <a:ext cx="8332630" cy="41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5"/>
    </mc:Choice>
    <mc:Fallback xmlns="">
      <p:transition spd="slow" advTm="4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SafeMeasures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App in Action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96050" y="2881217"/>
            <a:ext cx="4460416" cy="3852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227" y="2379541"/>
            <a:ext cx="4267873" cy="2825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5450" y="581025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Santa Barbara Fire, 2009</a:t>
            </a:r>
          </a:p>
          <a:p>
            <a:r>
              <a:rPr lang="en-US" sz="1600" dirty="0" smtClean="0"/>
              <a:t>App Shows Fire Perimeter and Foster Children Near the Incident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1"/>
    </mc:Choice>
    <mc:Fallback xmlns="">
      <p:transition spd="slow" advTm="6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Ecological Systems Theory for Social Work 1979</a:t>
            </a:r>
            <a:br>
              <a:rPr lang="en-US" dirty="0" smtClean="0"/>
            </a:br>
            <a:r>
              <a:rPr lang="en-US" dirty="0" smtClean="0"/>
              <a:t>Dr. </a:t>
            </a:r>
            <a:r>
              <a:rPr lang="en-US" dirty="0" err="1"/>
              <a:t>Urie</a:t>
            </a:r>
            <a:r>
              <a:rPr lang="en-US" dirty="0"/>
              <a:t> Bronfenbrenner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00" y="1923904"/>
            <a:ext cx="6185609" cy="482155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17"/>
    </mc:Choice>
    <mc:Fallback xmlns="">
      <p:transition spd="slow" advTm="11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8B2EA32-3AA0-451B-A77E-5C0F24694F2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71310EEA-5520-4020-91A7-E40B13353FA9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12C954D7-621F-488D-B362-E629FFD5EF18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0993E3E2-652E-423F-8C97-6AE6CF2F8BB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43F63A26-8FD5-4B68-A004-41C3A3BE1A1A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FAD5B91-590C-4E5D-9924-671E9A2A6DD7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616BB3B-059A-450E-BA69-6E2250BA234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A2572E63-DBAA-4C3B-99CE-BC9891ADFBCE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09180F40-C6E2-4F03-ACA6-489FF1184F2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6F6A3116-4C32-444A-AF1D-07A498FDA0CC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494FBD8E-4E66-4DD2-BBC0-93C898F2036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9C2A21E-4554-46C2-B62C-2110A20FF4E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F8B573D7-C14A-4BE1-93C5-0796B729B10E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0B4423C5-EC03-416B-B097-29271B9B5302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45FE3AD2-D5C5-46EB-BCB9-34B6A2BC7D02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EEBB2A4F-1107-49E7-AE15-F5CD1403A8B1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D18AB65F-0E8D-43D7-A7A3-48FD25E5622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CB713A4D-80BD-4DF5-807C-FE7CD9012354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ABA885BB-D235-4555-B8B7-064A7ADA9A72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2618BD8-1EBC-47F9-89D3-25A42C36E33D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D243CA80-3CD9-4C0F-A440-7C6A170126C2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863BDE48-3F63-42D3-84AE-300E44472C7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11BBF64-1D09-4F70-836A-FA3B634FB677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C65331AE-0B9A-42E3-BBA8-CF3E34958F76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58D4DA65-A10C-4968-8896-E33920FB0F98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04C87FB1-81AB-49CA-956F-44570C71F35D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E3D28873-82AB-4F84-9245-C97ECD821D56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7F175DB3-43F0-47C4-81E5-6979BF42F820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00CCDFB9-A6DB-4047-9CCA-F6167E64F03D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6C2FE263-146F-4DA6-B72C-E197B221CDE1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2DDD92ED-A019-49FE-A26B-1F7A589D7C14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D98705D4-F1B8-4F06-991F-356BEC5236D7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1AF6A08D-10CF-42EF-915A-A94E6520A3AB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D4B36AC-2114-4A53-81EF-05EBF39EFFA4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B91CAB6-3D7B-4A38-B31D-FDA7D8A8D91F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8D6CAA75-20AE-40B8-9DB1-361D06EC4437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36E90213-7F89-4A90-ADDF-B2F1FC918256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1C56E2D4-E990-4452-A753-460530CEE5E8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F8286193-896B-4F47-8202-D9A1BC00608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7C33C68B-3102-4811-8C31-3A7962902906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14D335FD-4E4B-4A5A-ABFD-218461226348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5BDDCE99-ECC9-4735-BA53-77B1CED101E4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9D900988-C295-423B-9B84-1599A22CF226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670C809A-01D9-4102-91A3-3BF1B64007E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780BF86-802F-41A6-BD8A-CF7BFAC3DC87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578A11CE-270D-4D21-AD6D-EF23B822C4E0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AD9ABDD9-42E9-4A3D-8ECD-03078B66444D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761347CB-8A37-4F1A-871F-442E32F4D75F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FD6F1299-0524-4575-A5F5-5C4C149172FC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D1AA7AF8-3494-4FCC-BB6C-BE4CC60A34F6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CF1B8B56-5285-4AB4-82E4-0FC78846657A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D9D3EE45-95DC-4F89-9C1D-9281DE35F65D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26BD37F8-3829-4A3A-9C7F-BC8DB3E580B5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D4CDCD71-100A-4930-A8DA-596837100E4B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51141B8E-7119-40AC-92F9-89DBB8EF648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0181A1A-7FB2-4EB2-B806-98F95F9AE795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64D21BD6-6076-486C-A894-C6675A443A70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2DD53B59-C16C-4767-99DF-FD45FD29682E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9664B3AC-5C29-4C45-894E-E31579F180EC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D1913E88-1D3E-44EB-AC46-72938CC1FF52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F0A2A7B0-0B95-46D9-ACD4-6554E743961B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6B70B2B8-533B-48FB-8F2D-34AE2A166EF5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04443AC4-347E-4BA6-A866-D29BF0D9D317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2B8B8DBA-3981-4668-980C-158D2AEEF9F3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CC6E4F6B-D9F7-4873-88EA-E7F9DD845901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A711F480-9794-427D-A42A-0820CAD22A20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0E7E9F23-E8A2-4A43-BF8D-AD08EF3370E5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3C5A0D5C-DD51-4533-95A3-DF8B73B174F5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A12ECDFE-8BC2-4952-8FE9-E81CC4B2E6F0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9BB73B06-A24D-4910-8E83-35B61EF603A8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4EAB9E89-707D-4647-B855-12B11E664A33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F459D752-BEBD-439B-9801-FFB69B89C034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54E556B3-8D17-42A5-B90E-0A1D85F9CEEA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FC674676-6327-42DD-B5F6-5D9690F66F0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6F16DE55-052C-41CB-BF13-731C64B8707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2980</TotalTime>
  <Words>684</Words>
  <Application>Microsoft Office PowerPoint</Application>
  <PresentationFormat>Widescreen</PresentationFormat>
  <Paragraphs>149</Paragraphs>
  <Slides>19</Slides>
  <Notes>17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Gill Sans MT</vt:lpstr>
      <vt:lpstr>Times New Roman</vt:lpstr>
      <vt:lpstr>Wingdings 2</vt:lpstr>
      <vt:lpstr>Dividend</vt:lpstr>
      <vt:lpstr>Why Social Work Needs Web Mapping Taking Care of California’s Foster Children</vt:lpstr>
      <vt:lpstr>Personal Introduction</vt:lpstr>
      <vt:lpstr>Social Work Toolkit before the Internet</vt:lpstr>
      <vt:lpstr>Background</vt:lpstr>
      <vt:lpstr>Social Work Toolkit 2015</vt:lpstr>
      <vt:lpstr>GIS with your smart phone</vt:lpstr>
      <vt:lpstr>SafeMeasures®  National Council on Crime and delinquency</vt:lpstr>
      <vt:lpstr>SafeMeasures® App in Action</vt:lpstr>
      <vt:lpstr>Ecological Systems Theory for Social Work 1979 Dr. Urie Bronfenbrenner</vt:lpstr>
      <vt:lpstr>Waldo Tobler’s 1st Law of Geography</vt:lpstr>
      <vt:lpstr>Goals and Objectives</vt:lpstr>
      <vt:lpstr>Kidsdata.org – Data regarding kids in California</vt:lpstr>
      <vt:lpstr>Proposed Methodologies</vt:lpstr>
      <vt:lpstr>Geostatistical Model </vt:lpstr>
      <vt:lpstr>Project Timeline – 15 Weeks</vt:lpstr>
      <vt:lpstr>Anticipated Results</vt:lpstr>
      <vt:lpstr>References</vt:lpstr>
      <vt:lpstr>References Cont. 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Social Work Needs Web Mapping</dc:title>
  <dc:creator>Microsoft account</dc:creator>
  <cp:lastModifiedBy>exf107</cp:lastModifiedBy>
  <cp:revision>126</cp:revision>
  <cp:lastPrinted>2015-11-02T19:38:40Z</cp:lastPrinted>
  <dcterms:created xsi:type="dcterms:W3CDTF">2015-10-22T03:31:18Z</dcterms:created>
  <dcterms:modified xsi:type="dcterms:W3CDTF">2015-11-03T01:03:58Z</dcterms:modified>
</cp:coreProperties>
</file>