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notesMasterIdLst>
    <p:notesMasterId r:id="rId23"/>
  </p:notesMasterIdLst>
  <p:sldIdLst>
    <p:sldId id="260" r:id="rId4"/>
    <p:sldId id="294" r:id="rId5"/>
    <p:sldId id="276" r:id="rId6"/>
    <p:sldId id="291" r:id="rId7"/>
    <p:sldId id="292" r:id="rId8"/>
    <p:sldId id="309" r:id="rId9"/>
    <p:sldId id="293" r:id="rId10"/>
    <p:sldId id="298" r:id="rId11"/>
    <p:sldId id="307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8" r:id="rId20"/>
    <p:sldId id="261" r:id="rId21"/>
    <p:sldId id="296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k" initials="F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5" autoAdjust="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E6F8EE7-5DAD-4361-AE48-9E5A2A6E3BBC}" type="datetimeFigureOut">
              <a:rPr lang="en-US" smtClean="0"/>
              <a:pPr/>
              <a:t>5/14/2013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466487-58BC-47BC-A62C-551623E54D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037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477A6C-E7A5-4A6C-9CE9-EFD14125882A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846905-DD5E-4E72-B063-8C964E87D144}" type="slidenum">
              <a:rPr lang="en-US" smtClean="0"/>
              <a:pPr/>
              <a:t>18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29C8-00B8-4733-A2B0-DC5BC268D296}" type="datetimeFigureOut">
              <a:rPr lang="en-US" smtClean="0"/>
              <a:pPr/>
              <a:t>5/14/2013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69D2-8220-453F-8E08-0667628607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29C8-00B8-4733-A2B0-DC5BC268D296}" type="datetimeFigureOut">
              <a:rPr lang="en-US" smtClean="0"/>
              <a:pPr/>
              <a:t>5/14/2013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69D2-8220-453F-8E08-0667628607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29C8-00B8-4733-A2B0-DC5BC268D296}" type="datetimeFigureOut">
              <a:rPr lang="en-US" smtClean="0"/>
              <a:pPr/>
              <a:t>5/14/2013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69D2-8220-453F-8E08-0667628607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4814-4A29-4126-BC36-F254B9201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52E2-E58F-4BE7-BF31-D000E1B8FD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44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4814-4A29-4126-BC36-F254B9201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52E2-E58F-4BE7-BF31-D000E1B8FD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993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4814-4A29-4126-BC36-F254B9201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52E2-E58F-4BE7-BF31-D000E1B8FD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428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4814-4A29-4126-BC36-F254B9201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52E2-E58F-4BE7-BF31-D000E1B8FD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663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4814-4A29-4126-BC36-F254B9201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52E2-E58F-4BE7-BF31-D000E1B8FD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93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4814-4A29-4126-BC36-F254B9201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52E2-E58F-4BE7-BF31-D000E1B8FD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042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4814-4A29-4126-BC36-F254B9201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52E2-E58F-4BE7-BF31-D000E1B8FD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572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4814-4A29-4126-BC36-F254B9201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52E2-E58F-4BE7-BF31-D000E1B8FD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908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29C8-00B8-4733-A2B0-DC5BC268D296}" type="datetimeFigureOut">
              <a:rPr lang="en-US" smtClean="0"/>
              <a:pPr/>
              <a:t>5/14/2013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69D2-8220-453F-8E08-0667628607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4814-4A29-4126-BC36-F254B9201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52E2-E58F-4BE7-BF31-D000E1B8FD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856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4814-4A29-4126-BC36-F254B9201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52E2-E58F-4BE7-BF31-D000E1B8FD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611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4814-4A29-4126-BC36-F254B9201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52E2-E58F-4BE7-BF31-D000E1B8FD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311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29C8-00B8-4733-A2B0-DC5BC268D296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5/14/2013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69D2-8220-453F-8E08-0667628607FD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45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29C8-00B8-4733-A2B0-DC5BC268D296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5/14/2013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69D2-8220-453F-8E08-0667628607FD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2211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29C8-00B8-4733-A2B0-DC5BC268D296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5/14/2013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69D2-8220-453F-8E08-0667628607FD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4001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29C8-00B8-4733-A2B0-DC5BC268D296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5/14/2013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69D2-8220-453F-8E08-0667628607FD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2471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29C8-00B8-4733-A2B0-DC5BC268D296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5/14/2013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69D2-8220-453F-8E08-0667628607FD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570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29C8-00B8-4733-A2B0-DC5BC268D296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5/14/2013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BB69D2-8220-453F-8E08-0667628607FD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7209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29C8-00B8-4733-A2B0-DC5BC268D296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5/14/2013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69D2-8220-453F-8E08-0667628607FD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859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29C8-00B8-4733-A2B0-DC5BC268D296}" type="datetimeFigureOut">
              <a:rPr lang="en-US" smtClean="0"/>
              <a:pPr/>
              <a:t>5/14/2013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69D2-8220-453F-8E08-0667628607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29C8-00B8-4733-A2B0-DC5BC268D296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5/14/2013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6BB69D2-8220-453F-8E08-0667628607FD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465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9A829C8-00B8-4733-A2B0-DC5BC268D296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5/14/2013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69D2-8220-453F-8E08-0667628607FD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816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29C8-00B8-4733-A2B0-DC5BC268D296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5/14/2013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69D2-8220-453F-8E08-0667628607FD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632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29C8-00B8-4733-A2B0-DC5BC268D296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5/14/2013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69D2-8220-453F-8E08-0667628607FD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614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29C8-00B8-4733-A2B0-DC5BC268D296}" type="datetimeFigureOut">
              <a:rPr lang="en-US" smtClean="0"/>
              <a:pPr/>
              <a:t>5/14/2013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69D2-8220-453F-8E08-0667628607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29C8-00B8-4733-A2B0-DC5BC268D296}" type="datetimeFigureOut">
              <a:rPr lang="en-US" smtClean="0"/>
              <a:pPr/>
              <a:t>5/14/2013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69D2-8220-453F-8E08-0667628607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29C8-00B8-4733-A2B0-DC5BC268D296}" type="datetimeFigureOut">
              <a:rPr lang="en-US" smtClean="0"/>
              <a:pPr/>
              <a:t>5/14/2013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BB69D2-8220-453F-8E08-0667628607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29C8-00B8-4733-A2B0-DC5BC268D296}" type="datetimeFigureOut">
              <a:rPr lang="en-US" smtClean="0"/>
              <a:pPr/>
              <a:t>5/14/2013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69D2-8220-453F-8E08-0667628607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29C8-00B8-4733-A2B0-DC5BC268D296}" type="datetimeFigureOut">
              <a:rPr lang="en-US" smtClean="0"/>
              <a:pPr/>
              <a:t>5/14/2013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6BB69D2-8220-453F-8E08-0667628607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9A829C8-00B8-4733-A2B0-DC5BC268D296}" type="datetimeFigureOut">
              <a:rPr lang="en-US" smtClean="0"/>
              <a:pPr/>
              <a:t>5/14/2013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69D2-8220-453F-8E08-0667628607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9A829C8-00B8-4733-A2B0-DC5BC268D296}" type="datetimeFigureOut">
              <a:rPr lang="en-US" smtClean="0"/>
              <a:pPr/>
              <a:t>5/14/2013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6BB69D2-8220-453F-8E08-0667628607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D4814-4A29-4126-BC36-F254B9201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952E2-E58F-4BE7-BF31-D000E1B8FD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60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9A829C8-00B8-4733-A2B0-DC5BC268D296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5/14/2013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6BB69D2-8220-453F-8E08-0667628607FD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4870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whs.org/archivesdb/selectdocs.php?Source=Edwin%20A.%20Fitzpatrick" TargetMode="External"/><Relationship Id="rId7" Type="http://schemas.openxmlformats.org/officeDocument/2006/relationships/hyperlink" Target="http://realestate.nscorp.com/nscrealestate/RealEstate/Contact_Us/Contacts_by_Territory/contact_map.gif" TargetMode="External"/><Relationship Id="rId2" Type="http://schemas.openxmlformats.org/officeDocument/2006/relationships/hyperlink" Target="http://static.cdn-seekingalpha.com/uploads/2012/11/1669031_13533444850148_0.pn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nscorp.com/nscportal/nscorp/Media/News%20Releases/2005/ny_airbrake.html" TargetMode="External"/><Relationship Id="rId5" Type="http://schemas.openxmlformats.org/officeDocument/2006/relationships/hyperlink" Target="http://www.nscorp.com/nscportal/nscorp/Investors/Financial_Reports/Investor%20Book/technology.html" TargetMode="External"/><Relationship Id="rId4" Type="http://schemas.openxmlformats.org/officeDocument/2006/relationships/hyperlink" Target="http://www.nscorp.com/nscportal/nscorp/Media/Photo%20Gallery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9"/>
          <p:cNvSpPr txBox="1">
            <a:spLocks/>
          </p:cNvSpPr>
          <p:nvPr/>
        </p:nvSpPr>
        <p:spPr bwMode="auto">
          <a:xfrm>
            <a:off x="4876800" y="228600"/>
            <a:ext cx="4267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C00000"/>
              </a:buClr>
            </a:pPr>
            <a:r>
              <a:rPr lang="en-US" sz="3600" b="1" dirty="0" smtClean="0">
                <a:latin typeface="Calibri" pitchFamily="34" charset="0"/>
              </a:rPr>
              <a:t>Developing a </a:t>
            </a:r>
          </a:p>
          <a:p>
            <a:pPr marL="342900" indent="-342900" algn="ctr">
              <a:spcBef>
                <a:spcPct val="20000"/>
              </a:spcBef>
              <a:buClr>
                <a:srgbClr val="C00000"/>
              </a:buClr>
            </a:pPr>
            <a:r>
              <a:rPr lang="en-US" sz="3600" b="1" dirty="0" smtClean="0">
                <a:latin typeface="Calibri" pitchFamily="34" charset="0"/>
              </a:rPr>
              <a:t>GIS System </a:t>
            </a:r>
          </a:p>
          <a:p>
            <a:pPr marL="342900" indent="-342900" algn="ctr">
              <a:spcBef>
                <a:spcPct val="20000"/>
              </a:spcBef>
              <a:buClr>
                <a:srgbClr val="C00000"/>
              </a:buClr>
            </a:pPr>
            <a:r>
              <a:rPr lang="en-US" sz="3600" b="1" dirty="0" smtClean="0">
                <a:latin typeface="Calibri" pitchFamily="34" charset="0"/>
              </a:rPr>
              <a:t>for</a:t>
            </a:r>
          </a:p>
          <a:p>
            <a:pPr marL="342900" indent="-342900" algn="ctr">
              <a:spcBef>
                <a:spcPct val="20000"/>
              </a:spcBef>
              <a:buClr>
                <a:srgbClr val="C00000"/>
              </a:buClr>
            </a:pPr>
            <a:r>
              <a:rPr lang="en-US" sz="3600" b="1" dirty="0" smtClean="0">
                <a:latin typeface="Calibri" pitchFamily="34" charset="0"/>
              </a:rPr>
              <a:t>Rail Marketing Agents</a:t>
            </a:r>
          </a:p>
          <a:p>
            <a:pPr marL="342900" indent="-342900" algn="ctr">
              <a:spcBef>
                <a:spcPct val="20000"/>
              </a:spcBef>
              <a:buClr>
                <a:srgbClr val="C00000"/>
              </a:buClr>
            </a:pPr>
            <a:endParaRPr lang="en-US" sz="1000" b="1" dirty="0" smtClean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C00000"/>
              </a:buClr>
            </a:pPr>
            <a:endParaRPr lang="en-US" sz="1000" b="1" dirty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C00000"/>
              </a:buClr>
            </a:pPr>
            <a:endParaRPr lang="en-US" sz="1000" b="1" dirty="0" smtClean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C00000"/>
              </a:buClr>
            </a:pPr>
            <a:endParaRPr lang="en-US" sz="1000" b="1" dirty="0" smtClean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C00000"/>
              </a:buClr>
            </a:pPr>
            <a:r>
              <a:rPr lang="en-US" sz="2000" b="1" i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May 14, 2013</a:t>
            </a:r>
          </a:p>
          <a:p>
            <a:pPr marL="342900" indent="-342900" algn="ctr">
              <a:spcBef>
                <a:spcPct val="20000"/>
              </a:spcBef>
              <a:buClr>
                <a:srgbClr val="C00000"/>
              </a:buClr>
            </a:pPr>
            <a:r>
              <a:rPr lang="en-US" sz="2000" b="1" i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T. Allen Morgan (presenter)</a:t>
            </a:r>
          </a:p>
          <a:p>
            <a:pPr marL="342900" indent="-342900" algn="ctr">
              <a:spcBef>
                <a:spcPct val="20000"/>
              </a:spcBef>
              <a:buClr>
                <a:srgbClr val="C00000"/>
              </a:buClr>
            </a:pPr>
            <a:r>
              <a:rPr lang="en-US" b="1" i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Frank Hardisty (advisor)</a:t>
            </a:r>
            <a:endParaRPr lang="en-US" b="1" i="1" dirty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4" descr="tunn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487998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460123"/>
            <a:ext cx="434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Norfolk Southern Website </a:t>
            </a:r>
          </a:p>
          <a:p>
            <a:r>
              <a:rPr lang="en-US" sz="800" dirty="0" smtClean="0"/>
              <a:t>Photos and Sounds (N.D.)</a:t>
            </a:r>
            <a:endParaRPr lang="en-US" sz="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785463"/>
            <a:ext cx="2148402" cy="1013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8077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GIS Development – Planning Analyst Needs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67768" y="1143000"/>
            <a:ext cx="8610600" cy="440120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Planning analysts</a:t>
            </a:r>
          </a:p>
          <a:p>
            <a:pPr marL="742950" lvl="1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Need to determine types of coal by </a:t>
            </a:r>
            <a:r>
              <a:rPr lang="en-US" sz="2000" dirty="0" smtClean="0">
                <a:solidFill>
                  <a:srgbClr val="00FFFF"/>
                </a:solidFill>
              </a:rPr>
              <a:t>region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and location - </a:t>
            </a:r>
            <a:r>
              <a:rPr lang="en-US" sz="2000" dirty="0" smtClean="0">
                <a:solidFill>
                  <a:srgbClr val="00FFFF"/>
                </a:solidFill>
              </a:rPr>
              <a:t>origins</a:t>
            </a:r>
          </a:p>
          <a:p>
            <a:pPr marL="742950" lvl="1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Need a layer indicating power plant 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2" action="ppaction://hlinksldjump"/>
              </a:rPr>
              <a:t>regions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- </a:t>
            </a:r>
            <a:r>
              <a:rPr lang="en-US" sz="2000" dirty="0" smtClean="0">
                <a:solidFill>
                  <a:srgbClr val="00FFFF"/>
                </a:solidFill>
              </a:rPr>
              <a:t>destinations</a:t>
            </a:r>
          </a:p>
          <a:p>
            <a:pPr marL="742950" lvl="1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Need </a:t>
            </a:r>
            <a:r>
              <a:rPr lang="en-US" sz="2000" dirty="0" smtClean="0">
                <a:solidFill>
                  <a:srgbClr val="00FFFF"/>
                </a:solidFill>
              </a:rPr>
              <a:t>stats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on each origin &amp; plant including coal type, coal quality, heat rate, max train size, max volume potential, etc.</a:t>
            </a:r>
          </a:p>
          <a:p>
            <a:pPr marL="742950" lvl="1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Need to determine revenue per unit based on </a:t>
            </a:r>
            <a:r>
              <a:rPr lang="en-US" sz="2000" dirty="0" smtClean="0">
                <a:solidFill>
                  <a:srgbClr val="00FFFF"/>
                </a:solidFill>
              </a:rPr>
              <a:t>lane or route</a:t>
            </a:r>
          </a:p>
          <a:p>
            <a:pPr marL="742950" lvl="1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Need to know </a:t>
            </a:r>
            <a:r>
              <a:rPr lang="en-US" sz="2000" dirty="0" smtClean="0">
                <a:solidFill>
                  <a:srgbClr val="00FFFF"/>
                </a:solidFill>
              </a:rPr>
              <a:t>interchange locations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along each route</a:t>
            </a:r>
          </a:p>
        </p:txBody>
      </p:sp>
    </p:spTree>
    <p:extLst>
      <p:ext uri="{BB962C8B-B14F-4D97-AF65-F5344CB8AC3E}">
        <p14:creationId xmlns:p14="http://schemas.microsoft.com/office/powerpoint/2010/main" val="3849892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8077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GIS Development – Marketing Agent Needs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67768" y="1143000"/>
            <a:ext cx="8610600" cy="378565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arketing agents</a:t>
            </a:r>
          </a:p>
          <a:p>
            <a:pPr marL="742950" lvl="1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Need </a:t>
            </a:r>
            <a:r>
              <a:rPr lang="en-US" sz="2000" dirty="0" smtClean="0">
                <a:solidFill>
                  <a:srgbClr val="00FFFF"/>
                </a:solidFill>
              </a:rPr>
              <a:t>route planning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capabilities</a:t>
            </a:r>
          </a:p>
          <a:p>
            <a:pPr marL="742950" lvl="1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Need a </a:t>
            </a:r>
            <a:r>
              <a:rPr lang="en-US" sz="2000" dirty="0" smtClean="0">
                <a:solidFill>
                  <a:srgbClr val="00FFFF"/>
                </a:solidFill>
              </a:rPr>
              <a:t>crew district layer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for determining number of  crews per route, rates per 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2" action="ppaction://hlinksldjump"/>
              </a:rPr>
              <a:t>route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and total mileage</a:t>
            </a:r>
          </a:p>
          <a:p>
            <a:pPr marL="742950" lvl="1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Need </a:t>
            </a:r>
            <a:r>
              <a:rPr lang="en-US" sz="2000" dirty="0" smtClean="0">
                <a:solidFill>
                  <a:srgbClr val="00FFFF"/>
                </a:solidFill>
              </a:rPr>
              <a:t>customer profiles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geographic customer data and proximity of destinations to origins</a:t>
            </a:r>
          </a:p>
        </p:txBody>
      </p:sp>
    </p:spTree>
    <p:extLst>
      <p:ext uri="{BB962C8B-B14F-4D97-AF65-F5344CB8AC3E}">
        <p14:creationId xmlns:p14="http://schemas.microsoft.com/office/powerpoint/2010/main" val="3849892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8077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GIS Development – Transportation Coordinator Needs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990600"/>
            <a:ext cx="8610600" cy="563231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ransportation coordinators</a:t>
            </a:r>
          </a:p>
          <a:p>
            <a:pPr marL="742950" lvl="1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Need 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2" action="ppaction://hlinksldjump"/>
              </a:rPr>
              <a:t>geographic data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including origins, destinations, routes, and major serving yards; ability to measure track feet at each location</a:t>
            </a:r>
          </a:p>
          <a:p>
            <a:pPr marL="742950" lvl="1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Need </a:t>
            </a:r>
            <a:r>
              <a:rPr lang="en-US" sz="2000" dirty="0" smtClean="0">
                <a:solidFill>
                  <a:srgbClr val="00FFFF"/>
                </a:solidFill>
              </a:rPr>
              <a:t>geospatial data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including ruling grades, power needs, and areas with unique rail road constraints</a:t>
            </a:r>
          </a:p>
          <a:p>
            <a:pPr marL="742950" lvl="1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Need a layer of </a:t>
            </a:r>
            <a:r>
              <a:rPr lang="en-US" sz="2000" dirty="0" smtClean="0">
                <a:solidFill>
                  <a:srgbClr val="00FFFF"/>
                </a:solidFill>
              </a:rPr>
              <a:t>scanners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to determine proximity of scanners to customers and running times from scanner location to customer</a:t>
            </a:r>
          </a:p>
          <a:p>
            <a:pPr marL="742950" lvl="1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Need ability to use layer caches to zoom in to 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3" action="ppaction://hlinksldjump"/>
              </a:rPr>
              <a:t>specific locations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to view individual tracks in designated areas, customer locations, etc.</a:t>
            </a:r>
          </a:p>
        </p:txBody>
      </p:sp>
    </p:spTree>
    <p:extLst>
      <p:ext uri="{BB962C8B-B14F-4D97-AF65-F5344CB8AC3E}">
        <p14:creationId xmlns:p14="http://schemas.microsoft.com/office/powerpoint/2010/main" val="384989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7620000" cy="8077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GIS Development – Map Layers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0"/>
            <a:ext cx="89916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8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7620000" cy="807720"/>
          </a:xfrm>
        </p:spPr>
        <p:txBody>
          <a:bodyPr>
            <a:normAutofit/>
          </a:bodyPr>
          <a:lstStyle/>
          <a:p>
            <a:r>
              <a:rPr lang="en-US" sz="3600" dirty="0" smtClean="0">
                <a:hlinkClick r:id="rId2" action="ppaction://hlinksldjump"/>
              </a:rPr>
              <a:t>GIS </a:t>
            </a:r>
            <a:r>
              <a:rPr lang="en-US" sz="3600" dirty="0" smtClean="0"/>
              <a:t>Development – Map Layers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0"/>
            <a:ext cx="89916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3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7620000" cy="807720"/>
          </a:xfrm>
        </p:spPr>
        <p:txBody>
          <a:bodyPr>
            <a:normAutofit/>
          </a:bodyPr>
          <a:lstStyle/>
          <a:p>
            <a:r>
              <a:rPr lang="en-US" sz="3600" dirty="0" smtClean="0">
                <a:hlinkClick r:id="rId2" action="ppaction://hlinksldjump"/>
              </a:rPr>
              <a:t>GIS</a:t>
            </a:r>
            <a:r>
              <a:rPr lang="en-US" sz="3600" dirty="0" smtClean="0"/>
              <a:t> Development – </a:t>
            </a:r>
            <a:r>
              <a:rPr lang="en-US" sz="3600" dirty="0" smtClean="0">
                <a:hlinkClick r:id="rId3" action="ppaction://hlinksldjump"/>
              </a:rPr>
              <a:t>Map Layers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0"/>
            <a:ext cx="89916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0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7620000" cy="8077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GIS Development – Map Layers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0"/>
            <a:ext cx="89916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4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8077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GIS Development – User Centered Design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990600"/>
            <a:ext cx="8610600" cy="378565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design plan must </a:t>
            </a:r>
            <a:r>
              <a:rPr lang="en-US" sz="2000" dirty="0" smtClean="0">
                <a:solidFill>
                  <a:srgbClr val="00FFFF"/>
                </a:solidFill>
              </a:rPr>
              <a:t>begin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with the user in mind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marketing GIS must reflect the </a:t>
            </a:r>
            <a:r>
              <a:rPr lang="en-US" sz="2000" dirty="0" smtClean="0">
                <a:solidFill>
                  <a:srgbClr val="00FFFF"/>
                </a:solidFill>
              </a:rPr>
              <a:t>needs of each user group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ontinued success for 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marketing GIS will depend on </a:t>
            </a:r>
            <a:r>
              <a:rPr lang="en-US" sz="2000" dirty="0" smtClean="0">
                <a:solidFill>
                  <a:srgbClr val="00FFFF"/>
                </a:solidFill>
              </a:rPr>
              <a:t>listening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to and acting on suggestions and needs of users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Ideally, the process used in developing a department GIS tool will </a:t>
            </a:r>
            <a:r>
              <a:rPr lang="en-US" sz="2000" dirty="0" smtClean="0">
                <a:solidFill>
                  <a:srgbClr val="00FFFF"/>
                </a:solidFill>
              </a:rPr>
              <a:t>provide a model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for other marketing user facing software</a:t>
            </a:r>
          </a:p>
        </p:txBody>
      </p:sp>
      <p:pic>
        <p:nvPicPr>
          <p:cNvPr id="6" name="Picture 5" descr="NS Loco at Nigh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953000"/>
            <a:ext cx="9156290" cy="1905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" y="6538098"/>
            <a:ext cx="2627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Fort, Bob (Dec 5, 2005)   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498920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sz="3200" b="1" i="1" dirty="0" smtClean="0"/>
              <a:t>Thank You</a:t>
            </a:r>
          </a:p>
        </p:txBody>
      </p:sp>
      <p:sp>
        <p:nvSpPr>
          <p:cNvPr id="115714" name="Slide Number Placeholder 8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fld id="{331904FC-6360-4015-96D2-798988033C80}" type="slidenum">
              <a:rPr lang="en-US" smtClean="0"/>
              <a:pPr/>
              <a:t>18</a:t>
            </a:fld>
            <a:endParaRPr lang="en-US" dirty="0" smtClean="0"/>
          </a:p>
        </p:txBody>
      </p:sp>
      <p:pic>
        <p:nvPicPr>
          <p:cNvPr id="115715" name="Picture 4" descr="locomotion_1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1303338"/>
            <a:ext cx="7788275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6705600" cy="8077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GIS Development – References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990600"/>
            <a:ext cx="8610600" cy="504753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CDN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(N. D.). Norfolk Southern: Not A Buying Opportunity - Seeking Alpha.  April 30, 2013. 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http://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static.cdn-seekingalpha.com/uploads/2012/11/1669031_13533444850148_0.png</a:t>
            </a:r>
            <a:endParaRPr lang="en-US" sz="16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Fitzpatrick, Edwin A. (N. D.).  N&amp;W Historical Society Archives. 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May 08, 2013.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http://www.nwhs.org/archivesdb/selectdocs.php?Source=Edwin%20A.%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20Fitzpatrick</a:t>
            </a:r>
            <a:endParaRPr lang="en-US" sz="16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Kirk, Terry – Manager of GIS Systems, Pocahontas Land Corporation (2013, April 12).  Personal Interview.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McGehee, Dr. Stuart; McGuire, Eva (2001).  A Century of Stewardship:  The History of Pocahontas Land Corporation, 1901 to 2001 – 100</a:t>
            </a:r>
            <a:r>
              <a:rPr lang="en-US" sz="1600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Anniversary, a Subsidiary of Norfolk Southern.  Copyright Pocahontas Land Corporation, Bluefield, WV.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Norfolk Southern Website (N. D.).  Norfolk Southern Photos and Sounds.  April 28, 2013. 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http://www.nscorp.com/nscportal/nscorp/Media/Photo%20Gallery/</a:t>
            </a:r>
            <a:endParaRPr lang="en-US" sz="16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Norfolk Southern Website  (N. D.).  Financial Reports:  Investor Book. 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May 7, 2013.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5"/>
              </a:rPr>
              <a:t>http://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5"/>
              </a:rPr>
              <a:t>www.nscorp.com/nscportal/nscorp/Investors/Financial_Reports/Investor%20Book/technology.html</a:t>
            </a:r>
            <a:endParaRPr lang="en-US" sz="16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Fort, Bob (December 5, 2005). Norfolk Southern Website, News Releases.  April 28, 2013.   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6"/>
              </a:rPr>
              <a:t>http://www.nscorp.com/nscportal/nscorp/Media/News%20Releases/2005/ny_airbrake.html</a:t>
            </a:r>
            <a:endParaRPr lang="en-US" sz="16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NS Real Estate (N. D.).  NS Real Estate Track Map.  April 30, 2013. 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7"/>
              </a:rPr>
              <a:t>http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7"/>
              </a:rPr>
              <a:t>://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7"/>
              </a:rPr>
              <a:t>realestate.nscorp.com/nscrealestate/RealEstate/Contact_Us/Contacts_by_Territory/contact_map.gif</a:t>
            </a:r>
            <a:endParaRPr lang="en-US" sz="16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892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6705600" cy="8077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GIS Development – Overview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67768" y="1143000"/>
            <a:ext cx="8610600" cy="470898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Define the </a:t>
            </a:r>
            <a:r>
              <a:rPr lang="en-US" sz="2000" dirty="0" smtClean="0">
                <a:solidFill>
                  <a:srgbClr val="00FFFF"/>
                </a:solidFill>
              </a:rPr>
              <a:t>problem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- marketing department’s GIS needs</a:t>
            </a:r>
          </a:p>
          <a:p>
            <a:pPr marL="285750" indent="-285750">
              <a:lnSpc>
                <a:spcPct val="25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Discuss mapping </a:t>
            </a:r>
            <a:r>
              <a:rPr lang="en-US" sz="2000" dirty="0" smtClean="0">
                <a:solidFill>
                  <a:srgbClr val="00FFFF"/>
                </a:solidFill>
              </a:rPr>
              <a:t>history</a:t>
            </a:r>
          </a:p>
          <a:p>
            <a:pPr marL="285750" indent="-285750">
              <a:lnSpc>
                <a:spcPct val="25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Delineate </a:t>
            </a:r>
            <a:r>
              <a:rPr lang="en-US" sz="2000" dirty="0" smtClean="0">
                <a:solidFill>
                  <a:srgbClr val="00FFFF"/>
                </a:solidFill>
              </a:rPr>
              <a:t>recent events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leading to current geospatial needs</a:t>
            </a:r>
          </a:p>
          <a:p>
            <a:pPr marL="285750" indent="-285750">
              <a:lnSpc>
                <a:spcPct val="25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Develop a </a:t>
            </a:r>
            <a:r>
              <a:rPr lang="en-US" sz="2000" dirty="0" smtClean="0">
                <a:solidFill>
                  <a:srgbClr val="00FFFF"/>
                </a:solidFill>
              </a:rPr>
              <a:t>solution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based on a user driven GIS system</a:t>
            </a:r>
          </a:p>
          <a:p>
            <a:pPr marL="285750" indent="-285750">
              <a:lnSpc>
                <a:spcPct val="25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Dissect the </a:t>
            </a:r>
            <a:r>
              <a:rPr lang="en-US" sz="2000" dirty="0" smtClean="0">
                <a:solidFill>
                  <a:srgbClr val="00FFFF"/>
                </a:solidFill>
              </a:rPr>
              <a:t>Enterprise GIS 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base in order to utilize its attributes</a:t>
            </a:r>
          </a:p>
          <a:p>
            <a:pPr marL="285750" indent="-285750">
              <a:lnSpc>
                <a:spcPct val="25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Deliver 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marketing GIS to meet </a:t>
            </a:r>
            <a:r>
              <a:rPr lang="en-US" sz="2000" dirty="0" smtClean="0">
                <a:solidFill>
                  <a:srgbClr val="00FFFF"/>
                </a:solidFill>
              </a:rPr>
              <a:t>user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needs</a:t>
            </a:r>
            <a:endParaRPr lang="en-US" sz="2000" dirty="0" smtClean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89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6705600" cy="8077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GIS Development – Defining The Problem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36595" y="838200"/>
            <a:ext cx="8610600" cy="317009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Marketing needs - acquiring access to geospatial data</a:t>
            </a:r>
          </a:p>
          <a:p>
            <a:pPr marL="742950" lvl="1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Marketing currently has </a:t>
            </a:r>
            <a:r>
              <a:rPr lang="en-US" sz="2000" dirty="0" smtClean="0">
                <a:solidFill>
                  <a:srgbClr val="00FFFF"/>
                </a:solidFill>
              </a:rPr>
              <a:t>no GIS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designed for their department</a:t>
            </a:r>
          </a:p>
          <a:p>
            <a:pPr marL="742950" lvl="1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Only </a:t>
            </a:r>
            <a:r>
              <a:rPr lang="en-US" sz="2000" dirty="0" smtClean="0">
                <a:solidFill>
                  <a:srgbClr val="00FFFF"/>
                </a:solidFill>
              </a:rPr>
              <a:t>small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or incomplete </a:t>
            </a:r>
            <a:r>
              <a:rPr lang="en-US" sz="2000" dirty="0" smtClean="0">
                <a:solidFill>
                  <a:srgbClr val="00FFFF"/>
                </a:solidFill>
              </a:rPr>
              <a:t>data sets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(static maps)  are available</a:t>
            </a:r>
          </a:p>
          <a:p>
            <a:pPr marL="742950" lvl="1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Agents need access to geospatial data in the </a:t>
            </a:r>
            <a:r>
              <a:rPr lang="en-US" sz="2000" dirty="0" smtClean="0">
                <a:solidFill>
                  <a:srgbClr val="00FFFF"/>
                </a:solidFill>
              </a:rPr>
              <a:t>information age</a:t>
            </a:r>
          </a:p>
          <a:p>
            <a:pPr marL="742950" lvl="1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Geospatial data helps us </a:t>
            </a:r>
            <a:r>
              <a:rPr lang="en-US" sz="2000" dirty="0" smtClean="0">
                <a:solidFill>
                  <a:srgbClr val="00FFFF"/>
                </a:solidFill>
              </a:rPr>
              <a:t>stay competitive 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and meet regulations</a:t>
            </a: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83381"/>
            <a:ext cx="2743200" cy="25546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595" y="6425256"/>
            <a:ext cx="7360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CDN (N. D.)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89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20"/>
                            </p:stCondLst>
                            <p:childTnLst>
                              <p:par>
                                <p:cTn id="8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60"/>
                            </p:stCondLst>
                            <p:childTnLst>
                              <p:par>
                                <p:cTn id="11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60"/>
                            </p:stCondLst>
                            <p:childTnLst>
                              <p:par>
                                <p:cTn id="14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7620000" cy="8077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GIS Development– Mapping History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990600"/>
            <a:ext cx="8458200" cy="286232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apping history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Norfolk &amp; Western created a </a:t>
            </a:r>
            <a:r>
              <a:rPr lang="en-US" sz="2000" dirty="0" smtClean="0">
                <a:solidFill>
                  <a:srgbClr val="00FFFF"/>
                </a:solidFill>
              </a:rPr>
              <a:t>land management 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subsidiary in 1901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Mapping </a:t>
            </a:r>
            <a:r>
              <a:rPr lang="en-US" sz="2000" dirty="0" smtClean="0">
                <a:solidFill>
                  <a:srgbClr val="00FFFF"/>
                </a:solidFill>
              </a:rPr>
              <a:t>responsibilities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were split between their land company and the engineering department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land management company and engineering </a:t>
            </a:r>
            <a:r>
              <a:rPr lang="en-US" sz="2000" dirty="0" smtClean="0">
                <a:solidFill>
                  <a:srgbClr val="00FFFF"/>
                </a:solidFill>
              </a:rPr>
              <a:t>began using GIS 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tools in the mid 90’s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145619"/>
            <a:ext cx="4902200" cy="24837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1400" y="6310699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Fitzpatrick (N. D.)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824400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7848600" cy="8077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GIS Development– Recent Events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914400"/>
            <a:ext cx="8610600" cy="563231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Events since 2000 - an accelerated need for geospatial capabilities</a:t>
            </a:r>
            <a:endParaRPr lang="en-US" sz="2000" dirty="0" smtClean="0">
              <a:solidFill>
                <a:srgbClr val="00B0F0"/>
              </a:solidFill>
            </a:endParaRPr>
          </a:p>
          <a:p>
            <a:pPr marL="742950" lvl="1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Maximizing </a:t>
            </a:r>
            <a:r>
              <a:rPr lang="en-US" sz="2000" dirty="0">
                <a:solidFill>
                  <a:srgbClr val="00FFFF"/>
                </a:solidFill>
              </a:rPr>
              <a:t>locomotive </a:t>
            </a:r>
            <a:r>
              <a:rPr lang="en-US" sz="2000" dirty="0" smtClean="0">
                <a:solidFill>
                  <a:srgbClr val="00FFFF"/>
                </a:solidFill>
              </a:rPr>
              <a:t>efficiency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with geospatial technology, 2003</a:t>
            </a:r>
          </a:p>
          <a:p>
            <a:pPr marL="742950" lvl="1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Adopting a </a:t>
            </a:r>
            <a:r>
              <a:rPr lang="en-US" sz="2000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geospatially driven traffic system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called </a:t>
            </a:r>
            <a:r>
              <a:rPr lang="en-US" sz="2000" dirty="0" smtClean="0">
                <a:solidFill>
                  <a:srgbClr val="00FFFF"/>
                </a:solidFill>
              </a:rPr>
              <a:t>UTCS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2005</a:t>
            </a:r>
          </a:p>
          <a:p>
            <a:pPr marL="742950" lvl="1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Progressing </a:t>
            </a:r>
            <a:r>
              <a:rPr lang="en-US" sz="2000" dirty="0" smtClean="0">
                <a:solidFill>
                  <a:srgbClr val="00FFFF"/>
                </a:solidFill>
              </a:rPr>
              <a:t>OTC/PTC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Positive Train Control, 2006</a:t>
            </a:r>
          </a:p>
          <a:p>
            <a:pPr marL="742950" lvl="1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Digitizing the track network </a:t>
            </a:r>
            <a:r>
              <a:rPr lang="en-US" sz="2000" dirty="0" smtClean="0">
                <a:solidFill>
                  <a:srgbClr val="00FFFF"/>
                </a:solidFill>
              </a:rPr>
              <a:t>with LIDAR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technology, 2008</a:t>
            </a:r>
          </a:p>
          <a:p>
            <a:pPr marL="742950" lvl="1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Adapting to the </a:t>
            </a:r>
            <a:r>
              <a:rPr lang="en-US" sz="2000" dirty="0" smtClean="0">
                <a:solidFill>
                  <a:srgbClr val="00FFFF"/>
                </a:solidFill>
              </a:rPr>
              <a:t>Rail Safety Improvement Act of 2008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; all class 1 railroads to install PTC by 2015</a:t>
            </a:r>
          </a:p>
          <a:p>
            <a:pPr marL="742950" lvl="1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Creating an </a:t>
            </a:r>
            <a:r>
              <a:rPr lang="en-US" sz="2000" dirty="0" smtClean="0">
                <a:solidFill>
                  <a:srgbClr val="00FFFF"/>
                </a:solidFill>
              </a:rPr>
              <a:t>enterprise GIS group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to meet corporate geospatial goals, 2010 </a:t>
            </a:r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(NS Website, Financial Reports, N. D.)</a:t>
            </a:r>
          </a:p>
        </p:txBody>
      </p:sp>
    </p:spTree>
    <p:extLst>
      <p:ext uri="{BB962C8B-B14F-4D97-AF65-F5344CB8AC3E}">
        <p14:creationId xmlns:p14="http://schemas.microsoft.com/office/powerpoint/2010/main" val="122782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8077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GIS Development </a:t>
            </a:r>
            <a:r>
              <a:rPr lang="en-US" sz="3600" dirty="0" smtClean="0">
                <a:solidFill>
                  <a:srgbClr val="00FFFF"/>
                </a:solidFill>
              </a:rPr>
              <a:t>Schedule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5715000"/>
            <a:ext cx="8534400" cy="1015663"/>
          </a:xfrm>
          <a:prstGeom prst="rect">
            <a:avLst/>
          </a:prstGeom>
          <a:solidFill>
            <a:srgbClr val="00206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How will a marketing GIS </a:t>
            </a:r>
            <a:r>
              <a:rPr lang="en-US" sz="2000" dirty="0" smtClean="0">
                <a:hlinkClick r:id="rId2" action="ppaction://hlinksldjump"/>
              </a:rPr>
              <a:t>help</a:t>
            </a:r>
            <a:r>
              <a:rPr lang="en-US" sz="2000" dirty="0" smtClean="0"/>
              <a:t> the department?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What will it </a:t>
            </a:r>
            <a:r>
              <a:rPr lang="en-US" sz="2000" dirty="0" smtClean="0">
                <a:solidFill>
                  <a:srgbClr val="00FFFF"/>
                </a:solidFill>
              </a:rPr>
              <a:t>cost</a:t>
            </a:r>
            <a:r>
              <a:rPr lang="en-US" sz="2000" dirty="0" smtClean="0"/>
              <a:t> the department?</a:t>
            </a:r>
            <a:endParaRPr lang="en-US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976039"/>
              </p:ext>
            </p:extLst>
          </p:nvPr>
        </p:nvGraphicFramePr>
        <p:xfrm>
          <a:off x="380999" y="990600"/>
          <a:ext cx="8382001" cy="4476750"/>
        </p:xfrm>
        <a:graphic>
          <a:graphicData uri="http://schemas.openxmlformats.org/drawingml/2006/table">
            <a:tbl>
              <a:tblPr/>
              <a:tblGrid>
                <a:gridCol w="2094021"/>
                <a:gridCol w="461280"/>
                <a:gridCol w="1165340"/>
                <a:gridCol w="1165340"/>
                <a:gridCol w="1165340"/>
                <a:gridCol w="1165340"/>
                <a:gridCol w="1165340"/>
              </a:tblGrid>
              <a:tr h="3905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Summer 2012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Developing group </a:t>
                      </a:r>
                      <a:r>
                        <a:rPr lang="en-US" sz="2000" b="1" i="0" u="none" strike="noStrike" dirty="0">
                          <a:solidFill>
                            <a:srgbClr val="00FFFF"/>
                          </a:solidFill>
                          <a:effectLst/>
                          <a:latin typeface="Calibri"/>
                        </a:rPr>
                        <a:t>GIS concept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</a:tr>
              <a:tr h="303439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43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September 2012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5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Meet with Administration - </a:t>
                      </a:r>
                      <a:r>
                        <a:rPr lang="en-US" sz="2000" b="1" i="0" u="none" strike="noStrike" dirty="0">
                          <a:solidFill>
                            <a:srgbClr val="00FFFF"/>
                          </a:solidFill>
                          <a:effectLst/>
                          <a:latin typeface="Calibri"/>
                        </a:rPr>
                        <a:t>acquire permission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Granted permission to develop </a:t>
                      </a:r>
                      <a:r>
                        <a:rPr lang="en-US" sz="2000" b="1" i="0" u="sng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coal transport 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3439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3439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43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October 2012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gridSpan="5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Meet with </a:t>
                      </a:r>
                      <a:r>
                        <a:rPr lang="en-US" sz="2000" b="1" i="0" u="none" strike="noStrike" dirty="0">
                          <a:solidFill>
                            <a:srgbClr val="00FFFF"/>
                          </a:solidFill>
                          <a:effectLst/>
                          <a:latin typeface="Calibri"/>
                        </a:rPr>
                        <a:t>Enterprise GIS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group in Atlanta</a:t>
                      </a:r>
                      <a:b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Perform system review - examine 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hlinkClick r:id="rId3" action="ppaction://hlinksldjump"/>
                        </a:rPr>
                        <a:t>GIS architecture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Determine process for developing department GIS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3439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3439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439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November and December 2012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5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FFFF"/>
                          </a:solidFill>
                          <a:effectLst/>
                          <a:latin typeface="Calibri"/>
                        </a:rPr>
                        <a:t>Develop plan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for building a 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marketing</a:t>
                      </a:r>
                      <a:r>
                        <a:rPr lang="en-US" sz="20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GIS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Develop plan for test, 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quality</a:t>
                      </a:r>
                      <a:r>
                        <a:rPr lang="en-US" sz="20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assurance and delivery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34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6225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439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January through July 2013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5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FFFF"/>
                          </a:solidFill>
                          <a:effectLst/>
                          <a:latin typeface="Calibri"/>
                        </a:rPr>
                        <a:t>Build the system 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 gather 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data, develop 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software/files,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test, 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perform quality</a:t>
                      </a:r>
                      <a:r>
                        <a:rPr lang="en-US" sz="20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assurance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and implement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34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680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2" action="ppaction://hlinksldjump"/>
              </a:rPr>
              <a:t>EGIS</a:t>
            </a:r>
            <a:r>
              <a:rPr lang="en-US" dirty="0" smtClean="0"/>
              <a:t> Architecture</a:t>
            </a:r>
            <a:endParaRPr lang="en-US" dirty="0"/>
          </a:p>
        </p:txBody>
      </p:sp>
      <p:pic>
        <p:nvPicPr>
          <p:cNvPr id="1027" name="Picture 3" descr="C:\Users\txtam\Pictures\Misc\desktop-pc2.s600x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5562600"/>
            <a:ext cx="1117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19400"/>
            <a:ext cx="1038225" cy="1239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002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285" y="16002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29882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148754"/>
            <a:ext cx="466536" cy="466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690" y="1130300"/>
            <a:ext cx="469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2524125"/>
            <a:ext cx="139700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3733800"/>
            <a:ext cx="1401763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98298"/>
            <a:ext cx="2291378" cy="171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264" y="4540738"/>
            <a:ext cx="672126" cy="67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78200" y="2191362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Test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95800" y="22098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QA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43522" y="2224889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Prod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11306" y="1572056"/>
            <a:ext cx="11128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Tracking and Asset Inventory System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26443" y="1577768"/>
            <a:ext cx="868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Operating Data</a:t>
            </a:r>
            <a:endParaRPr lang="en-US" sz="1000" dirty="0">
              <a:solidFill>
                <a:prstClr val="black"/>
              </a:solidFill>
            </a:endParaRPr>
          </a:p>
        </p:txBody>
      </p:sp>
      <p:cxnSp>
        <p:nvCxnSpPr>
          <p:cNvPr id="13" name="Straight Arrow Connector 12"/>
          <p:cNvCxnSpPr>
            <a:stCxn id="1030" idx="3"/>
            <a:endCxn id="1031" idx="1"/>
          </p:cNvCxnSpPr>
          <p:nvPr/>
        </p:nvCxnSpPr>
        <p:spPr>
          <a:xfrm>
            <a:off x="3886200" y="1905000"/>
            <a:ext cx="45908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032" idx="0"/>
            <a:endCxn id="1030" idx="0"/>
          </p:cNvCxnSpPr>
          <p:nvPr/>
        </p:nvCxnSpPr>
        <p:spPr>
          <a:xfrm rot="16200000" flipV="1">
            <a:off x="4595259" y="586341"/>
            <a:ext cx="29682" cy="2057400"/>
          </a:xfrm>
          <a:prstGeom prst="bentConnector3">
            <a:avLst>
              <a:gd name="adj1" fmla="val 87016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Elbow Connector 1023"/>
          <p:cNvCxnSpPr/>
          <p:nvPr/>
        </p:nvCxnSpPr>
        <p:spPr>
          <a:xfrm>
            <a:off x="2784947" y="1380339"/>
            <a:ext cx="558800" cy="524661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022096" y="1291919"/>
            <a:ext cx="584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Inputs</a:t>
            </a:r>
            <a:endParaRPr lang="en-US" sz="1000" dirty="0">
              <a:solidFill>
                <a:prstClr val="black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4894390" y="1893683"/>
            <a:ext cx="45908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222888" y="3331404"/>
            <a:ext cx="9800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Transportation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293328" y="3866273"/>
            <a:ext cx="9583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Engineering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202958" y="2131760"/>
            <a:ext cx="6456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Inputs</a:t>
            </a:r>
          </a:p>
        </p:txBody>
      </p:sp>
      <p:cxnSp>
        <p:nvCxnSpPr>
          <p:cNvPr id="71" name="Elbow Connector 70"/>
          <p:cNvCxnSpPr/>
          <p:nvPr/>
        </p:nvCxnSpPr>
        <p:spPr>
          <a:xfrm flipH="1">
            <a:off x="6634686" y="1396473"/>
            <a:ext cx="339648" cy="1589777"/>
          </a:xfrm>
          <a:prstGeom prst="bentConnector4">
            <a:avLst>
              <a:gd name="adj1" fmla="val -67305"/>
              <a:gd name="adj2" fmla="val 57336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endCxn id="1029" idx="3"/>
          </p:cNvCxnSpPr>
          <p:nvPr/>
        </p:nvCxnSpPr>
        <p:spPr>
          <a:xfrm rot="10800000">
            <a:off x="5076825" y="3439128"/>
            <a:ext cx="1309018" cy="947137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rot="10800000" flipV="1">
            <a:off x="5731336" y="3124197"/>
            <a:ext cx="620951" cy="314929"/>
          </a:xfrm>
          <a:prstGeom prst="bentConnector3">
            <a:avLst>
              <a:gd name="adj1" fmla="val 4708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1032" idx="3"/>
          </p:cNvCxnSpPr>
          <p:nvPr/>
        </p:nvCxnSpPr>
        <p:spPr>
          <a:xfrm>
            <a:off x="5943600" y="1934682"/>
            <a:ext cx="250611" cy="118951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2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432" y="3441593"/>
            <a:ext cx="1488896" cy="1108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TextBox 99"/>
          <p:cNvSpPr txBox="1"/>
          <p:nvPr/>
        </p:nvSpPr>
        <p:spPr>
          <a:xfrm>
            <a:off x="5181601" y="3173939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Migration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315854" y="5224046"/>
            <a:ext cx="588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/>
                </a:solidFill>
              </a:rPr>
              <a:t>Map Server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344214" y="6274051"/>
            <a:ext cx="885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Field Agent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633267" y="6274051"/>
            <a:ext cx="752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Marketing Dept User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270373" y="2564111"/>
            <a:ext cx="911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Core GIS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62" name="Picture 2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4321969"/>
            <a:ext cx="1487487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2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110" y="5212864"/>
            <a:ext cx="1487487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" name="TextBox 106"/>
          <p:cNvSpPr txBox="1"/>
          <p:nvPr/>
        </p:nvSpPr>
        <p:spPr>
          <a:xfrm>
            <a:off x="841186" y="2317522"/>
            <a:ext cx="1322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Positive Train Control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4" name="Picture 2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37" y="3795649"/>
            <a:ext cx="989760" cy="118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" name="TextBox 108"/>
          <p:cNvSpPr txBox="1"/>
          <p:nvPr/>
        </p:nvSpPr>
        <p:spPr>
          <a:xfrm>
            <a:off x="583060" y="4751199"/>
            <a:ext cx="1322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Downstream Applications to the Traffic Control Signaled System</a:t>
            </a:r>
            <a:endParaRPr lang="en-US" sz="1000" dirty="0">
              <a:solidFill>
                <a:prstClr val="black"/>
              </a:solidFill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1371600" y="3124197"/>
            <a:ext cx="0" cy="6096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685801" y="3321276"/>
            <a:ext cx="7044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Outputs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958429" y="1414997"/>
            <a:ext cx="1383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Internal Geodatabases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286000" y="4258468"/>
            <a:ext cx="7783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Marketing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286000" y="5173777"/>
            <a:ext cx="8381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Engineering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197526" y="6040526"/>
            <a:ext cx="1174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Maintenance of Way</a:t>
            </a:r>
            <a:endParaRPr lang="en-US" sz="1000" dirty="0">
              <a:solidFill>
                <a:prstClr val="black"/>
              </a:solidFill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H="1">
            <a:off x="1780398" y="2841110"/>
            <a:ext cx="2335344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1029" idx="2"/>
          </p:cNvCxnSpPr>
          <p:nvPr/>
        </p:nvCxnSpPr>
        <p:spPr>
          <a:xfrm flipH="1">
            <a:off x="4557712" y="4058854"/>
            <a:ext cx="1" cy="41505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/>
          <p:cNvCxnSpPr/>
          <p:nvPr/>
        </p:nvCxnSpPr>
        <p:spPr>
          <a:xfrm flipV="1">
            <a:off x="4815011" y="4540738"/>
            <a:ext cx="1834833" cy="363600"/>
          </a:xfrm>
          <a:prstGeom prst="bentConnector3">
            <a:avLst>
              <a:gd name="adj1" fmla="val 100329"/>
            </a:avLst>
          </a:prstGeom>
          <a:ln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6746917" y="5981700"/>
            <a:ext cx="227417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Elbow Connector 127"/>
          <p:cNvCxnSpPr>
            <a:endCxn id="1027" idx="3"/>
          </p:cNvCxnSpPr>
          <p:nvPr/>
        </p:nvCxnSpPr>
        <p:spPr>
          <a:xfrm>
            <a:off x="4894390" y="5105400"/>
            <a:ext cx="1608010" cy="876300"/>
          </a:xfrm>
          <a:prstGeom prst="bentConnector3">
            <a:avLst>
              <a:gd name="adj1" fmla="val 114216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Elbow Connector 137"/>
          <p:cNvCxnSpPr/>
          <p:nvPr/>
        </p:nvCxnSpPr>
        <p:spPr>
          <a:xfrm flipV="1">
            <a:off x="3018577" y="3441594"/>
            <a:ext cx="1097165" cy="64759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/>
          <p:nvPr/>
        </p:nvCxnSpPr>
        <p:spPr>
          <a:xfrm rot="5400000" flipH="1" flipV="1">
            <a:off x="2403764" y="4704005"/>
            <a:ext cx="1778208" cy="54858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>
            <a:off x="2948070" y="3441594"/>
            <a:ext cx="764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Migration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813" y="5657584"/>
            <a:ext cx="1023786" cy="68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7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8077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GIS Development – User Group Needs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67768" y="1143000"/>
            <a:ext cx="8610600" cy="317009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User group interviews and  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2" action="ppaction://hlinksldjump"/>
              </a:rPr>
              <a:t>prototyping</a:t>
            </a:r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Three user groups defined</a:t>
            </a:r>
          </a:p>
          <a:p>
            <a:pPr marL="742950" lvl="1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 action="ppaction://hlinksldjump"/>
              </a:rPr>
              <a:t>P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3" action="ppaction://hlinksldjump"/>
              </a:rPr>
              <a:t>lanning analysts</a:t>
            </a:r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742950" lvl="1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 action="ppaction://hlinksldjump"/>
              </a:rPr>
              <a:t>M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4" action="ppaction://hlinksldjump"/>
              </a:rPr>
              <a:t>arketing agents</a:t>
            </a:r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742950" lvl="1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5" action="ppaction://hlinksldjump"/>
              </a:rPr>
              <a:t>T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5" action="ppaction://hlinksldjump"/>
              </a:rPr>
              <a:t>ransportation coordinators</a:t>
            </a:r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 descr="NS Loco at Night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953000"/>
            <a:ext cx="9156290" cy="1905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6449199"/>
            <a:ext cx="2627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Fort, Bob (Dec 5, 2005)   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498920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4955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hlinkClick r:id="rId2" action="ppaction://hlinksldjump"/>
              </a:rPr>
              <a:t>GIS</a:t>
            </a:r>
            <a:r>
              <a:rPr lang="en-US" sz="3600" dirty="0" smtClean="0"/>
              <a:t> Development – Prototyping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0"/>
            <a:ext cx="8991600" cy="598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416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4654</TotalTime>
  <Words>958</Words>
  <Application>Microsoft Office PowerPoint</Application>
  <PresentationFormat>On-screen Show (4:3)</PresentationFormat>
  <Paragraphs>128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Technic</vt:lpstr>
      <vt:lpstr>Office Theme</vt:lpstr>
      <vt:lpstr>1_Technic</vt:lpstr>
      <vt:lpstr>PowerPoint Presentation</vt:lpstr>
      <vt:lpstr>GIS Development – Overview</vt:lpstr>
      <vt:lpstr>GIS Development – Defining The Problem</vt:lpstr>
      <vt:lpstr>GIS Development– Mapping History</vt:lpstr>
      <vt:lpstr>GIS Development– Recent Events</vt:lpstr>
      <vt:lpstr>GIS Development Schedule</vt:lpstr>
      <vt:lpstr>EGIS Architecture</vt:lpstr>
      <vt:lpstr>GIS Development – User Group Needs</vt:lpstr>
      <vt:lpstr>GIS Development – Prototyping</vt:lpstr>
      <vt:lpstr>GIS Development – Planning Analyst Needs</vt:lpstr>
      <vt:lpstr>GIS Development – Marketing Agent Needs</vt:lpstr>
      <vt:lpstr>GIS Development – Transportation Coordinator Needs</vt:lpstr>
      <vt:lpstr>GIS Development – Map Layers</vt:lpstr>
      <vt:lpstr>GIS Development – Map Layers</vt:lpstr>
      <vt:lpstr>GIS Development – Map Layers</vt:lpstr>
      <vt:lpstr>GIS Development – Map Layers</vt:lpstr>
      <vt:lpstr>GIS Development – User Centered Design</vt:lpstr>
      <vt:lpstr>Thank You</vt:lpstr>
      <vt:lpstr>GIS Development – References</vt:lpstr>
    </vt:vector>
  </TitlesOfParts>
  <Company>Norfolk Southern Corp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COAL VENTURES (P) LTD.</dc:title>
  <dc:creator>ukdlm</dc:creator>
  <cp:lastModifiedBy>Morgan, Teddy A.</cp:lastModifiedBy>
  <cp:revision>225</cp:revision>
  <cp:lastPrinted>2013-04-29T20:17:17Z</cp:lastPrinted>
  <dcterms:created xsi:type="dcterms:W3CDTF">2012-07-10T13:55:47Z</dcterms:created>
  <dcterms:modified xsi:type="dcterms:W3CDTF">2013-05-14T21:50:38Z</dcterms:modified>
</cp:coreProperties>
</file>