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9" r:id="rId26"/>
    <p:sldId id="278" r:id="rId27"/>
  </p:sldIdLst>
  <p:sldSz cx="9144000" cy="5143500" type="screen16x9"/>
  <p:notesSz cx="6858000" cy="9144000"/>
  <p:embeddedFontLst>
    <p:embeddedFont>
      <p:font typeface="Libre Franklin" panose="00000500000000000000" charset="0"/>
      <p:regular r:id="rId29"/>
      <p:bold r:id="rId30"/>
      <p:italic r:id="rId31"/>
      <p:boldItalic r:id="rId32"/>
    </p:embeddedFont>
    <p:embeddedFont>
      <p:font typeface="Libre Franklin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22" autoAdjust="0"/>
  </p:normalViewPr>
  <p:slideViewPr>
    <p:cSldViewPr snapToGrid="0">
      <p:cViewPr varScale="1">
        <p:scale>
          <a:sx n="90" d="100"/>
          <a:sy n="90" d="100"/>
        </p:scale>
        <p:origin x="11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62edbd88a4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62edbd88a4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edbd88a4_8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edbd88a4_8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223bb4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223bb4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3a2375e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23a2375e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edbd88a4_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edbd88a4_8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23a2375e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23a2375e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23a2375e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23a2375e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3a2375e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23a2375e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23a2375e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23a2375e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3a2375e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23a2375e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3a2375e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3a2375e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62edbd88a4_8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62edbd88a4_8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3a2375e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3a2375e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43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223bb4a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223bb4a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223bb4a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2223bb4a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223bb4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223bb4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223bb4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223bb4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16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2edbd88a4_8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2edbd88a4_8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23a2375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23a2375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23a2375e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23a2375e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3a2375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3a2375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223bb4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223bb4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3a2375e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3a2375e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3a2375e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3a2375e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3a2375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3a2375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6325" y="85725"/>
            <a:ext cx="4257675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ibre Franklin Medium"/>
              <a:buNone/>
              <a:defRPr sz="33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143000" y="2019993"/>
            <a:ext cx="6858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l="5272" t="13428" r="5704" b="18818"/>
          <a:stretch/>
        </p:blipFill>
        <p:spPr>
          <a:xfrm>
            <a:off x="1080654" y="4033751"/>
            <a:ext cx="2154411" cy="75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userDrawn="1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5334" y="2994950"/>
            <a:ext cx="1808667" cy="214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5272" t="13428" r="5704" b="18818"/>
          <a:stretch/>
        </p:blipFill>
        <p:spPr>
          <a:xfrm>
            <a:off x="6024649" y="4611016"/>
            <a:ext cx="1338349" cy="4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3605-ABAC-421E-99F5-C781C8A79B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E8154-EADF-4F46-9E94-E7A26E58A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5334" y="2994950"/>
            <a:ext cx="1808667" cy="214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4537472" y="938213"/>
            <a:ext cx="3978000" cy="3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938213"/>
            <a:ext cx="3814500" cy="3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5272" t="13428" r="5704" b="18818"/>
          <a:stretch/>
        </p:blipFill>
        <p:spPr>
          <a:xfrm>
            <a:off x="6024649" y="4611016"/>
            <a:ext cx="1338349" cy="46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5334" y="2994950"/>
            <a:ext cx="1808667" cy="214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938213"/>
            <a:ext cx="7886700" cy="3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l="5272" t="13428" r="5704" b="18818"/>
          <a:stretch/>
        </p:blipFill>
        <p:spPr>
          <a:xfrm>
            <a:off x="6024649" y="4611016"/>
            <a:ext cx="1338349" cy="4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28650" y="4194572"/>
            <a:ext cx="48876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145286" y="843534"/>
            <a:ext cx="5946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ibre Franklin Medium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145286" y="2100149"/>
            <a:ext cx="59463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EDFF"/>
              </a:buClr>
              <a:buSzPts val="1800"/>
              <a:buNone/>
              <a:defRPr sz="1800">
                <a:solidFill>
                  <a:srgbClr val="C5ED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6325" y="85725"/>
            <a:ext cx="4257675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ibre Franklin Medium"/>
              <a:buNone/>
              <a:defRPr sz="33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848249"/>
            <a:ext cx="38547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l="5272" t="13428" r="5704" b="18818"/>
          <a:stretch/>
        </p:blipFill>
        <p:spPr>
          <a:xfrm>
            <a:off x="1080654" y="4033751"/>
            <a:ext cx="2154411" cy="7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3686F-540F-48CE-83B3-CFCAD6EE71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3BE4F-1C34-4681-9B7E-D753AA2F3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ibre Franklin Medium"/>
              <a:buNone/>
              <a:defRPr sz="2900" b="0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72041-C0B7-4EAD-AF0F-DD01A2C87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676" y="4767263"/>
            <a:ext cx="11613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F8CD825-0C40-4609-9683-340DFA256E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nrec.delaware.gov/Air/Documents/DE%20mon%20net%20desc%202018.pdf" TargetMode="External"/><Relationship Id="rId3" Type="http://schemas.openxmlformats.org/officeDocument/2006/relationships/hyperlink" Target="https://airnow.gov/index.cfm?action=aqibasics.aqi" TargetMode="External"/><Relationship Id="rId7" Type="http://schemas.openxmlformats.org/officeDocument/2006/relationships/hyperlink" Target="https://doi.org/10.1175/2011MWR3653.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5/MWR-D-12-00281.1" TargetMode="External"/><Relationship Id="rId11" Type="http://schemas.openxmlformats.org/officeDocument/2006/relationships/hyperlink" Target="https://www.epa.gov/ground-level-ozone-pollution/ground-level-ozone-basics#effects" TargetMode="External"/><Relationship Id="rId5" Type="http://schemas.openxmlformats.org/officeDocument/2006/relationships/hyperlink" Target="https://doi.org/10.5194/acp-2017-1214" TargetMode="External"/><Relationship Id="rId10" Type="http://schemas.openxmlformats.org/officeDocument/2006/relationships/hyperlink" Target="https://www.epa.gov/air-trends/air-quality-design-values" TargetMode="External"/><Relationship Id="rId4" Type="http://schemas.openxmlformats.org/officeDocument/2006/relationships/hyperlink" Target="https://www.lung.org/assets/documents/healthy-air/state-of-the-air/sota-2019-full.pdf" TargetMode="External"/><Relationship Id="rId9" Type="http://schemas.openxmlformats.org/officeDocument/2006/relationships/hyperlink" Target="https://dtcenter.org/wrf-nmm/users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dc.noaa.gov/data-access/model-data/model-datasets/north-american-mesoscale-forecast-system-nam" TargetMode="External"/><Relationship Id="rId3" Type="http://schemas.openxmlformats.org/officeDocument/2006/relationships/hyperlink" Target="https://aqs.epa.gov/aqsweb/airdata/download_files.html#Raw" TargetMode="External"/><Relationship Id="rId7" Type="http://schemas.openxmlformats.org/officeDocument/2006/relationships/hyperlink" Target="https://doi.org/10.1175/MWR-D-15-0095.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.airnowtech.org/t/the-aqi-equation/169" TargetMode="External"/><Relationship Id="rId5" Type="http://schemas.openxmlformats.org/officeDocument/2006/relationships/hyperlink" Target="http://www.dnrec.delaware.gov/Air/Documents/annual-ozone-reports/DE_Ozone_2018_Final-Report_Final.pdf" TargetMode="External"/><Relationship Id="rId10" Type="http://schemas.openxmlformats.org/officeDocument/2006/relationships/hyperlink" Target="https://doi.org/10.1016/j.renene.2019.06.132" TargetMode="External"/><Relationship Id="rId4" Type="http://schemas.openxmlformats.org/officeDocument/2006/relationships/hyperlink" Target="http://doi.org/10.5281/zenodo.3384321" TargetMode="External"/><Relationship Id="rId9" Type="http://schemas.openxmlformats.org/officeDocument/2006/relationships/hyperlink" Target="http://www.camx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nrec.alpha.delaware.gov/air/quality/forecas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1143000" y="320150"/>
            <a:ext cx="7324200" cy="1699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Ground-Level Ozone Forecasts in the Mid-Atlantic using the Analog Ensemble </a:t>
            </a:r>
            <a:endParaRPr sz="3000" dirty="0"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1143000" y="2653500"/>
            <a:ext cx="2377200" cy="96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A. Prettyman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 596A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2019</a:t>
            </a:r>
            <a:endParaRPr sz="1000" b="1"/>
          </a:p>
        </p:txBody>
      </p:sp>
      <p:sp>
        <p:nvSpPr>
          <p:cNvPr id="45" name="Google Shape;45;p8"/>
          <p:cNvSpPr txBox="1"/>
          <p:nvPr/>
        </p:nvSpPr>
        <p:spPr>
          <a:xfrm>
            <a:off x="4572000" y="2571750"/>
            <a:ext cx="2883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Advisor:			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Dr. Guido Cervone, Ph.D.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Associate Professor of GeoInformatics, </a:t>
            </a:r>
            <a:endParaRPr sz="10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Meteorology, and Atmospheric Science</a:t>
            </a:r>
            <a:endParaRPr sz="10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8650" y="724638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Typical forecasts: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Deterministic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Lots of computational resources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Lots of time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Examples include: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Comprehensive Air quality Model with extensions (CAMx)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Weather Research and Forecasting (WRF) system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Day-ahead forecast of AQI relies 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Deterministic modeling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Meteorology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Emissions trends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Forecasting is scientific, but not very accurate.</a:t>
            </a:r>
            <a:endParaRPr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CB840-40D7-4B45-AC0E-F374AB07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81150"/>
            <a:ext cx="5746620" cy="41718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17"/>
          <p:cNvSpPr txBox="1"/>
          <p:nvPr/>
        </p:nvSpPr>
        <p:spPr>
          <a:xfrm>
            <a:off x="6482075" y="953200"/>
            <a:ext cx="20334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Libre Franklin"/>
                <a:ea typeface="Libre Franklin"/>
                <a:cs typeface="Libre Franklin"/>
                <a:sym typeface="Libre Franklin"/>
              </a:rPr>
              <a:t>Forecasts for Delaware by PSU Meteorologists</a:t>
            </a:r>
            <a:endParaRPr sz="16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Libre Franklin"/>
                <a:ea typeface="Libre Franklin"/>
                <a:cs typeface="Libre Franklin"/>
                <a:sym typeface="Libre Franklin"/>
              </a:rPr>
              <a:t>Hit = </a:t>
            </a:r>
            <a:endParaRPr sz="16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Forecasting an observed ozone exceedance</a:t>
            </a:r>
            <a:endParaRPr sz="16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Libre Franklin"/>
                <a:ea typeface="Libre Franklin"/>
                <a:cs typeface="Libre Franklin"/>
                <a:sym typeface="Libre Franklin"/>
              </a:rPr>
              <a:t>False Alarm = </a:t>
            </a:r>
            <a:r>
              <a:rPr lang="en" sz="16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Forecasting an ozone exceedance which is not observed.</a:t>
            </a:r>
            <a:endParaRPr sz="16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7C42F-AB22-4D36-A2B8-7DFE1881D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481275"/>
            <a:ext cx="5746447" cy="417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8"/>
          <p:cNvSpPr txBox="1"/>
          <p:nvPr/>
        </p:nvSpPr>
        <p:spPr>
          <a:xfrm>
            <a:off x="6482075" y="953200"/>
            <a:ext cx="20334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ibre Franklin"/>
                <a:ea typeface="Libre Franklin"/>
                <a:cs typeface="Libre Franklin"/>
                <a:sym typeface="Libre Franklin"/>
              </a:rPr>
              <a:t>Forecasts for Delaware by PSU Meteorologists</a:t>
            </a:r>
            <a:endParaRPr sz="16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ibre Franklin"/>
                <a:ea typeface="Libre Franklin"/>
                <a:cs typeface="Libre Franklin"/>
                <a:sym typeface="Libre Franklin"/>
              </a:rPr>
              <a:t>Hit Rate of 1 =</a:t>
            </a:r>
            <a:endParaRPr sz="16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Franklin Medium"/>
                <a:ea typeface="Libre Franklin Medium"/>
                <a:cs typeface="Libre Franklin Medium"/>
                <a:sym typeface="Libre Franklin Medium"/>
              </a:rPr>
              <a:t>Forecasting every observed exceedance</a:t>
            </a:r>
            <a:endParaRPr sz="16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ibre Franklin"/>
                <a:ea typeface="Libre Franklin"/>
                <a:cs typeface="Libre Franklin"/>
                <a:sym typeface="Libre Franklin"/>
              </a:rPr>
              <a:t>FAR of 1 =</a:t>
            </a:r>
            <a:endParaRPr sz="16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Libre Franklin Medium"/>
                <a:ea typeface="Libre Franklin Medium"/>
                <a:cs typeface="Libre Franklin Medium"/>
                <a:sym typeface="Libre Franklin Medium"/>
              </a:rPr>
              <a:t>Forecasting an exceedance when none where observed</a:t>
            </a:r>
            <a:endParaRPr sz="16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D104E-0F8C-44BC-B411-1E990532C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Dr. Luca Delle Monache - </a:t>
            </a:r>
            <a:r>
              <a:rPr lang="en" u="sng"/>
              <a:t>An</a:t>
            </a:r>
            <a:r>
              <a:rPr lang="en"/>
              <a:t>alog </a:t>
            </a:r>
            <a:r>
              <a:rPr lang="en" u="sng"/>
              <a:t>En</a:t>
            </a:r>
            <a:r>
              <a:rPr lang="en"/>
              <a:t>semble or AnEn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Uses past observations correlated with deterministic forecasts in the past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Probabilistic forecast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Used to forecast: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Temperatures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Wind speeds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Wind &amp; solar power generation forecasts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Air quality (particulate matter and ozone)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7E997-0FAC-4059-8451-1F45238290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The Analog Ensemble (“AnEn”) Technique</a:t>
            </a:r>
            <a:endParaRPr b="1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837825"/>
            <a:ext cx="59436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7B81C-B313-40E0-BC5F-A454835BA9A8}"/>
              </a:ext>
            </a:extLst>
          </p:cNvPr>
          <p:cNvSpPr txBox="1"/>
          <p:nvPr/>
        </p:nvSpPr>
        <p:spPr>
          <a:xfrm>
            <a:off x="2806245" y="4578234"/>
            <a:ext cx="3531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Source:  </a:t>
            </a:r>
            <a:r>
              <a:rPr lang="it-IT" sz="1000" b="1" dirty="0"/>
              <a:t>Delle Monache, et al., 2013</a:t>
            </a:r>
            <a:endParaRPr lang="en-US" sz="1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DF8EC-F962-453D-AAF0-B0D023C0F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Objectives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/>
              <a:t>What can drive a better ozone forecast:  </a:t>
            </a:r>
            <a:endParaRPr sz="4800" b="1" i="1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/>
              <a:t>“expertise” or “data”?</a:t>
            </a:r>
            <a:endParaRPr sz="4800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09FDC-83DB-4618-BFBD-C3B59CACB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 package to run AnEn</a:t>
            </a:r>
            <a:endParaRPr/>
          </a:p>
          <a:p>
            <a:pPr marL="914400" lvl="1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Forecast day-ahead hourly ozone</a:t>
            </a:r>
            <a:endParaRPr sz="2100"/>
          </a:p>
          <a:p>
            <a:pPr marL="1371600" lvl="2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Calculate 8-hr ozone concentrations</a:t>
            </a:r>
            <a:endParaRPr sz="2100"/>
          </a:p>
          <a:p>
            <a:pPr marL="1828800" lvl="3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Max 8-hr ozone per day</a:t>
            </a:r>
            <a:endParaRPr sz="2100"/>
          </a:p>
          <a:p>
            <a:pPr marL="2286000" lvl="4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Calculate AQI</a:t>
            </a:r>
            <a:endParaRPr sz="2100"/>
          </a:p>
          <a:p>
            <a:pPr marL="2743200" lvl="5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➔"/>
            </a:pPr>
            <a:r>
              <a:rPr lang="en" sz="2100"/>
              <a:t>Compare AnEn AQI to historic AQI forecasts</a:t>
            </a:r>
            <a:endParaRPr sz="21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7382D8-E0D9-49ED-8714-3CB4239BA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4 years of data to be obtained: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2015-2018 deterministic meteorological data (NOAA)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2015-2018 observed hourly ozone concentrations (EPA)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2015-2017 met data = Training Period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2015-2017 ozone data = ozone “analogs”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2018 ozone data = data verification</a:t>
            </a:r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6EA52-312B-4206-A66D-15556FB7D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628650" y="8858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327" y="1184813"/>
            <a:ext cx="3311350" cy="309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DB5DA-FFC0-420F-AE35-855494CCA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&amp; Methods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AnEn factors to consider: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Number of analogs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Length of search period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Search parameter weighting factors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Forecast attributes for assessing performance: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Continuous Ranked Probability Score (CRPS)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Reliability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Resolution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6EEC6-2CA1-4CDD-9990-213A896A7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300"/>
              <a:t>Background</a:t>
            </a:r>
            <a:endParaRPr sz="23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Ground-Level Ozone</a:t>
            </a:r>
            <a:endParaRPr sz="20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Problem</a:t>
            </a:r>
            <a:endParaRPr sz="20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Solution</a:t>
            </a:r>
            <a:endParaRPr sz="20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Goals &amp; Objectives</a:t>
            </a:r>
            <a:endParaRPr sz="20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2300"/>
              <a:t>Methodology</a:t>
            </a:r>
            <a:endParaRPr sz="23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Data</a:t>
            </a:r>
            <a:endParaRPr sz="20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Technology</a:t>
            </a:r>
            <a:endParaRPr sz="20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Analysis &amp; Methods</a:t>
            </a:r>
            <a:endParaRPr sz="20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2300"/>
              <a:t>Expected Results / Timeline</a:t>
            </a:r>
            <a:endParaRPr sz="23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300"/>
              <a:t>Conference Venue</a:t>
            </a:r>
            <a:endParaRPr sz="23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3ABFE-6BD6-4659-8361-2DF32E016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46282-D2B0-4EE8-A040-800FEB00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1299"/>
            <a:ext cx="4848100" cy="3180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Results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5476750" y="981298"/>
            <a:ext cx="3352300" cy="318090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AnEn ozone forecasts will be close to observed values.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But how close?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What about daily min and max?</a:t>
            </a:r>
            <a:endParaRPr dirty="0"/>
          </a:p>
          <a:p>
            <a:pPr>
              <a:lnSpc>
                <a:spcPct val="100000"/>
              </a:lnSpc>
            </a:pPr>
            <a:r>
              <a:rPr lang="en" dirty="0"/>
              <a:t>What about summer peaks in ozone?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B67B5-F34F-4535-A6D3-531664C65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A6C3A-CE89-45A0-B37F-A3F93E2B6576}"/>
              </a:ext>
            </a:extLst>
          </p:cNvPr>
          <p:cNvSpPr txBox="1"/>
          <p:nvPr/>
        </p:nvSpPr>
        <p:spPr>
          <a:xfrm>
            <a:off x="1286945" y="4274261"/>
            <a:ext cx="3531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Source:  </a:t>
            </a:r>
            <a:r>
              <a:rPr lang="it-IT" sz="1000" b="1" dirty="0"/>
              <a:t>Delle Monache, et al., 2018</a:t>
            </a:r>
            <a:endParaRPr lang="en-US" sz="1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Results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600" b="1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/>
              <a:t>Will the AnEn </a:t>
            </a:r>
            <a:r>
              <a:rPr lang="en-US" sz="3600" b="1" i="1" dirty="0"/>
              <a:t>technique</a:t>
            </a:r>
            <a:endParaRPr sz="3600" b="1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/>
              <a:t>forecast day-ahead AQI values </a:t>
            </a:r>
            <a:endParaRPr sz="3600" b="1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/>
              <a:t>better than historical forecasts?</a:t>
            </a:r>
            <a:endParaRPr sz="3600" b="1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 b="1" i="1" dirty="0"/>
              <a:t>To find out...</a:t>
            </a:r>
            <a:endParaRPr sz="3600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B67B5-F34F-4535-A6D3-531664C65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Conference Venue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2020 Hawai’i Symposium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University Consortium for Geographic Information Science (UCGIS)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Hawaii Pacific University, Honolulu, Hawai’i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May 28 - June 1, 2020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lang="en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15, 2019: </a:t>
            </a:r>
            <a:r>
              <a:rPr lang="en-US"/>
              <a:t>Proposal deadline</a:t>
            </a:r>
            <a:endParaRPr lang="en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265C7-DD90-4DF9-872F-46C9D3B4F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i="1"/>
              <a:t>7 Months Until the Symposium</a:t>
            </a:r>
            <a:endParaRPr i="1"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 month - data prep for processing in R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 months - initial runs, assessing factors used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 months - analysis of results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 months - preparation of paper &amp; presentation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9782F-0EFF-4AE0-89D6-53F827992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AirNow, (n.d.). 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Air Quality Index (AQI) Basics.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 Retrieved on September 12,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https://airnow.gov/index.cfm?action=aqibasics.aqi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American Lung Association.  (2019).  </a:t>
            </a:r>
            <a:r>
              <a:rPr lang="en-US" sz="900" dirty="0">
                <a:latin typeface="Arial"/>
                <a:ea typeface="Arial"/>
                <a:cs typeface="Arial"/>
                <a:sym typeface="Arial"/>
              </a:rPr>
              <a:t>State of the Air 2019.  Retrieved October 23, 2019, from </a:t>
            </a:r>
            <a:r>
              <a:rPr lang="en-US" sz="900" dirty="0">
                <a:latin typeface="Arial"/>
                <a:ea typeface="Arial"/>
                <a:cs typeface="Arial"/>
                <a:sym typeface="Arial"/>
                <a:hlinkClick r:id="rId4"/>
              </a:rPr>
              <a:t>https://www.lung.org/assets/documents/healthy-air/state-of-the-air/sota-2019-full.pdf</a:t>
            </a:r>
            <a:r>
              <a:rPr lang="en-US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Delle Monache, L., Alessandrini, S., Djalalova, I., Wilczak, J., &amp; Knievel, J. C. (2018).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Air Quality Predictions with an Analog Ensemble.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Atmospheric Chemistry and Physics Discussions, 1–36.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https://doi.org/10.5194/acp-2017-1214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Delle Monache, L., Eckel, F. A., Rife, D. L., Nagarajan, B., &amp; Searight, K. (2013). Probabilistic Weather Prediction with an Analog Ensemble.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Monthly Weather Review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141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(10), 3498–3516.</a:t>
            </a:r>
            <a:r>
              <a:rPr lang="en" sz="9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https://doi.org/10.1175/MWR-D-12-00281.1</a:t>
            </a: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Delle Monache, L., Nipen, T., Liu, Y., Roux, G., &amp; Stull, R. (2011). Kalman Filter and Analog Schemes to Postprocess Numerical Weather Predictions.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Monthly Weather Review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139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(11), 3554–3570.</a:t>
            </a:r>
            <a:r>
              <a:rPr lang="en" sz="9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https://doi.org/10.1175/2011MWR3653.1</a:t>
            </a: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Delaware Division of Air Quality (2018). 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2018 Delaware Ambient Air Monitoring Network Description for Criteria Pollutants.  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Retrieved on September 19,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http://www.dnrec.delaware.gov/Air/Documents/DE%20mon%20net%20desc%202018.pdf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Developmental Testbed Center (n.d.).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 WRF-NMM Users Page.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 Retrieved on September 12,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https://dtcenter.org/wrf-nmm/users/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EPA (n.d.-a). Air Quality Design Values.  Retrieved on September 19,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https://www.epa.gov/air-trends/air-quality-design-values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EPA (n.d.-b).  Air Quality Index (AQI) Basics.  Retrieved on September 22,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https://airnow.gov/index.cfm?action=aqibasics.aqi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EPA (n.d.-c). 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Ground-level Ozone Basics. 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Retrieved on September 12,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https://www.epa.gov/ground-level-ozone-pollution/ground-level-ozone-basics#effects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1DE49-A543-4AED-8300-C7F946DD4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 (</a:t>
            </a:r>
            <a:r>
              <a:rPr lang="en-US" dirty="0"/>
              <a:t>cont.)</a:t>
            </a:r>
            <a:endParaRPr dirty="0"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EPA (n.d.-d).  Pre-Generated Data Files - Tables of Hourly Data.  Retrieved on September 7,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https://aqs.epa.gov/aqsweb/airdata/download_files.html#Raw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Hu, W., Cervone, G., Clemente-Harding, L., and Calovi, M. (2019). Parallel Analog Ensemble. Zenodo.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http://doi.org/10.5281/zenodo.3384321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Huff, A., &amp; Ryan, W. (2018). 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State of Delaware Final Report:  Ozone Observations and Forecasts in 2018.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 Retrieved on September 12,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http://www.dnrec.delaware.gov/Air/Documents/annual-ozone-reports/DE_Ozone_2018_Final-Report_Final.pdf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Hylton, M (2016).  The AQI Equation.  Message posted to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https://forum.airnowtech.org/t/the-aqi-equation/169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retrieved on September 21, 2019.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Junk, C., Delle Monache, L., &amp; Alessandrini, S. (2015). Analog-Based Ensemble Model Output Statistics.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Monthly Weather Review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143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(7), 2909–2917.</a:t>
            </a:r>
            <a:r>
              <a:rPr lang="en" sz="9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https://doi.org/10.1175/MWR-D-15-0095.1</a:t>
            </a: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National Ambient Air Quality Standards for Ozone, 80 Fed. Reg. 65292 (October 26, 2015) (to be codified at 40 CFR Parts 50, 51, 52, 53, and 58)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NOAA (n.d.). 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North American Mesoscale Forecast System (NAM).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 Retrieved on DATE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https://www.ncdc.noaa.gov/data-access/model-data/model-datasets/north-american-mesoscale-f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Ramboll Environ (n.d.). </a:t>
            </a:r>
            <a:r>
              <a:rPr lang="en" sz="900" i="1" dirty="0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CAMx.  </a:t>
            </a:r>
            <a:r>
              <a:rPr lang="en" sz="900" dirty="0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Retrieved on September 18, 2019 from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http://www.camx.com/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orecast-system-nam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Shahriari, M., Cervone, G., Clemente-Harding, L., &amp; Delle Monache, L. (2020). Using the analog ensemble method as a proxy measurement for wind power predictability.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Renewable Energy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900" i="1" dirty="0">
                <a:latin typeface="Arial"/>
                <a:ea typeface="Arial"/>
                <a:cs typeface="Arial"/>
                <a:sym typeface="Arial"/>
              </a:rPr>
              <a:t>146</a:t>
            </a: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, 789–801.</a:t>
            </a:r>
            <a:r>
              <a:rPr lang="en" sz="9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https://doi.org/10.1016/j.renene.2019.06.132</a:t>
            </a:r>
            <a:endParaRPr sz="9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F7A16-26AD-456D-A977-BF4C07FDF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1143000" y="841771"/>
            <a:ext cx="6858000" cy="1859095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 algn="ctr"/>
            <a:r>
              <a:rPr lang="en" dirty="0"/>
              <a:t>Thank you!</a:t>
            </a:r>
            <a:br>
              <a:rPr lang="en" dirty="0"/>
            </a:br>
            <a:br>
              <a:rPr lang="en" dirty="0"/>
            </a:br>
            <a:r>
              <a:rPr lang="en" sz="2800" dirty="0"/>
              <a:t>*Special thanks to Dr. Cervone and his students in </a:t>
            </a:r>
            <a:r>
              <a:rPr lang="en-US" sz="2800" dirty="0"/>
              <a:t>the Geoinformatics and Earth Observation Laboratory!</a:t>
            </a:r>
            <a:endParaRPr dirty="0"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1143000" y="2848250"/>
            <a:ext cx="3854700" cy="117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Mark A. Prettyman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Delaware Division of Air Quality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mark.prettyman@delaware.gov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F8898-F727-451D-85B7-1DE7FCFD7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28650" y="938475"/>
            <a:ext cx="52512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i="1"/>
              <a:t>Who is “Mark A. Prettyman”?</a:t>
            </a:r>
            <a:endParaRPr i="1"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Environmental Scientist for Delaware Division of Air Quality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Lead Scientist on ground-level ozone.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Estimate emissions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Analyze emissions data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Develop regulations</a:t>
            </a:r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700" y="938475"/>
            <a:ext cx="1963551" cy="276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22F09-B31C-4F11-BCFE-09264C387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1: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6000" b="1" i="1"/>
              <a:t>Who likes to breathe clean air?</a:t>
            </a:r>
            <a:endParaRPr sz="6000" b="1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A13AB-C1E4-415C-888F-FDD9BAB70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Ground-Level Ozone</a:t>
            </a:r>
            <a:endParaRPr dirty="0"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Not directly emitted</a:t>
            </a:r>
            <a:endParaRPr dirty="0"/>
          </a:p>
          <a:p>
            <a:pPr marL="4572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Primary precursur pollutants</a:t>
            </a:r>
            <a:endParaRPr dirty="0"/>
          </a:p>
          <a:p>
            <a:pPr marL="9144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Nitrogen oxides (NOx)</a:t>
            </a:r>
            <a:endParaRPr dirty="0"/>
          </a:p>
          <a:p>
            <a:pPr marL="9144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Volatile organic compounds (VOCs) </a:t>
            </a:r>
            <a:endParaRPr dirty="0"/>
          </a:p>
          <a:p>
            <a:pPr marL="4572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National Ambient Air Quality Standard (NAAQS) for ozone</a:t>
            </a:r>
            <a:endParaRPr dirty="0"/>
          </a:p>
          <a:p>
            <a:pPr marL="9144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Current NAAQS finalized in 2015</a:t>
            </a:r>
            <a:endParaRPr dirty="0"/>
          </a:p>
          <a:p>
            <a:pPr marL="9144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0.070 parts per million (ppm)</a:t>
            </a:r>
            <a:endParaRPr dirty="0"/>
          </a:p>
          <a:p>
            <a:pPr marL="9144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“3-yr average of the 4th highest daily maximum 8-hour ozone concentration”</a:t>
            </a:r>
            <a:endParaRPr dirty="0"/>
          </a:p>
          <a:p>
            <a:pPr marL="4572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Delaware is part of a multi-state “nonattainment area.”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7BE6EB-C0B6-4B9D-83E5-C0F27B5AF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4B983-192F-43A3-A532-321E2041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3" y="199389"/>
            <a:ext cx="7982174" cy="4846320"/>
          </a:xfrm>
          <a:prstGeom prst="rect">
            <a:avLst/>
          </a:prstGeom>
        </p:spPr>
      </p:pic>
      <p:sp>
        <p:nvSpPr>
          <p:cNvPr id="78" name="Google Shape;78;p13"/>
          <p:cNvSpPr txBox="1"/>
          <p:nvPr/>
        </p:nvSpPr>
        <p:spPr>
          <a:xfrm>
            <a:off x="6292350" y="244600"/>
            <a:ext cx="2108100" cy="1172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bre Franklin"/>
                <a:ea typeface="Libre Franklin"/>
                <a:cs typeface="Libre Franklin"/>
                <a:sym typeface="Libre Franklin"/>
              </a:rPr>
              <a:t>PROJECT DOMAIN</a:t>
            </a:r>
            <a:endParaRPr sz="24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(275km x 275km)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1A400-D80C-4B36-9560-9E35FB6E8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2:</a:t>
            </a: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i="1"/>
              <a:t>Wouldn’t you like to know when air quality is bad?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14335-37A2-4684-9F3A-B9FA0517B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374" y="2402300"/>
            <a:ext cx="5733250" cy="25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Quality Index (AQI)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28650" y="938463"/>
            <a:ext cx="7886700" cy="36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Public notification of bad air quality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AQI is a range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Color coded for simplification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“Code Orange” or worse is a violation of NAAQS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9B1E7-7CF0-4341-AB07-079658F82F60}"/>
              </a:ext>
            </a:extLst>
          </p:cNvPr>
          <p:cNvSpPr txBox="1"/>
          <p:nvPr/>
        </p:nvSpPr>
        <p:spPr>
          <a:xfrm>
            <a:off x="7361461" y="3693212"/>
            <a:ext cx="115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Source:</a:t>
            </a:r>
          </a:p>
          <a:p>
            <a:pPr algn="ctr"/>
            <a:r>
              <a:rPr lang="en-US" sz="1000" b="1" dirty="0"/>
              <a:t>Air Quality Index Basics (EPA, n.d.-b)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AACD-3B76-46AD-B1D8-D688D7A21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58597-8B01-4A75-9879-EF3CE2F4A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CD825-0C40-4609-9683-340DFA256EB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97049-11BE-449B-BC6D-97F5230E6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73" y="165950"/>
            <a:ext cx="5584100" cy="4869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1152358D-BE11-481F-9075-5141C198C523}"/>
              </a:ext>
            </a:extLst>
          </p:cNvPr>
          <p:cNvSpPr txBox="1"/>
          <p:nvPr/>
        </p:nvSpPr>
        <p:spPr>
          <a:xfrm>
            <a:off x="6482073" y="675268"/>
            <a:ext cx="2313583" cy="20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Libre Franklin"/>
                <a:ea typeface="Libre Franklin"/>
                <a:cs typeface="Libre Franklin"/>
                <a:sym typeface="Libre Franklin"/>
              </a:rPr>
              <a:t>Delaware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Libre Franklin"/>
                <a:ea typeface="Libre Franklin"/>
                <a:cs typeface="Libre Franklin"/>
                <a:sym typeface="Libre Franklin"/>
              </a:rPr>
              <a:t>Air Quality Forecast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Libre Franklin"/>
                <a:ea typeface="Libre Franklin"/>
                <a:cs typeface="Libre Franklin"/>
                <a:sym typeface="Libre Franklin"/>
              </a:rPr>
              <a:t>Website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Libre Franklin"/>
                <a:ea typeface="Libre Franklin"/>
                <a:cs typeface="Libre Franklin"/>
                <a:sym typeface="Libre Franklin"/>
              </a:rPr>
              <a:t>June 27, 2019</a:t>
            </a:r>
            <a:endParaRPr sz="24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6A2DC-3465-4680-A33E-68E5EB98FBB0}"/>
              </a:ext>
            </a:extLst>
          </p:cNvPr>
          <p:cNvSpPr txBox="1"/>
          <p:nvPr/>
        </p:nvSpPr>
        <p:spPr>
          <a:xfrm>
            <a:off x="6541494" y="3716153"/>
            <a:ext cx="172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https://dnrec.alpha.delaware.gov/air/ quality/forecast/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4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1451</Words>
  <Application>Microsoft Office PowerPoint</Application>
  <PresentationFormat>On-screen Show (16:9)</PresentationFormat>
  <Paragraphs>217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Libre Franklin</vt:lpstr>
      <vt:lpstr>Libre Franklin Medium</vt:lpstr>
      <vt:lpstr>Arial</vt:lpstr>
      <vt:lpstr>Office Theme</vt:lpstr>
      <vt:lpstr>Ground-Level Ozone Forecasts in the Mid-Atlantic using the Analog Ensemble </vt:lpstr>
      <vt:lpstr>Agenda</vt:lpstr>
      <vt:lpstr>Background</vt:lpstr>
      <vt:lpstr>Question 1:</vt:lpstr>
      <vt:lpstr>Ground-Level Ozone</vt:lpstr>
      <vt:lpstr>PowerPoint Presentation</vt:lpstr>
      <vt:lpstr>Question 2:</vt:lpstr>
      <vt:lpstr>Air Quality Index (AQI)</vt:lpstr>
      <vt:lpstr>PowerPoint Presentation</vt:lpstr>
      <vt:lpstr>Problem</vt:lpstr>
      <vt:lpstr>PowerPoint Presentation</vt:lpstr>
      <vt:lpstr>PowerPoint Presentation</vt:lpstr>
      <vt:lpstr>Solution</vt:lpstr>
      <vt:lpstr>PowerPoint Presentation</vt:lpstr>
      <vt:lpstr>Goals &amp; Objectives</vt:lpstr>
      <vt:lpstr>Methodology</vt:lpstr>
      <vt:lpstr>Data</vt:lpstr>
      <vt:lpstr>Technology</vt:lpstr>
      <vt:lpstr>Analysis &amp; Methods</vt:lpstr>
      <vt:lpstr>Expected Results</vt:lpstr>
      <vt:lpstr>Expected Results</vt:lpstr>
      <vt:lpstr>Conference Venue</vt:lpstr>
      <vt:lpstr>Timeline</vt:lpstr>
      <vt:lpstr>References</vt:lpstr>
      <vt:lpstr>References (cont.)</vt:lpstr>
      <vt:lpstr>Thank you!  *Special thanks to Dr. Cervone and his students in the Geoinformatics and Earth Observation Laboratory!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Ground-Level Ozone Forecasts in the Mid-Atlantic using the Analog Ensemble </dc:title>
  <cp:lastModifiedBy>Mark Prettyman</cp:lastModifiedBy>
  <cp:revision>19</cp:revision>
  <dcterms:modified xsi:type="dcterms:W3CDTF">2019-10-25T17:13:39Z</dcterms:modified>
</cp:coreProperties>
</file>