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1" r:id="rId4"/>
    <p:sldId id="290" r:id="rId5"/>
    <p:sldId id="272" r:id="rId6"/>
    <p:sldId id="274" r:id="rId7"/>
    <p:sldId id="273" r:id="rId8"/>
    <p:sldId id="291" r:id="rId9"/>
    <p:sldId id="276" r:id="rId10"/>
    <p:sldId id="277" r:id="rId11"/>
    <p:sldId id="280" r:id="rId12"/>
    <p:sldId id="281" r:id="rId13"/>
    <p:sldId id="282" r:id="rId14"/>
    <p:sldId id="285" r:id="rId15"/>
    <p:sldId id="286" r:id="rId16"/>
    <p:sldId id="283" r:id="rId17"/>
    <p:sldId id="284" r:id="rId18"/>
    <p:sldId id="287" r:id="rId19"/>
    <p:sldId id="288" r:id="rId20"/>
    <p:sldId id="289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5274" autoAdjust="0"/>
  </p:normalViewPr>
  <p:slideViewPr>
    <p:cSldViewPr>
      <p:cViewPr varScale="1">
        <p:scale>
          <a:sx n="47" d="100"/>
          <a:sy n="47" d="100"/>
        </p:scale>
        <p:origin x="744" y="3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8/5/2015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8/5/2015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8/5/2015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89012" y="2819400"/>
            <a:ext cx="9677400" cy="2590800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3077930"/>
            <a:ext cx="9753600" cy="1798870"/>
          </a:xfrm>
        </p:spPr>
        <p:txBody>
          <a:bodyPr/>
          <a:lstStyle/>
          <a:p>
            <a:r>
              <a:rPr lang="en-US" dirty="0" smtClean="0"/>
              <a:t>	Open Source Social Media: @Russia-@Ukraine #Conflict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2" y="3242928"/>
            <a:ext cx="2209799" cy="38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@tysonquink – Aug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3162299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3077930"/>
            <a:ext cx="355498" cy="35549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46212" y="4829432"/>
            <a:ext cx="3226531" cy="518960"/>
            <a:chOff x="1446212" y="4829432"/>
            <a:chExt cx="3226531" cy="518960"/>
          </a:xfrm>
        </p:grpSpPr>
        <p:pic>
          <p:nvPicPr>
            <p:cNvPr id="1026" name="Picture 2" descr="http://simpleicon.com/wp-content/uploads/retweet-64x6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365" y="4928286"/>
              <a:ext cx="404039" cy="404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212" y="4912220"/>
              <a:ext cx="436172" cy="4361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812" y="4937029"/>
              <a:ext cx="375892" cy="3758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80300" y="4829432"/>
              <a:ext cx="49244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 smtClean="0">
                  <a:solidFill>
                    <a:schemeClr val="tx2"/>
                  </a:solidFill>
                </a:rPr>
                <a:t>…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7097" y="4954159"/>
              <a:ext cx="651140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tx2"/>
                  </a:solidFill>
                </a:rPr>
                <a:t>1.2K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65404" y="4963032"/>
              <a:ext cx="651140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tx2"/>
                  </a:solidFill>
                </a:rPr>
                <a:t>2.7K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168374"/>
            <a:ext cx="3733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Russia-Ukraine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8012" y="1828800"/>
            <a:ext cx="4724400" cy="4847058"/>
            <a:chOff x="2306415" y="1143000"/>
            <a:chExt cx="7245572" cy="5456658"/>
          </a:xfrm>
          <a:solidFill>
            <a:srgbClr val="FF0000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8212" y="1143000"/>
              <a:ext cx="3533775" cy="5456658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6415" y="1143000"/>
              <a:ext cx="3711797" cy="5456658"/>
            </a:xfrm>
            <a:prstGeom prst="rect">
              <a:avLst/>
            </a:prstGeom>
            <a:grpFill/>
          </p:spPr>
        </p:pic>
      </p:grpSp>
      <p:sp>
        <p:nvSpPr>
          <p:cNvPr id="9" name="TextBox 8"/>
          <p:cNvSpPr txBox="1"/>
          <p:nvPr/>
        </p:nvSpPr>
        <p:spPr>
          <a:xfrm>
            <a:off x="678065" y="1459468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October 19, 2013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73806" y="145946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October 9, 2014</a:t>
            </a:r>
            <a:endParaRPr lang="en-US" sz="2000" dirty="0"/>
          </a:p>
        </p:txBody>
      </p:sp>
      <p:sp>
        <p:nvSpPr>
          <p:cNvPr id="11" name="5-Point Star 10"/>
          <p:cNvSpPr/>
          <p:nvPr/>
        </p:nvSpPr>
        <p:spPr>
          <a:xfrm>
            <a:off x="3275012" y="4876800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3275012" y="4964117"/>
            <a:ext cx="2209800" cy="8842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46175" y="4086820"/>
            <a:ext cx="1716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Coordinates: </a:t>
            </a:r>
            <a:endParaRPr lang="en-US" dirty="0" smtClean="0"/>
          </a:p>
          <a:p>
            <a:pPr algn="ctr"/>
            <a:r>
              <a:rPr lang="en-US" dirty="0" smtClean="0"/>
              <a:t>47.407863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39.228522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256" y="114517"/>
            <a:ext cx="4835847" cy="397230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86412" y="738204"/>
            <a:ext cx="16930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Coordinates: </a:t>
            </a:r>
            <a:endParaRPr lang="en-US" dirty="0" smtClean="0"/>
          </a:p>
          <a:p>
            <a:pPr algn="ctr"/>
            <a:r>
              <a:rPr lang="en-US" dirty="0" smtClean="0"/>
              <a:t>48.308729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38.300529</a:t>
            </a:r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9435879" y="1929327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7" name="Straight Connector 26"/>
          <p:cNvCxnSpPr>
            <a:endCxn id="24" idx="4"/>
          </p:cNvCxnSpPr>
          <p:nvPr/>
        </p:nvCxnSpPr>
        <p:spPr>
          <a:xfrm flipV="1">
            <a:off x="6446456" y="2016644"/>
            <a:ext cx="3218023" cy="5362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395" y="1638517"/>
            <a:ext cx="1078582" cy="202406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89012" y="785205"/>
            <a:ext cx="3600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Bato</a:t>
            </a:r>
            <a:r>
              <a:rPr lang="en-US" dirty="0"/>
              <a:t> </a:t>
            </a:r>
            <a:r>
              <a:rPr lang="en-US" dirty="0" err="1"/>
              <a:t>Dambayev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37</a:t>
            </a:r>
            <a:r>
              <a:rPr lang="en-US" baseline="30000" dirty="0" smtClean="0"/>
              <a:t>th</a:t>
            </a:r>
            <a:r>
              <a:rPr lang="en-US" dirty="0" smtClean="0"/>
              <a:t> Motorized Infantry Brigade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479" y="4150341"/>
            <a:ext cx="2819400" cy="26712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2" name="Straight Connector 31"/>
          <p:cNvCxnSpPr>
            <a:endCxn id="24" idx="0"/>
          </p:cNvCxnSpPr>
          <p:nvPr/>
        </p:nvCxnSpPr>
        <p:spPr>
          <a:xfrm flipV="1">
            <a:off x="9018600" y="1929327"/>
            <a:ext cx="531579" cy="24239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83867" y="5903067"/>
            <a:ext cx="3760773" cy="5501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391" y="4991100"/>
            <a:ext cx="1498502" cy="143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0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73" y="457200"/>
            <a:ext cx="5562598" cy="685800"/>
          </a:xfrm>
        </p:spPr>
        <p:txBody>
          <a:bodyPr/>
          <a:lstStyle/>
          <a:p>
            <a:r>
              <a:rPr lang="en-US" dirty="0" smtClean="0"/>
              <a:t>Project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2474087"/>
            <a:ext cx="3005418" cy="3943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4012" y="4683887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2" descr="https://www.stratfor.com/sites/default/files/main/images/Russia_military_districts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626487"/>
            <a:ext cx="5260895" cy="34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118" y="1392243"/>
            <a:ext cx="411178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Identify units &amp; locations through open source channels</a:t>
            </a:r>
            <a:endParaRPr lang="en-US" sz="2400" dirty="0"/>
          </a:p>
        </p:txBody>
      </p:sp>
      <p:sp>
        <p:nvSpPr>
          <p:cNvPr id="7" name="Curved Right Arrow 6"/>
          <p:cNvSpPr/>
          <p:nvPr/>
        </p:nvSpPr>
        <p:spPr>
          <a:xfrm rot="16773764">
            <a:off x="5522536" y="3333987"/>
            <a:ext cx="1077119" cy="5105400"/>
          </a:xfrm>
          <a:prstGeom prst="curvedRightArrow">
            <a:avLst>
              <a:gd name="adj1" fmla="val 12981"/>
              <a:gd name="adj2" fmla="val 500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16659729">
            <a:off x="4549121" y="3301723"/>
            <a:ext cx="609600" cy="239254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6374" y="3547886"/>
            <a:ext cx="16509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Reported Location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4212" y="6469921"/>
            <a:ext cx="275879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Home Garrison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3012" y="1254887"/>
            <a:ext cx="41148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Use these locations to identify data collection strategies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66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45399"/>
            <a:ext cx="6781798" cy="685800"/>
          </a:xfrm>
        </p:spPr>
        <p:txBody>
          <a:bodyPr/>
          <a:lstStyle/>
          <a:p>
            <a:r>
              <a:rPr lang="en-US" dirty="0" smtClean="0"/>
              <a:t>Project methodology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08922" y="1381762"/>
            <a:ext cx="1" cy="510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18083" y="1318616"/>
            <a:ext cx="39976" cy="515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8895" y="1110011"/>
            <a:ext cx="31988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Spatial &amp; Temporal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3765" y="1400130"/>
            <a:ext cx="18609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Text Mining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4986" y="1074142"/>
            <a:ext cx="16900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Sentiment Analysis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8177" y="1819567"/>
            <a:ext cx="112413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entiment Analysis in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90" y="2529124"/>
            <a:ext cx="2267766" cy="193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llege-savings-payment-tweets-sentiment-an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91" y="4622965"/>
            <a:ext cx="2498969" cy="127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kahvilusikka.fi/sites/default/files/imagecache/product_full/Coca-Cola_0,35c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49" y="2912666"/>
            <a:ext cx="729784" cy="10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22771" y="2206116"/>
            <a:ext cx="194155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 smtClean="0"/>
              <a:t>Southern US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849939" y="3274331"/>
            <a:ext cx="3706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=</a:t>
            </a:r>
            <a:endParaRPr lang="en-US" sz="2400" b="1" dirty="0"/>
          </a:p>
        </p:txBody>
      </p:sp>
      <p:pic>
        <p:nvPicPr>
          <p:cNvPr id="18" name="Picture 6" descr="http://www.kahvilusikka.fi/sites/default/files/imagecache/product_full/Coca-Cola_0,35c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49" y="5047568"/>
            <a:ext cx="729784" cy="10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56639" y="4403118"/>
            <a:ext cx="222528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 smtClean="0"/>
              <a:t>The Rest of US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4947178" y="5383571"/>
            <a:ext cx="3706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=</a:t>
            </a:r>
            <a:endParaRPr lang="en-US" sz="2400" b="1" dirty="0"/>
          </a:p>
        </p:txBody>
      </p:sp>
      <p:pic>
        <p:nvPicPr>
          <p:cNvPr id="21" name="Picture 6" descr="http://www.kahvilusikka.fi/sites/default/files/imagecache/product_full/Coca-Cola_0,35c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17" y="5050890"/>
            <a:ext cx="729784" cy="10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248" y="2987635"/>
            <a:ext cx="1164291" cy="996595"/>
          </a:xfrm>
          <a:prstGeom prst="rect">
            <a:avLst/>
          </a:prstGeom>
        </p:spPr>
      </p:pic>
      <p:pic>
        <p:nvPicPr>
          <p:cNvPr id="8204" name="Picture 12" descr="http://ed101.bu.edu/StudentDoc/Archives/ED101fa10/mogavero/images/populationruss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0" y="2273579"/>
            <a:ext cx="2959596" cy="194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Elbow Connector 21"/>
          <p:cNvCxnSpPr/>
          <p:nvPr/>
        </p:nvCxnSpPr>
        <p:spPr>
          <a:xfrm>
            <a:off x="325788" y="4791340"/>
            <a:ext cx="3352800" cy="1623315"/>
          </a:xfrm>
          <a:prstGeom prst="bentConnector3">
            <a:avLst>
              <a:gd name="adj1" fmla="val 41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6" name="Straight Connector 8205"/>
          <p:cNvCxnSpPr/>
          <p:nvPr/>
        </p:nvCxnSpPr>
        <p:spPr>
          <a:xfrm>
            <a:off x="455612" y="5029200"/>
            <a:ext cx="609600" cy="462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8" name="Straight Connector 8207"/>
          <p:cNvCxnSpPr/>
          <p:nvPr/>
        </p:nvCxnSpPr>
        <p:spPr>
          <a:xfrm>
            <a:off x="1065212" y="5491207"/>
            <a:ext cx="758863" cy="1117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12762" y="5602997"/>
            <a:ext cx="821712" cy="212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2" name="Straight Arrow Connector 8211"/>
          <p:cNvCxnSpPr/>
          <p:nvPr/>
        </p:nvCxnSpPr>
        <p:spPr>
          <a:xfrm>
            <a:off x="2634474" y="5815363"/>
            <a:ext cx="10441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TextBox 8212"/>
          <p:cNvSpPr txBox="1"/>
          <p:nvPr/>
        </p:nvSpPr>
        <p:spPr>
          <a:xfrm rot="16200000">
            <a:off x="-262275" y="5404754"/>
            <a:ext cx="95571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Volume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1487189" y="6470054"/>
            <a:ext cx="63991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Time</a:t>
            </a:r>
            <a:endParaRPr lang="en-US" sz="1600" dirty="0"/>
          </a:p>
        </p:txBody>
      </p:sp>
      <p:sp>
        <p:nvSpPr>
          <p:cNvPr id="8214" name="TextBox 8213"/>
          <p:cNvSpPr txBox="1"/>
          <p:nvPr/>
        </p:nvSpPr>
        <p:spPr>
          <a:xfrm>
            <a:off x="1370012" y="4942838"/>
            <a:ext cx="231826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Mapping Time</a:t>
            </a:r>
            <a:endParaRPr lang="en-US" sz="24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9344150" y="1310735"/>
            <a:ext cx="39976" cy="515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976094" y="1378833"/>
            <a:ext cx="18609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Objective</a:t>
            </a:r>
            <a:endParaRPr lang="en-US" sz="2400" b="1" dirty="0"/>
          </a:p>
        </p:txBody>
      </p:sp>
      <p:pic>
        <p:nvPicPr>
          <p:cNvPr id="8223" name="Picture 14" descr="http://www.rt.com/files/news/29/18/40/00/ukraine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14" y="4622965"/>
            <a:ext cx="2527937" cy="15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522345" y="2328400"/>
            <a:ext cx="253540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Can military or intelligence precursors be identified through social media?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68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321648"/>
            <a:ext cx="3962398" cy="76200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6" y="1371600"/>
            <a:ext cx="1066800" cy="1066800"/>
          </a:xfrm>
          <a:prstGeom prst="rect">
            <a:avLst/>
          </a:prstGeom>
        </p:spPr>
      </p:pic>
      <p:pic>
        <p:nvPicPr>
          <p:cNvPr id="2050" name="Picture 2" descr="https://upload.wikimedia.org/wikipedia/commons/thumb/1/1d/AmazonWebservices_Logo.svg/2000px-AmazonWebservices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3" y="5592741"/>
            <a:ext cx="1889165" cy="7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lume.apache.org/_static/flume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1" y="3205945"/>
            <a:ext cx="1619250" cy="161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hortonworks.com/wp-content/uploads/2013/05/hive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89" y="3482170"/>
            <a:ext cx="10668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blog.getsocialize.com/wp-content/uploads/2013/07/oozie__logo282x117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04212" y="4910427"/>
            <a:ext cx="3443287" cy="82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utorialshadoop.com/wp-content/uploads/2014/06/apache-hadoop-mapreduce-interview-questions-and-answers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5440944"/>
            <a:ext cx="2476500" cy="85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portunity.de/uploads/tx_ritbloghouse/rte/RTEmagicC_blog-bigdata-hdfs-logo-100.p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19" y="3483035"/>
            <a:ext cx="1085851" cy="108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GIS Tools For Hadoop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90091" y="4189764"/>
            <a:ext cx="1066800" cy="82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4" idx="2"/>
            <a:endCxn id="2054" idx="0"/>
          </p:cNvCxnSpPr>
          <p:nvPr/>
        </p:nvCxnSpPr>
        <p:spPr>
          <a:xfrm>
            <a:off x="1637866" y="2438400"/>
            <a:ext cx="0" cy="7675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4" idx="3"/>
            <a:endCxn id="2064" idx="1"/>
          </p:cNvCxnSpPr>
          <p:nvPr/>
        </p:nvCxnSpPr>
        <p:spPr>
          <a:xfrm>
            <a:off x="2447491" y="4015571"/>
            <a:ext cx="1167028" cy="103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060" idx="2"/>
            <a:endCxn id="2056" idx="3"/>
          </p:cNvCxnSpPr>
          <p:nvPr/>
        </p:nvCxnSpPr>
        <p:spPr>
          <a:xfrm rot="16200000" flipV="1">
            <a:off x="8494345" y="3378915"/>
            <a:ext cx="894857" cy="2168167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2056" idx="2"/>
            <a:endCxn id="2062" idx="3"/>
          </p:cNvCxnSpPr>
          <p:nvPr/>
        </p:nvCxnSpPr>
        <p:spPr>
          <a:xfrm rot="5400000">
            <a:off x="6448541" y="4994942"/>
            <a:ext cx="1321720" cy="429777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2062" idx="1"/>
            <a:endCxn id="2064" idx="2"/>
          </p:cNvCxnSpPr>
          <p:nvPr/>
        </p:nvCxnSpPr>
        <p:spPr>
          <a:xfrm rot="10800000">
            <a:off x="4157446" y="4568886"/>
            <a:ext cx="260567" cy="1301804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056" idx="1"/>
            <a:endCxn id="2064" idx="3"/>
          </p:cNvCxnSpPr>
          <p:nvPr/>
        </p:nvCxnSpPr>
        <p:spPr>
          <a:xfrm flipH="1">
            <a:off x="4700370" y="4015570"/>
            <a:ext cx="2090519" cy="103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8001" y="2092013"/>
            <a:ext cx="1552575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227012" y="3327129"/>
            <a:ext cx="11811000" cy="340304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3913" y="308606"/>
            <a:ext cx="3504802" cy="2061157"/>
          </a:xfrm>
          <a:prstGeom prst="rect">
            <a:avLst/>
          </a:prstGeom>
        </p:spPr>
      </p:pic>
      <p:cxnSp>
        <p:nvCxnSpPr>
          <p:cNvPr id="2057" name="Elbow Connector 2056"/>
          <p:cNvCxnSpPr>
            <a:stCxn id="2049" idx="1"/>
            <a:endCxn id="28" idx="0"/>
          </p:cNvCxnSpPr>
          <p:nvPr/>
        </p:nvCxnSpPr>
        <p:spPr>
          <a:xfrm rot="10800000" flipV="1">
            <a:off x="7324289" y="1339185"/>
            <a:ext cx="1179624" cy="752828"/>
          </a:xfrm>
          <a:prstGeom prst="bentConnector2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Arrow Connector 2064"/>
          <p:cNvCxnSpPr>
            <a:stCxn id="2056" idx="0"/>
            <a:endCxn id="28" idx="2"/>
          </p:cNvCxnSpPr>
          <p:nvPr/>
        </p:nvCxnSpPr>
        <p:spPr>
          <a:xfrm flipV="1">
            <a:off x="7324289" y="3120713"/>
            <a:ext cx="0" cy="36145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83" y="381000"/>
            <a:ext cx="5562598" cy="762000"/>
          </a:xfrm>
        </p:spPr>
        <p:txBody>
          <a:bodyPr/>
          <a:lstStyle/>
          <a:p>
            <a:r>
              <a:rPr lang="en-US" dirty="0" smtClean="0"/>
              <a:t>Anticipated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24000"/>
            <a:ext cx="9753600" cy="4343400"/>
          </a:xfrm>
        </p:spPr>
        <p:txBody>
          <a:bodyPr/>
          <a:lstStyle/>
          <a:p>
            <a:r>
              <a:rPr lang="en-US" dirty="0"/>
              <a:t>Verify that social media data can be used as a tool to identify precursors for possible troop movements</a:t>
            </a:r>
          </a:p>
          <a:p>
            <a:r>
              <a:rPr lang="en-US" dirty="0"/>
              <a:t>Develop a solution that could be used on a larger </a:t>
            </a:r>
            <a:r>
              <a:rPr lang="en-US" dirty="0" smtClean="0"/>
              <a:t>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04800"/>
            <a:ext cx="9753600" cy="792162"/>
          </a:xfrm>
        </p:spPr>
        <p:txBody>
          <a:bodyPr/>
          <a:lstStyle/>
          <a:p>
            <a:r>
              <a:rPr lang="en-US" dirty="0" smtClean="0"/>
              <a:t>Ideal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00200"/>
            <a:ext cx="9753600" cy="4343400"/>
          </a:xfrm>
        </p:spPr>
        <p:txBody>
          <a:bodyPr/>
          <a:lstStyle/>
          <a:p>
            <a:r>
              <a:rPr lang="en-US" dirty="0" smtClean="0"/>
              <a:t>Social Media Firehose for the entire country</a:t>
            </a:r>
          </a:p>
          <a:p>
            <a:r>
              <a:rPr lang="en-US" dirty="0" smtClean="0"/>
              <a:t>Knowing the language </a:t>
            </a:r>
          </a:p>
          <a:p>
            <a:r>
              <a:rPr lang="en-US" dirty="0" smtClean="0"/>
              <a:t>Linking open source data with other information</a:t>
            </a:r>
          </a:p>
          <a:p>
            <a:r>
              <a:rPr lang="en-US" dirty="0" smtClean="0"/>
              <a:t>Fully-automated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76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81000"/>
            <a:ext cx="10667998" cy="685800"/>
          </a:xfrm>
        </p:spPr>
        <p:txBody>
          <a:bodyPr/>
          <a:lstStyle/>
          <a:p>
            <a:r>
              <a:rPr lang="en-US" dirty="0" smtClean="0"/>
              <a:t>Open source benefits and challenges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5079" y="3657600"/>
            <a:ext cx="664156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212121"/>
                </a:solidFill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212121"/>
                </a:solidFill>
              </a:rPr>
              <a:t>“I do not speak Russian” ------</a:t>
            </a:r>
            <a:r>
              <a:rPr lang="en-US" altLang="en-US" dirty="0" smtClean="0">
                <a:solidFill>
                  <a:srgbClr val="212121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olidFill>
                  <a:srgbClr val="212121"/>
                </a:solidFill>
              </a:rPr>
              <a:t>“</a:t>
            </a:r>
            <a:r>
              <a:rPr lang="ru-RU" altLang="en-US" dirty="0" smtClean="0">
                <a:solidFill>
                  <a:srgbClr val="212121"/>
                </a:solidFill>
              </a:rPr>
              <a:t>Я </a:t>
            </a:r>
            <a:r>
              <a:rPr lang="ru-RU" altLang="en-US" dirty="0">
                <a:solidFill>
                  <a:srgbClr val="212121"/>
                </a:solidFill>
              </a:rPr>
              <a:t>не говорю </a:t>
            </a:r>
            <a:r>
              <a:rPr lang="ru-RU" altLang="en-US" dirty="0" smtClean="0">
                <a:solidFill>
                  <a:srgbClr val="212121"/>
                </a:solidFill>
              </a:rPr>
              <a:t>по-русски</a:t>
            </a:r>
            <a:r>
              <a:rPr lang="en-US" altLang="en-US" dirty="0" smtClean="0">
                <a:solidFill>
                  <a:srgbClr val="212121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121"/>
                </a:solidFill>
              </a:rPr>
              <a:t>Volume, Velocity and Variety of Social Media Data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121"/>
                </a:solidFill>
              </a:rPr>
              <a:t>Getting access to the right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121"/>
                </a:solidFill>
              </a:rPr>
              <a:t>Filtering the relevant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121"/>
                </a:solidFill>
              </a:rPr>
              <a:t>Deception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121"/>
                </a:solidFill>
              </a:rPr>
              <a:t>Don’t want to become CNN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121"/>
                </a:solidFill>
              </a:rPr>
              <a:t>Data price too high</a:t>
            </a:r>
          </a:p>
        </p:txBody>
      </p:sp>
      <p:sp>
        <p:nvSpPr>
          <p:cNvPr id="8" name="Rectangle 7"/>
          <p:cNvSpPr/>
          <p:nvPr/>
        </p:nvSpPr>
        <p:spPr>
          <a:xfrm>
            <a:off x="925079" y="1600200"/>
            <a:ext cx="49872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212121"/>
                </a:solidFill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121"/>
                </a:solidFill>
              </a:rPr>
              <a:t>Information is provided freely without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121"/>
                </a:solidFill>
              </a:rPr>
              <a:t>Global picture of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121"/>
                </a:solidFill>
              </a:rPr>
              <a:t>Multiple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121"/>
                </a:solidFill>
              </a:rPr>
              <a:t>User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121"/>
                </a:solidFill>
              </a:rPr>
              <a:t>Cultural insights</a:t>
            </a:r>
          </a:p>
        </p:txBody>
      </p:sp>
    </p:spTree>
    <p:extLst>
      <p:ext uri="{BB962C8B-B14F-4D97-AF65-F5344CB8AC3E}">
        <p14:creationId xmlns:p14="http://schemas.microsoft.com/office/powerpoint/2010/main" val="207120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04800"/>
            <a:ext cx="5410198" cy="762000"/>
          </a:xfrm>
        </p:spPr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9753600" cy="4343400"/>
          </a:xfrm>
        </p:spPr>
        <p:txBody>
          <a:bodyPr/>
          <a:lstStyle/>
          <a:p>
            <a:r>
              <a:rPr lang="en-US" dirty="0" smtClean="0"/>
              <a:t>August – September 15: </a:t>
            </a:r>
          </a:p>
          <a:p>
            <a:pPr lvl="1"/>
            <a:r>
              <a:rPr lang="en-US" dirty="0" smtClean="0"/>
              <a:t>Setup processing environment</a:t>
            </a:r>
          </a:p>
          <a:p>
            <a:pPr lvl="1"/>
            <a:r>
              <a:rPr lang="en-US" dirty="0" smtClean="0"/>
              <a:t>Acquire data</a:t>
            </a:r>
            <a:endParaRPr lang="en-US" dirty="0"/>
          </a:p>
          <a:p>
            <a:r>
              <a:rPr lang="en-US" dirty="0" smtClean="0"/>
              <a:t>October-November 15:</a:t>
            </a:r>
          </a:p>
          <a:p>
            <a:pPr lvl="1"/>
            <a:r>
              <a:rPr lang="en-US" dirty="0" smtClean="0"/>
              <a:t>Analyze Data</a:t>
            </a:r>
            <a:endParaRPr lang="en-US" dirty="0"/>
          </a:p>
          <a:p>
            <a:pPr lvl="1"/>
            <a:r>
              <a:rPr lang="en-US" dirty="0" smtClean="0"/>
              <a:t>Develop findings</a:t>
            </a:r>
          </a:p>
          <a:p>
            <a:r>
              <a:rPr lang="en-US" dirty="0" smtClean="0"/>
              <a:t>December15 or Spring 16:</a:t>
            </a:r>
          </a:p>
          <a:p>
            <a:pPr lvl="1"/>
            <a:r>
              <a:rPr lang="en-US" dirty="0" smtClean="0"/>
              <a:t>Present results at conference TBD</a:t>
            </a:r>
          </a:p>
        </p:txBody>
      </p:sp>
    </p:spTree>
    <p:extLst>
      <p:ext uri="{BB962C8B-B14F-4D97-AF65-F5344CB8AC3E}">
        <p14:creationId xmlns:p14="http://schemas.microsoft.com/office/powerpoint/2010/main" val="243464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28600"/>
            <a:ext cx="3429000" cy="86836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074" name="Picture 2" descr="Darkow cartoon: Russia invasion of 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096962"/>
            <a:ext cx="7086600" cy="55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8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676400"/>
            <a:ext cx="5029200" cy="4343400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141412" y="1447800"/>
            <a:ext cx="922020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Castillo, W., (2015). </a:t>
            </a:r>
            <a:r>
              <a:rPr lang="en-US" sz="10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Air Force Intel uses ISIS ‘moron’ post to track fighters.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Retrieved June 15, 2015 from </a:t>
            </a:r>
            <a:r>
              <a:rPr lang="en-US" sz="1000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http://www.cnn.com/2015/06/05/politics/air-force-isis-moron-twitter/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GNIP, (2015). Combing Location and Social Data. Retrieved June 14, 2015 from </a:t>
            </a:r>
            <a:r>
              <a:rPr lang="en-US" sz="1000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https://gnip.com/industries/geo/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Musolesi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M. &amp; Rossi, L. (</a:t>
            </a:r>
            <a:r>
              <a:rPr lang="en-US" sz="10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n.d.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0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It’s the Way you Check-in: Identifying Users in Location-Based Social Networks. 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Retrieved June 14, 2105 from</a:t>
            </a:r>
            <a:r>
              <a:rPr lang="en-US" sz="10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http://www.ucl.ac.uk/~ucfamus/papers/cosn14.pdf</a:t>
            </a:r>
            <a:endParaRPr lang="en-US" sz="1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Pontes, T., </a:t>
            </a:r>
            <a:r>
              <a:rPr lang="en-US" sz="10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Vasconcelos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M., Almeida, J., </a:t>
            </a:r>
            <a:r>
              <a:rPr lang="en-US" sz="10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Kumaraguru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P., &amp; Almeida, V. (</a:t>
            </a:r>
            <a:r>
              <a:rPr lang="en-US" sz="10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n.d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0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Know Where You Live: Privacy Characterization of Foursquare Behavior. 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Retrieved June 14, 2015 from </a:t>
            </a:r>
            <a:r>
              <a:rPr lang="en-US" sz="1000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http://homepages.dcc.ufmg.br/~marisav/lbsn.pdf</a:t>
            </a:r>
            <a:endParaRPr lang="en-US" sz="1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Szoldra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P., (2014). </a:t>
            </a:r>
            <a:r>
              <a:rPr lang="en-US" sz="10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Russian Soldier's Instagram Posts May Be The Clearest Indication Of Moscow's Involvement In East Ukraine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Retrieved on June 14, 2015 from </a:t>
            </a:r>
            <a:r>
              <a:rPr lang="en-US" sz="1000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http://www.businessinsider.com/russian-soldier-ukraine-2014-7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Thome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D., Bosch, H., Kruger, R., &amp; </a:t>
            </a:r>
            <a:r>
              <a:rPr lang="en-US" sz="10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Ertl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T. (</a:t>
            </a:r>
            <a:r>
              <a:rPr lang="en-US" sz="10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n.d.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0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Using Large Scale Aggregated Knowledge for Social Media Location Discovery.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Retrieved on June 14, 2015 from </a:t>
            </a:r>
            <a:r>
              <a:rPr lang="en-US" sz="1000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http://goo.gl/mIvIYp</a:t>
            </a:r>
            <a:r>
              <a:rPr 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http://blog.cloudera.com/blog/2012/09/analyzing-twitter-data-with-hadoop/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http://esri.github.io/gis-tools-for-hadoop/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https://www.iconfinder.com/icons/483480/foursquare_network_online_service_icon#size=128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http://blogs.denverpost.com/opinion-cartoons/2014/03/04/cartoons-day-russian-invasion-ukraine/42733/14/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http://www.1searchmarketing.com/services/business-intelligence/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http://www.jeffbullas.com/2015/04/08/33-social-media-facts-and-statistics-you-should-know-in-2015/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http://www.russiansearchtips.com/category/social-media-in-russia/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http://www.businessinsider.com/putin-russias-military-strength-is-unmatchable-2015-2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https://en.wikipedia.org/wiki/Demographics_of_Russia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https://dl.dropboxusercontent.com/content_link/OAOemtkNQY3o8C2CdSTngxRNHwA2eJn9FxuzZH1vFRCbcOyFcBGdKJoHksjzYxnA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http://blog.journals.cambridge.org/2013/05/talking-tweets-sentiment-analysis-in-twitter/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https://analyticsuspicions.files.wordpress.com/2013/02/college-savings-payment-tweets-sentiment-analysis.png?w=300&amp;h=153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social media data and its value?</a:t>
            </a:r>
            <a:endParaRPr lang="en-US" dirty="0"/>
          </a:p>
          <a:p>
            <a:r>
              <a:rPr lang="en-US" dirty="0" smtClean="0"/>
              <a:t>Russians in Ukraine</a:t>
            </a:r>
            <a:endParaRPr lang="en-US" dirty="0"/>
          </a:p>
          <a:p>
            <a:r>
              <a:rPr lang="en-US" dirty="0" smtClean="0"/>
              <a:t>Project approach and methodology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Anticipated </a:t>
            </a:r>
            <a:r>
              <a:rPr lang="en-US" dirty="0"/>
              <a:t>r</a:t>
            </a:r>
            <a:r>
              <a:rPr lang="en-US" dirty="0" smtClean="0"/>
              <a:t>esults</a:t>
            </a:r>
          </a:p>
          <a:p>
            <a:r>
              <a:rPr lang="en-US" dirty="0" smtClean="0"/>
              <a:t>Project challenges</a:t>
            </a:r>
          </a:p>
          <a:p>
            <a:r>
              <a:rPr lang="en-US" dirty="0" smtClean="0"/>
              <a:t>Project timeline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Project genesis &amp;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371600"/>
            <a:ext cx="9753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Edward Snowden</a:t>
            </a:r>
          </a:p>
          <a:p>
            <a:r>
              <a:rPr lang="en-US" dirty="0" smtClean="0"/>
              <a:t>National reaction to NSA leaks</a:t>
            </a:r>
          </a:p>
          <a:p>
            <a:r>
              <a:rPr lang="en-US" dirty="0" smtClean="0"/>
              <a:t>Do our actions mirror our concerns</a:t>
            </a:r>
          </a:p>
          <a:p>
            <a:r>
              <a:rPr lang="en-US" dirty="0" smtClean="0"/>
              <a:t>Business models revolve around free content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9012" y="4038600"/>
            <a:ext cx="9753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 smtClean="0"/>
              <a:t>At what level can we use social media content to identify patterns and trends geospatially?</a:t>
            </a:r>
          </a:p>
          <a:p>
            <a:pPr marL="45720" indent="0">
              <a:buNone/>
            </a:pPr>
            <a:r>
              <a:rPr lang="en-US" dirty="0" smtClean="0"/>
              <a:t>-Russia – Ukraine as the focus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982" y="452712"/>
            <a:ext cx="9753600" cy="685800"/>
          </a:xfrm>
        </p:spPr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22" y="1443808"/>
            <a:ext cx="1625397" cy="1625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22" y="452712"/>
            <a:ext cx="640080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92" y="457200"/>
            <a:ext cx="640080" cy="64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08" y="452712"/>
            <a:ext cx="640080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23" y="452712"/>
            <a:ext cx="640080" cy="64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55" y="457200"/>
            <a:ext cx="640080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440" y="457200"/>
            <a:ext cx="640080" cy="64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70" y="457200"/>
            <a:ext cx="640080" cy="64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07" y="457200"/>
            <a:ext cx="640080" cy="64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25" y="457200"/>
            <a:ext cx="640080" cy="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612" y="3400996"/>
            <a:ext cx="4394419" cy="3178781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6782" y="1443808"/>
            <a:ext cx="5524500" cy="516255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67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99858"/>
            <a:ext cx="9753600" cy="942613"/>
          </a:xfrm>
        </p:spPr>
        <p:txBody>
          <a:bodyPr/>
          <a:lstStyle/>
          <a:p>
            <a:r>
              <a:rPr lang="en-US" dirty="0" smtClean="0"/>
              <a:t>RAW SOCIAL MEDIA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95" y="1460398"/>
            <a:ext cx="6322806" cy="4659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4012" y="2288498"/>
            <a:ext cx="52578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"text": "VIDEO: Heavy fighting in #Ukraine today near Shchastya. - @UkrWatchTower \n\nhttps://t.co/ySxEqmWANK\nhttp://t.co/JBzp0OXjQn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4012" y="1830624"/>
            <a:ext cx="2343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"id": 625432500115009500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4012" y="1424956"/>
            <a:ext cx="4079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"created_at": "Sun Jul 26 22:28:22 +0000 2015"</a:t>
            </a:r>
          </a:p>
        </p:txBody>
      </p:sp>
      <p:sp>
        <p:nvSpPr>
          <p:cNvPr id="8" name="Rectangle 7"/>
          <p:cNvSpPr/>
          <p:nvPr/>
        </p:nvSpPr>
        <p:spPr>
          <a:xfrm>
            <a:off x="6534295" y="3111402"/>
            <a:ext cx="43418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   "</a:t>
            </a:r>
            <a:r>
              <a:rPr lang="en-US" sz="1400" dirty="0"/>
              <a:t>followers_count": 56777,</a:t>
            </a:r>
          </a:p>
          <a:p>
            <a:r>
              <a:rPr lang="en-US" sz="1400" dirty="0"/>
              <a:t>    "friends_count": 1191,</a:t>
            </a:r>
          </a:p>
          <a:p>
            <a:r>
              <a:rPr lang="en-US" sz="1400" dirty="0"/>
              <a:t>    "listed_count": 1696,</a:t>
            </a:r>
          </a:p>
          <a:p>
            <a:r>
              <a:rPr lang="en-US" sz="1400" dirty="0"/>
              <a:t>    "created_at": "Sat Jun 14 05:49:56 +0000 2014",</a:t>
            </a:r>
          </a:p>
          <a:p>
            <a:r>
              <a:rPr lang="en-US" sz="1400" dirty="0"/>
              <a:t>    "favourites_count": 7894,</a:t>
            </a:r>
          </a:p>
          <a:p>
            <a:r>
              <a:rPr lang="en-US" sz="1400" dirty="0"/>
              <a:t>    "utc_offset": 7200,</a:t>
            </a:r>
          </a:p>
          <a:p>
            <a:r>
              <a:rPr lang="en-US" sz="1400" dirty="0"/>
              <a:t>    "time_zone": "Belgrade",</a:t>
            </a:r>
          </a:p>
          <a:p>
            <a:r>
              <a:rPr lang="en-US" sz="1400" dirty="0"/>
              <a:t>    "geo_enabled": true,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4012" y="5029200"/>
            <a:ext cx="533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"profile_image_url": "http://pbs.twimg.com</a:t>
            </a:r>
            <a:r>
              <a:rPr lang="en-US" sz="1400" dirty="0" smtClean="0"/>
              <a:t>/ profile_images/543565392342290432/aXZfchuk_normal.png</a:t>
            </a:r>
            <a:r>
              <a:rPr lang="en-US" sz="1400" dirty="0"/>
              <a:t>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1612" y="5881221"/>
            <a:ext cx="505138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326 lines </a:t>
            </a:r>
            <a:r>
              <a:rPr lang="en-US" sz="2400" dirty="0"/>
              <a:t>c</a:t>
            </a:r>
            <a:r>
              <a:rPr lang="en-US" sz="2400" dirty="0" smtClean="0"/>
              <a:t>omprise this one tweet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28600"/>
            <a:ext cx="3124200" cy="715962"/>
          </a:xfrm>
        </p:spPr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2212" y="1143000"/>
            <a:ext cx="1" cy="510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54612" y="1090035"/>
            <a:ext cx="39976" cy="515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5212" y="1147689"/>
            <a:ext cx="2057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Personal Use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48906" y="1143000"/>
            <a:ext cx="33289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Business Intelligence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04188" y="1143000"/>
            <a:ext cx="3505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Military &amp; Government</a:t>
            </a: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72812" y="1567732"/>
            <a:ext cx="112413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ocial-Media-World-Map-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12" y="2727456"/>
            <a:ext cx="3124200" cy="193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212" y="1813358"/>
            <a:ext cx="2562225" cy="453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028" y="1813357"/>
            <a:ext cx="1874360" cy="210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Straight Arrow Connector 21"/>
          <p:cNvCxnSpPr>
            <a:endCxn id="19" idx="1"/>
          </p:cNvCxnSpPr>
          <p:nvPr/>
        </p:nvCxnSpPr>
        <p:spPr>
          <a:xfrm flipV="1">
            <a:off x="9066212" y="2868251"/>
            <a:ext cx="668816" cy="690793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tinder dating app 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9" y="1838937"/>
            <a:ext cx="3005855" cy="4508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1" y="-566738"/>
            <a:ext cx="12315825" cy="79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096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media User 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990600"/>
            <a:ext cx="4933352" cy="571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412" y="3916356"/>
            <a:ext cx="6643687" cy="2778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12" y="117048"/>
            <a:ext cx="4629150" cy="36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28600"/>
            <a:ext cx="9753600" cy="838200"/>
          </a:xfrm>
        </p:spPr>
        <p:txBody>
          <a:bodyPr/>
          <a:lstStyle/>
          <a:p>
            <a:r>
              <a:rPr lang="en-US" dirty="0" smtClean="0"/>
              <a:t>Why Russia-Ukraine?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9413" y="5581650"/>
            <a:ext cx="56578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88% of Twitter users are on mobile devices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Russia’s Population: 146.2M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Social Media links to Russian’s soldiers operating</a:t>
            </a:r>
            <a:r>
              <a:rPr lang="en-US" sz="1600" dirty="0"/>
              <a:t> </a:t>
            </a:r>
            <a:r>
              <a:rPr lang="en-US" sz="1600" dirty="0" smtClean="0"/>
              <a:t>in Ukraine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1676400"/>
            <a:ext cx="5972175" cy="3467161"/>
            <a:chOff x="5713412" y="3066898"/>
            <a:chExt cx="5972175" cy="3467161"/>
          </a:xfrm>
        </p:grpSpPr>
        <p:pic>
          <p:nvPicPr>
            <p:cNvPr id="6148" name="Picture 4" descr="http://www.russiansearchtips.com/wp-content/uploads/2015/01/Top-social-media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412" y="3066898"/>
              <a:ext cx="5972175" cy="331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2012" y="5352959"/>
              <a:ext cx="1771650" cy="118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74" y="2781300"/>
            <a:ext cx="3933675" cy="2209800"/>
          </a:xfrm>
          <a:prstGeom prst="rect">
            <a:avLst/>
          </a:prstGeom>
        </p:spPr>
      </p:pic>
      <p:sp>
        <p:nvSpPr>
          <p:cNvPr id="6162" name="TextBox 6161"/>
          <p:cNvSpPr txBox="1"/>
          <p:nvPr/>
        </p:nvSpPr>
        <p:spPr>
          <a:xfrm>
            <a:off x="6551612" y="1638300"/>
            <a:ext cx="5334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23 FEB-19 MAR 2014 - Annexation of Crimea by Russian Federation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26 FEB </a:t>
            </a:r>
            <a:r>
              <a:rPr lang="en-US" sz="1600" b="1" dirty="0" smtClean="0"/>
              <a:t>2014 </a:t>
            </a:r>
            <a:r>
              <a:rPr lang="en-US" sz="1600" dirty="0" smtClean="0"/>
              <a:t>-Present – Russian Intervention in Ukraine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834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739</Words>
  <Application>Microsoft Office PowerPoint</Application>
  <PresentationFormat>Custom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Continental World 16x9</vt:lpstr>
      <vt:lpstr> Open Source Social Media: @Russia-@Ukraine #Conflict</vt:lpstr>
      <vt:lpstr>Agenda</vt:lpstr>
      <vt:lpstr>Project genesis &amp; hypothesis</vt:lpstr>
      <vt:lpstr>Social media</vt:lpstr>
      <vt:lpstr>RAW SOCIAL MEDIA Data</vt:lpstr>
      <vt:lpstr>Use cases</vt:lpstr>
      <vt:lpstr>PowerPoint Presentation</vt:lpstr>
      <vt:lpstr>social media User map</vt:lpstr>
      <vt:lpstr>Why Russia-Ukraine?</vt:lpstr>
      <vt:lpstr>Russia-Ukraine</vt:lpstr>
      <vt:lpstr>Project approach</vt:lpstr>
      <vt:lpstr>Project methodology</vt:lpstr>
      <vt:lpstr>architecture</vt:lpstr>
      <vt:lpstr>Anticipated results</vt:lpstr>
      <vt:lpstr>Ideal circumstances</vt:lpstr>
      <vt:lpstr>Open source benefits and challenges</vt:lpstr>
      <vt:lpstr>Project timeline</vt:lpstr>
      <vt:lpstr>questions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2015-07-26T23:21:06Z</dcterms:created>
  <dcterms:modified xsi:type="dcterms:W3CDTF">2015-08-05T22:45:49Z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