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83" r:id="rId3"/>
    <p:sldId id="279" r:id="rId4"/>
    <p:sldId id="267" r:id="rId5"/>
    <p:sldId id="284" r:id="rId6"/>
    <p:sldId id="286" r:id="rId7"/>
    <p:sldId id="260" r:id="rId8"/>
    <p:sldId id="258" r:id="rId9"/>
    <p:sldId id="266" r:id="rId10"/>
    <p:sldId id="288" r:id="rId11"/>
    <p:sldId id="270" r:id="rId12"/>
    <p:sldId id="264" r:id="rId13"/>
    <p:sldId id="269" r:id="rId14"/>
    <p:sldId id="268" r:id="rId15"/>
    <p:sldId id="280" r:id="rId16"/>
    <p:sldId id="272" r:id="rId17"/>
    <p:sldId id="273" r:id="rId18"/>
    <p:sldId id="274" r:id="rId19"/>
    <p:sldId id="271" r:id="rId20"/>
    <p:sldId id="278" r:id="rId21"/>
    <p:sldId id="282" r:id="rId22"/>
    <p:sldId id="277" r:id="rId23"/>
    <p:sldId id="276" r:id="rId24"/>
    <p:sldId id="275" r:id="rId25"/>
    <p:sldId id="289" r:id="rId26"/>
    <p:sldId id="28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59853B"/>
    <a:srgbClr val="00297A"/>
    <a:srgbClr val="FFFFFF"/>
    <a:srgbClr val="0D0547"/>
    <a:srgbClr val="43CEFF"/>
    <a:srgbClr val="9FE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2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1F642F-9663-4A1F-9ED6-E6DDEA8FC2DC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EC655-1C25-4F04-84C8-5A45D19F47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23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321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873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475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90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76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85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38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499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45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090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72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372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s://www.usgs.gov/core-science-systems/ngp/3dep/3dep-product-metadat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G"/><Relationship Id="rId4" Type="http://schemas.openxmlformats.org/officeDocument/2006/relationships/image" Target="../media/image44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G"/><Relationship Id="rId4" Type="http://schemas.openxmlformats.org/officeDocument/2006/relationships/image" Target="../media/image5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er.nationalmap.gov/advanced-viewer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61BB5C-47FA-42E9-98C8-96CD27520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14" y="640080"/>
            <a:ext cx="3659246" cy="2850319"/>
          </a:xfrm>
        </p:spPr>
        <p:txBody>
          <a:bodyPr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DEM Resolution Effects on Visibility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37E4DC-74B4-424B-8898-ABA976745E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14" y="3812134"/>
            <a:ext cx="3659246" cy="2349823"/>
          </a:xfrm>
        </p:spPr>
        <p:txBody>
          <a:bodyPr>
            <a:normAutofit/>
          </a:bodyPr>
          <a:lstStyle/>
          <a:p>
            <a:r>
              <a:rPr lang="en-US" sz="1800">
                <a:solidFill>
                  <a:srgbClr val="FFFFFF"/>
                </a:solidFill>
              </a:rPr>
              <a:t>By: Kimberly Quirk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AA65C32-10EC-493E-91E8-004410EE35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3" t="-1" r="-1" b="-1"/>
          <a:stretch/>
        </p:blipFill>
        <p:spPr>
          <a:xfrm>
            <a:off x="4357689" y="0"/>
            <a:ext cx="78342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53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96E89-58C7-4ABB-9C2B-2CA0A2E6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10" y="1419273"/>
            <a:ext cx="3606547" cy="13581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Stratified Sampling</a:t>
            </a:r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E9C94-08BF-4962-8335-49FF5AD7F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002" y="2865014"/>
            <a:ext cx="3746240" cy="35357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Areas will be grouped into different terrain types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Must have continuous 1m data for a 30 km X 30 km box 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Areas may look continuous at this scale, but may still have holes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FFFFFF"/>
                </a:solidFill>
              </a:rPr>
              <a:t>4 Points are evenly distributed in sample area to prevent overlaps</a:t>
            </a:r>
          </a:p>
          <a:p>
            <a:pPr marL="201168" lvl="1" indent="0">
              <a:lnSpc>
                <a:spcPct val="90000"/>
              </a:lnSpc>
              <a:buNone/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031677-058A-4E2B-9C00-74B6258B9481}"/>
              </a:ext>
            </a:extLst>
          </p:cNvPr>
          <p:cNvSpPr txBox="1">
            <a:spLocks/>
          </p:cNvSpPr>
          <p:nvPr/>
        </p:nvSpPr>
        <p:spPr>
          <a:xfrm>
            <a:off x="-1" y="6400800"/>
            <a:ext cx="12186315" cy="5138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tx1"/>
                </a:solidFill>
              </a:rPr>
              <a:t>USGS 1m DEM Index: </a:t>
            </a:r>
            <a:r>
              <a:rPr lang="en-US" sz="3600" dirty="0">
                <a:hlinkClick r:id="rId2"/>
              </a:rPr>
              <a:t>https://www.usgs.gov/core-science-systems/ngp/3dep/3dep-product-metadata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8" name="Picture 7" descr="A close up of a colorful palm trees&#10;&#10;Description automatically generated">
            <a:extLst>
              <a:ext uri="{FF2B5EF4-FFF2-40B4-BE49-F238E27FC236}">
                <a16:creationId xmlns:a16="http://schemas.microsoft.com/office/drawing/2014/main" id="{3E439860-9294-4CBA-A7AF-E6C491A935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56" y="-12683"/>
            <a:ext cx="8221957" cy="6413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348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997F644-28F5-4E15-8ACA-3589602D583D}"/>
              </a:ext>
            </a:extLst>
          </p:cNvPr>
          <p:cNvSpPr/>
          <p:nvPr/>
        </p:nvSpPr>
        <p:spPr>
          <a:xfrm>
            <a:off x="4076505" y="0"/>
            <a:ext cx="3855857" cy="4317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850D79-0F06-4A8B-B4CB-80C23D9BDF86}"/>
              </a:ext>
            </a:extLst>
          </p:cNvPr>
          <p:cNvSpPr txBox="1"/>
          <p:nvPr/>
        </p:nvSpPr>
        <p:spPr>
          <a:xfrm>
            <a:off x="4003431" y="-45732"/>
            <a:ext cx="41851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West Colorado Study Area</a:t>
            </a:r>
          </a:p>
        </p:txBody>
      </p:sp>
      <p:pic>
        <p:nvPicPr>
          <p:cNvPr id="5" name="Picture 4" descr="A pile of palm trees&#10;&#10;Description automatically generated">
            <a:extLst>
              <a:ext uri="{FF2B5EF4-FFF2-40B4-BE49-F238E27FC236}">
                <a16:creationId xmlns:a16="http://schemas.microsoft.com/office/drawing/2014/main" id="{44CAADC2-4D1D-4742-99EB-241CC754C9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1755"/>
            <a:ext cx="9377265" cy="5969045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B155E3CB-A282-41E5-94C4-8EA9CAE2C4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981450" y="4777910"/>
            <a:ext cx="8210550" cy="2114550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299833F-D293-4E26-8983-AE501559F6FF}"/>
              </a:ext>
            </a:extLst>
          </p:cNvPr>
          <p:cNvCxnSpPr>
            <a:cxnSpLocks/>
          </p:cNvCxnSpPr>
          <p:nvPr/>
        </p:nvCxnSpPr>
        <p:spPr>
          <a:xfrm flipV="1">
            <a:off x="0" y="3212983"/>
            <a:ext cx="3322040" cy="122020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43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id="{F2B1880B-53B6-4DBF-A520-5E6A07590EDC}"/>
              </a:ext>
            </a:extLst>
          </p:cNvPr>
          <p:cNvSpPr/>
          <p:nvPr/>
        </p:nvSpPr>
        <p:spPr>
          <a:xfrm>
            <a:off x="0" y="838900"/>
            <a:ext cx="12192000" cy="5578678"/>
          </a:xfrm>
          <a:prstGeom prst="flowChartAlternateProcess">
            <a:avLst/>
          </a:prstGeom>
          <a:solidFill>
            <a:schemeClr val="tx2">
              <a:lumMod val="90000"/>
              <a:lumOff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133A79A-5FC2-4321-BF42-A23731659157}"/>
              </a:ext>
            </a:extLst>
          </p:cNvPr>
          <p:cNvSpPr/>
          <p:nvPr/>
        </p:nvSpPr>
        <p:spPr>
          <a:xfrm>
            <a:off x="287148" y="1147892"/>
            <a:ext cx="2118220" cy="1368804"/>
          </a:xfrm>
          <a:prstGeom prst="ellipse">
            <a:avLst/>
          </a:prstGeom>
          <a:solidFill>
            <a:srgbClr val="9FE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Collect  DEMs: USGS and CGIAR-CSI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E196D47-4888-4157-A16D-40FDEF48ECD3}"/>
              </a:ext>
            </a:extLst>
          </p:cNvPr>
          <p:cNvSpPr/>
          <p:nvPr/>
        </p:nvSpPr>
        <p:spPr>
          <a:xfrm>
            <a:off x="5106974" y="1147892"/>
            <a:ext cx="2118220" cy="1368804"/>
          </a:xfrm>
          <a:prstGeom prst="ellipse">
            <a:avLst/>
          </a:prstGeom>
          <a:solidFill>
            <a:srgbClr val="43CE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 for Quality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D3E24F80-67DA-4878-B8F9-23BFDD546CA6}"/>
              </a:ext>
            </a:extLst>
          </p:cNvPr>
          <p:cNvSpPr/>
          <p:nvPr/>
        </p:nvSpPr>
        <p:spPr>
          <a:xfrm>
            <a:off x="9223696" y="2806823"/>
            <a:ext cx="2118220" cy="1368804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Preprocess Data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1040F-CF56-43E8-966F-AA9870533B5B}"/>
              </a:ext>
            </a:extLst>
          </p:cNvPr>
          <p:cNvSpPr/>
          <p:nvPr/>
        </p:nvSpPr>
        <p:spPr>
          <a:xfrm>
            <a:off x="287148" y="4633518"/>
            <a:ext cx="2118220" cy="1368804"/>
          </a:xfrm>
          <a:prstGeom prst="ellipse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 the Viewshed Tool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8CBD617-2E7A-4DD7-8168-2AC8195702C0}"/>
              </a:ext>
            </a:extLst>
          </p:cNvPr>
          <p:cNvSpPr/>
          <p:nvPr/>
        </p:nvSpPr>
        <p:spPr>
          <a:xfrm>
            <a:off x="6317818" y="4722303"/>
            <a:ext cx="2118220" cy="1368804"/>
          </a:xfrm>
          <a:prstGeom prst="ellipse">
            <a:avLst/>
          </a:prstGeom>
          <a:solidFill>
            <a:srgbClr val="00206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Visibility Viewsheds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C3F4243-AACA-4FFC-85FF-81A83FA8C8E6}"/>
              </a:ext>
            </a:extLst>
          </p:cNvPr>
          <p:cNvSpPr/>
          <p:nvPr/>
        </p:nvSpPr>
        <p:spPr>
          <a:xfrm>
            <a:off x="9779032" y="4667075"/>
            <a:ext cx="2118220" cy="1368804"/>
          </a:xfrm>
          <a:prstGeom prst="ellipse">
            <a:avLst/>
          </a:prstGeom>
          <a:solidFill>
            <a:srgbClr val="0D054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Analyze the Data and Collect Results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C433A432-4833-450B-8328-AB3CA8E8F515}"/>
              </a:ext>
            </a:extLst>
          </p:cNvPr>
          <p:cNvSpPr/>
          <p:nvPr/>
        </p:nvSpPr>
        <p:spPr>
          <a:xfrm>
            <a:off x="2741103" y="1203116"/>
            <a:ext cx="2030136" cy="1258349"/>
          </a:xfrm>
          <a:prstGeom prst="flowChartAlternateProcess">
            <a:avLst/>
          </a:prstGeom>
          <a:solidFill>
            <a:srgbClr val="9FE6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1m, 10m, 30m, and 90m (STRM) DEMs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309CDFCD-8124-40A6-963B-A413B6E8456F}"/>
              </a:ext>
            </a:extLst>
          </p:cNvPr>
          <p:cNvSpPr/>
          <p:nvPr/>
        </p:nvSpPr>
        <p:spPr>
          <a:xfrm>
            <a:off x="7552975" y="1203115"/>
            <a:ext cx="2030136" cy="1258349"/>
          </a:xfrm>
          <a:prstGeom prst="flowChartAlternateProcess">
            <a:avLst/>
          </a:prstGeom>
          <a:solidFill>
            <a:srgbClr val="43CE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ArcPro to visually scan the area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E50AE73B-3470-451F-B980-D28342BE1190}"/>
              </a:ext>
            </a:extLst>
          </p:cNvPr>
          <p:cNvSpPr/>
          <p:nvPr/>
        </p:nvSpPr>
        <p:spPr>
          <a:xfrm>
            <a:off x="9910893" y="1203116"/>
            <a:ext cx="2030136" cy="1258349"/>
          </a:xfrm>
          <a:prstGeom prst="flowChartAlternateProcess">
            <a:avLst/>
          </a:prstGeom>
          <a:solidFill>
            <a:srgbClr val="43CEFF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Create a hillshade to show the quality of the DEM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7927DA79-C519-4FC5-B88E-721EA9E741F2}"/>
              </a:ext>
            </a:extLst>
          </p:cNvPr>
          <p:cNvSpPr/>
          <p:nvPr/>
        </p:nvSpPr>
        <p:spPr>
          <a:xfrm>
            <a:off x="6537907" y="2843167"/>
            <a:ext cx="2030136" cy="1258349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If Needed: convert from IMG to TIF and Mosaic tiles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BDD00818-FAB6-4461-98AC-C6ADCD5754EE}"/>
              </a:ext>
            </a:extLst>
          </p:cNvPr>
          <p:cNvSpPr/>
          <p:nvPr/>
        </p:nvSpPr>
        <p:spPr>
          <a:xfrm>
            <a:off x="3756171" y="2862050"/>
            <a:ext cx="2030136" cy="1258349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Clip to study area square and  project to appropriate UTM</a:t>
            </a: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D29B387E-7724-4FB9-9D7F-2DA324E60540}"/>
              </a:ext>
            </a:extLst>
          </p:cNvPr>
          <p:cNvSpPr/>
          <p:nvPr/>
        </p:nvSpPr>
        <p:spPr>
          <a:xfrm>
            <a:off x="3236376" y="4713206"/>
            <a:ext cx="2030136" cy="1258349"/>
          </a:xfrm>
          <a:prstGeom prst="flowChartAlternateProcess">
            <a:avLst/>
          </a:prstGeom>
          <a:solidFill>
            <a:srgbClr val="0070C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Use two observee heights: .5m and 1.71m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0DDBF9C-CAC7-4F53-8861-BE8481184BAE}"/>
              </a:ext>
            </a:extLst>
          </p:cNvPr>
          <p:cNvCxnSpPr/>
          <p:nvPr/>
        </p:nvCxnSpPr>
        <p:spPr>
          <a:xfrm>
            <a:off x="2095151" y="1290505"/>
            <a:ext cx="6459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6F76BE4-5339-41EF-9826-C8EE27EC6D7B}"/>
              </a:ext>
            </a:extLst>
          </p:cNvPr>
          <p:cNvCxnSpPr/>
          <p:nvPr/>
        </p:nvCxnSpPr>
        <p:spPr>
          <a:xfrm>
            <a:off x="6883519" y="1290505"/>
            <a:ext cx="6459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4A75119-AD07-4E44-AD97-4ACEE9114ECA}"/>
              </a:ext>
            </a:extLst>
          </p:cNvPr>
          <p:cNvCxnSpPr>
            <a:cxnSpLocks/>
          </p:cNvCxnSpPr>
          <p:nvPr/>
        </p:nvCxnSpPr>
        <p:spPr>
          <a:xfrm flipH="1">
            <a:off x="11351702" y="2559353"/>
            <a:ext cx="415255" cy="494940"/>
          </a:xfrm>
          <a:prstGeom prst="straightConnector1">
            <a:avLst/>
          </a:prstGeom>
          <a:ln>
            <a:tailEnd type="triangle"/>
          </a:ln>
          <a:scene3d>
            <a:camera prst="isometricOffAxis2Left"/>
            <a:lightRig rig="threePt" dir="t"/>
          </a:scene3d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B8211B3-CC8A-4FED-9815-72C3D7A587EF}"/>
              </a:ext>
            </a:extLst>
          </p:cNvPr>
          <p:cNvCxnSpPr>
            <a:cxnSpLocks/>
          </p:cNvCxnSpPr>
          <p:nvPr/>
        </p:nvCxnSpPr>
        <p:spPr>
          <a:xfrm flipH="1" flipV="1">
            <a:off x="8568043" y="3491224"/>
            <a:ext cx="649624" cy="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84845D4-B3AB-492E-89B5-BF43740474A8}"/>
              </a:ext>
            </a:extLst>
          </p:cNvPr>
          <p:cNvCxnSpPr>
            <a:cxnSpLocks/>
          </p:cNvCxnSpPr>
          <p:nvPr/>
        </p:nvCxnSpPr>
        <p:spPr>
          <a:xfrm flipH="1">
            <a:off x="5838738" y="3472341"/>
            <a:ext cx="6459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A798324-2006-49A9-BA0E-DCB65F6D7CFA}"/>
              </a:ext>
            </a:extLst>
          </p:cNvPr>
          <p:cNvCxnSpPr>
            <a:cxnSpLocks/>
          </p:cNvCxnSpPr>
          <p:nvPr/>
        </p:nvCxnSpPr>
        <p:spPr>
          <a:xfrm flipH="1">
            <a:off x="3036815" y="3491224"/>
            <a:ext cx="6459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20CF7ABE-DD8C-4CC1-9E0E-94CB0FE9021E}"/>
              </a:ext>
            </a:extLst>
          </p:cNvPr>
          <p:cNvCxnSpPr>
            <a:cxnSpLocks/>
          </p:cNvCxnSpPr>
          <p:nvPr/>
        </p:nvCxnSpPr>
        <p:spPr>
          <a:xfrm flipH="1">
            <a:off x="937074" y="4048388"/>
            <a:ext cx="1" cy="5529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B4100E6-1DFD-4D3C-B9FA-3714C9449D1D}"/>
              </a:ext>
            </a:extLst>
          </p:cNvPr>
          <p:cNvCxnSpPr/>
          <p:nvPr/>
        </p:nvCxnSpPr>
        <p:spPr>
          <a:xfrm>
            <a:off x="4764771" y="1273725"/>
            <a:ext cx="64595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9C37151-675F-41A0-8F2D-07E25C2182C5}"/>
              </a:ext>
            </a:extLst>
          </p:cNvPr>
          <p:cNvCxnSpPr>
            <a:cxnSpLocks/>
          </p:cNvCxnSpPr>
          <p:nvPr/>
        </p:nvCxnSpPr>
        <p:spPr>
          <a:xfrm>
            <a:off x="9583111" y="1290505"/>
            <a:ext cx="32778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B37C96E5-B380-4405-AAFB-0FCC0520CBF0}"/>
              </a:ext>
            </a:extLst>
          </p:cNvPr>
          <p:cNvCxnSpPr>
            <a:cxnSpLocks/>
          </p:cNvCxnSpPr>
          <p:nvPr/>
        </p:nvCxnSpPr>
        <p:spPr>
          <a:xfrm>
            <a:off x="2095151" y="4801282"/>
            <a:ext cx="1141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5B11C3E-AED0-41A5-9B50-E64FFCB05828}"/>
              </a:ext>
            </a:extLst>
          </p:cNvPr>
          <p:cNvCxnSpPr>
            <a:cxnSpLocks/>
          </p:cNvCxnSpPr>
          <p:nvPr/>
        </p:nvCxnSpPr>
        <p:spPr>
          <a:xfrm>
            <a:off x="5310554" y="4793040"/>
            <a:ext cx="13355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9283A9C3-849B-4A2F-B82F-D64EA48CBA7F}"/>
              </a:ext>
            </a:extLst>
          </p:cNvPr>
          <p:cNvCxnSpPr>
            <a:cxnSpLocks/>
          </p:cNvCxnSpPr>
          <p:nvPr/>
        </p:nvCxnSpPr>
        <p:spPr>
          <a:xfrm flipV="1">
            <a:off x="8150087" y="4785438"/>
            <a:ext cx="1849208" cy="158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8565E4B5-99D4-494C-B2B2-A673918BC156}"/>
              </a:ext>
            </a:extLst>
          </p:cNvPr>
          <p:cNvSpPr/>
          <p:nvPr/>
        </p:nvSpPr>
        <p:spPr>
          <a:xfrm>
            <a:off x="4655308" y="-28252"/>
            <a:ext cx="30128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Workflow</a:t>
            </a:r>
          </a:p>
        </p:txBody>
      </p:sp>
      <p:sp>
        <p:nvSpPr>
          <p:cNvPr id="47" name="Flowchart: Alternate Process 46">
            <a:extLst>
              <a:ext uri="{FF2B5EF4-FFF2-40B4-BE49-F238E27FC236}">
                <a16:creationId xmlns:a16="http://schemas.microsoft.com/office/drawing/2014/main" id="{CFC87B5D-32C6-4DC3-A2AB-A9A65DC8D63D}"/>
              </a:ext>
            </a:extLst>
          </p:cNvPr>
          <p:cNvSpPr/>
          <p:nvPr/>
        </p:nvSpPr>
        <p:spPr>
          <a:xfrm>
            <a:off x="980071" y="2849454"/>
            <a:ext cx="2030136" cy="1258349"/>
          </a:xfrm>
          <a:prstGeom prst="flowChartAlternateProcess">
            <a:avLst/>
          </a:prstGeom>
          <a:solidFill>
            <a:srgbClr val="00B0F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four-point feature class that will be the observee points</a:t>
            </a:r>
          </a:p>
        </p:txBody>
      </p:sp>
    </p:spTree>
    <p:extLst>
      <p:ext uri="{BB962C8B-B14F-4D97-AF65-F5344CB8AC3E}">
        <p14:creationId xmlns:p14="http://schemas.microsoft.com/office/powerpoint/2010/main" val="284056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B834D075-BEBC-4AC8-B812-6D032708E6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 t="1904" r="8996" b="3940"/>
          <a:stretch/>
        </p:blipFill>
        <p:spPr>
          <a:xfrm>
            <a:off x="6095998" y="-1"/>
            <a:ext cx="6096001" cy="6419461"/>
          </a:xfrm>
          <a:prstGeom prst="rect">
            <a:avLst/>
          </a:prstGeom>
        </p:spPr>
      </p:pic>
      <p:pic>
        <p:nvPicPr>
          <p:cNvPr id="3" name="Picture 2" descr="A picture containing laying, lying, blue&#10;&#10;Description automatically generated">
            <a:extLst>
              <a:ext uri="{FF2B5EF4-FFF2-40B4-BE49-F238E27FC236}">
                <a16:creationId xmlns:a16="http://schemas.microsoft.com/office/drawing/2014/main" id="{30EADE85-7261-4707-899E-EE5ED27CDC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79" t="1499" r="13589" b="3876"/>
          <a:stretch/>
        </p:blipFill>
        <p:spPr>
          <a:xfrm>
            <a:off x="0" y="0"/>
            <a:ext cx="6096000" cy="641946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00149A-2AFB-4969-8613-4DBFC3F40104}"/>
              </a:ext>
            </a:extLst>
          </p:cNvPr>
          <p:cNvSpPr txBox="1"/>
          <p:nvPr/>
        </p:nvSpPr>
        <p:spPr>
          <a:xfrm>
            <a:off x="1084707" y="228600"/>
            <a:ext cx="370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1m Standing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6662A36-18DE-4215-BEC3-83395CED4713}"/>
              </a:ext>
            </a:extLst>
          </p:cNvPr>
          <p:cNvSpPr txBox="1"/>
          <p:nvPr/>
        </p:nvSpPr>
        <p:spPr>
          <a:xfrm>
            <a:off x="8462274" y="336280"/>
            <a:ext cx="3702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1m Laying</a:t>
            </a:r>
          </a:p>
        </p:txBody>
      </p:sp>
    </p:spTree>
    <p:extLst>
      <p:ext uri="{BB962C8B-B14F-4D97-AF65-F5344CB8AC3E}">
        <p14:creationId xmlns:p14="http://schemas.microsoft.com/office/powerpoint/2010/main" val="3211155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affiti covered wall&#10;&#10;Description automatically generated">
            <a:extLst>
              <a:ext uri="{FF2B5EF4-FFF2-40B4-BE49-F238E27FC236}">
                <a16:creationId xmlns:a16="http://schemas.microsoft.com/office/drawing/2014/main" id="{FC886668-9E0D-4B6F-B6C3-9192F2CCD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74" y="3537199"/>
            <a:ext cx="4167429" cy="3310025"/>
          </a:xfrm>
          <a:prstGeom prst="rect">
            <a:avLst/>
          </a:prstGeom>
        </p:spPr>
      </p:pic>
      <p:pic>
        <p:nvPicPr>
          <p:cNvPr id="14" name="Picture 13" descr="A picture containing outdoor, building, kite&#10;&#10;Description automatically generated">
            <a:extLst>
              <a:ext uri="{FF2B5EF4-FFF2-40B4-BE49-F238E27FC236}">
                <a16:creationId xmlns:a16="http://schemas.microsoft.com/office/drawing/2014/main" id="{0E3FABA7-52D4-4699-8C15-6A7F61C47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32753"/>
            <a:ext cx="4213295" cy="3225247"/>
          </a:xfrm>
          <a:prstGeom prst="rect">
            <a:avLst/>
          </a:prstGeom>
        </p:spPr>
      </p:pic>
      <p:pic>
        <p:nvPicPr>
          <p:cNvPr id="16" name="Picture 15" descr="A picture containing nature&#10;&#10;Description automatically generated">
            <a:extLst>
              <a:ext uri="{FF2B5EF4-FFF2-40B4-BE49-F238E27FC236}">
                <a16:creationId xmlns:a16="http://schemas.microsoft.com/office/drawing/2014/main" id="{C883A040-B826-4315-9490-11B7C2ABDD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574" y="-7979"/>
            <a:ext cx="4167425" cy="33287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A312A6E-B419-43B5-816D-D2122D79CF5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908"/>
            <a:ext cx="4213295" cy="332080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BD0053-9DE5-4CD4-A5EF-C533B79E7D73}"/>
              </a:ext>
            </a:extLst>
          </p:cNvPr>
          <p:cNvSpPr txBox="1"/>
          <p:nvPr/>
        </p:nvSpPr>
        <p:spPr>
          <a:xfrm>
            <a:off x="4129524" y="1874366"/>
            <a:ext cx="196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1m Standing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8093CB-79F0-4C9E-9D2D-E1BF8A17B4D1}"/>
              </a:ext>
            </a:extLst>
          </p:cNvPr>
          <p:cNvSpPr txBox="1"/>
          <p:nvPr/>
        </p:nvSpPr>
        <p:spPr>
          <a:xfrm>
            <a:off x="4129525" y="4876044"/>
            <a:ext cx="1966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30m Standing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BFD557-B507-48AD-A9AC-2894D1160260}"/>
              </a:ext>
            </a:extLst>
          </p:cNvPr>
          <p:cNvSpPr txBox="1"/>
          <p:nvPr/>
        </p:nvSpPr>
        <p:spPr>
          <a:xfrm>
            <a:off x="6483801" y="4876044"/>
            <a:ext cx="21457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90m Standing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6C3CA4-436D-4476-B496-D06856AC9A5D}"/>
              </a:ext>
            </a:extLst>
          </p:cNvPr>
          <p:cNvSpPr txBox="1"/>
          <p:nvPr/>
        </p:nvSpPr>
        <p:spPr>
          <a:xfrm>
            <a:off x="6483801" y="1874366"/>
            <a:ext cx="22158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10m Standing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0CAA7E-37DE-4F89-8E2E-39DBD1E06647}"/>
              </a:ext>
            </a:extLst>
          </p:cNvPr>
          <p:cNvSpPr txBox="1"/>
          <p:nvPr/>
        </p:nvSpPr>
        <p:spPr>
          <a:xfrm>
            <a:off x="4045397" y="-68686"/>
            <a:ext cx="41674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Pilot Viewshed Analysis</a:t>
            </a:r>
          </a:p>
        </p:txBody>
      </p:sp>
    </p:spTree>
    <p:extLst>
      <p:ext uri="{BB962C8B-B14F-4D97-AF65-F5344CB8AC3E}">
        <p14:creationId xmlns:p14="http://schemas.microsoft.com/office/powerpoint/2010/main" val="669990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80D4A-077D-4C70-886B-43769D747B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Viewshed Analysis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3484519-E175-4091-B287-3B0543B31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Viewshed Results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Viewshed Resolution Changes</a:t>
            </a:r>
          </a:p>
        </p:txBody>
      </p:sp>
    </p:spTree>
    <p:extLst>
      <p:ext uri="{BB962C8B-B14F-4D97-AF65-F5344CB8AC3E}">
        <p14:creationId xmlns:p14="http://schemas.microsoft.com/office/powerpoint/2010/main" val="42922682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6E3DB0A-03AE-438C-B933-5FBDAA20A158}"/>
              </a:ext>
            </a:extLst>
          </p:cNvPr>
          <p:cNvSpPr txBox="1"/>
          <p:nvPr/>
        </p:nvSpPr>
        <p:spPr>
          <a:xfrm>
            <a:off x="4937036" y="0"/>
            <a:ext cx="2268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1m Results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6E1362-924F-4E31-8277-2EBD654B4AD3}"/>
              </a:ext>
            </a:extLst>
          </p:cNvPr>
          <p:cNvSpPr txBox="1"/>
          <p:nvPr/>
        </p:nvSpPr>
        <p:spPr>
          <a:xfrm>
            <a:off x="7068425" y="4793842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FFCEA8-22A8-49DF-ABFE-E198D058DAC9}"/>
              </a:ext>
            </a:extLst>
          </p:cNvPr>
          <p:cNvSpPr txBox="1"/>
          <p:nvPr/>
        </p:nvSpPr>
        <p:spPr>
          <a:xfrm>
            <a:off x="4613821" y="4753133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5E227E-9501-4752-A914-598836B1FF41}"/>
              </a:ext>
            </a:extLst>
          </p:cNvPr>
          <p:cNvSpPr txBox="1"/>
          <p:nvPr/>
        </p:nvSpPr>
        <p:spPr>
          <a:xfrm>
            <a:off x="7068425" y="1510161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307B09-1DCB-4E6D-BC52-301C4FB8CA0C}"/>
              </a:ext>
            </a:extLst>
          </p:cNvPr>
          <p:cNvSpPr txBox="1"/>
          <p:nvPr/>
        </p:nvSpPr>
        <p:spPr>
          <a:xfrm>
            <a:off x="4613822" y="1510161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 1</a:t>
            </a:r>
          </a:p>
        </p:txBody>
      </p:sp>
      <p:pic>
        <p:nvPicPr>
          <p:cNvPr id="3" name="Picture 2" descr="A close up of a tree&#10;&#10;Description automatically generated">
            <a:extLst>
              <a:ext uri="{FF2B5EF4-FFF2-40B4-BE49-F238E27FC236}">
                <a16:creationId xmlns:a16="http://schemas.microsoft.com/office/drawing/2014/main" id="{9DBE873E-A12D-4FC6-A6BE-AD33CEAC52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174" y="3393640"/>
            <a:ext cx="4613826" cy="3464360"/>
          </a:xfrm>
          <a:prstGeom prst="rect">
            <a:avLst/>
          </a:prstGeom>
        </p:spPr>
      </p:pic>
      <p:pic>
        <p:nvPicPr>
          <p:cNvPr id="6" name="Picture 5" descr="A group of people on a rock&#10;&#10;Description automatically generated">
            <a:extLst>
              <a:ext uri="{FF2B5EF4-FFF2-40B4-BE49-F238E27FC236}">
                <a16:creationId xmlns:a16="http://schemas.microsoft.com/office/drawing/2014/main" id="{AC43A6FF-AD13-454D-9CB2-B7B7D565E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3450035"/>
            <a:ext cx="4613824" cy="3407965"/>
          </a:xfrm>
          <a:prstGeom prst="rect">
            <a:avLst/>
          </a:prstGeom>
        </p:spPr>
      </p:pic>
      <p:pic>
        <p:nvPicPr>
          <p:cNvPr id="8" name="Picture 7" descr="A close up of a rock&#10;&#10;Description automatically generated">
            <a:extLst>
              <a:ext uri="{FF2B5EF4-FFF2-40B4-BE49-F238E27FC236}">
                <a16:creationId xmlns:a16="http://schemas.microsoft.com/office/drawing/2014/main" id="{E008D66D-1E26-47D5-9311-AC0F4E935B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174" y="-3986"/>
            <a:ext cx="4613825" cy="3397626"/>
          </a:xfrm>
          <a:prstGeom prst="rect">
            <a:avLst/>
          </a:prstGeom>
        </p:spPr>
      </p:pic>
      <p:pic>
        <p:nvPicPr>
          <p:cNvPr id="11" name="Picture 10" descr="A close up of a mountain&#10;&#10;Description automatically generated">
            <a:extLst>
              <a:ext uri="{FF2B5EF4-FFF2-40B4-BE49-F238E27FC236}">
                <a16:creationId xmlns:a16="http://schemas.microsoft.com/office/drawing/2014/main" id="{793CFDB1-69D4-4A54-8925-5C77B63A04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4613825" cy="34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210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6E3DB0A-03AE-438C-B933-5FBDAA20A158}"/>
              </a:ext>
            </a:extLst>
          </p:cNvPr>
          <p:cNvSpPr txBox="1"/>
          <p:nvPr/>
        </p:nvSpPr>
        <p:spPr>
          <a:xfrm>
            <a:off x="4958725" y="0"/>
            <a:ext cx="2268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10m Results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6E1362-924F-4E31-8277-2EBD654B4AD3}"/>
              </a:ext>
            </a:extLst>
          </p:cNvPr>
          <p:cNvSpPr txBox="1"/>
          <p:nvPr/>
        </p:nvSpPr>
        <p:spPr>
          <a:xfrm>
            <a:off x="7076912" y="4795204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FFCEA8-22A8-49DF-ABFE-E198D058DAC9}"/>
              </a:ext>
            </a:extLst>
          </p:cNvPr>
          <p:cNvSpPr txBox="1"/>
          <p:nvPr/>
        </p:nvSpPr>
        <p:spPr>
          <a:xfrm>
            <a:off x="4618545" y="4795204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5E227E-9501-4752-A914-598836B1FF41}"/>
              </a:ext>
            </a:extLst>
          </p:cNvPr>
          <p:cNvSpPr txBox="1"/>
          <p:nvPr/>
        </p:nvSpPr>
        <p:spPr>
          <a:xfrm>
            <a:off x="7076912" y="1549541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307B09-1DCB-4E6D-BC52-301C4FB8CA0C}"/>
              </a:ext>
            </a:extLst>
          </p:cNvPr>
          <p:cNvSpPr txBox="1"/>
          <p:nvPr/>
        </p:nvSpPr>
        <p:spPr>
          <a:xfrm>
            <a:off x="4618546" y="1549541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 1</a:t>
            </a:r>
          </a:p>
        </p:txBody>
      </p:sp>
      <p:pic>
        <p:nvPicPr>
          <p:cNvPr id="3" name="Picture 2" descr="A close up of a plant&#10;&#10;Description automatically generated">
            <a:extLst>
              <a:ext uri="{FF2B5EF4-FFF2-40B4-BE49-F238E27FC236}">
                <a16:creationId xmlns:a16="http://schemas.microsoft.com/office/drawing/2014/main" id="{260070BC-ACF8-45FB-834D-F0AB0CD97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452" y="3429000"/>
            <a:ext cx="4618548" cy="3434058"/>
          </a:xfrm>
          <a:prstGeom prst="rect">
            <a:avLst/>
          </a:prstGeom>
        </p:spPr>
      </p:pic>
      <p:pic>
        <p:nvPicPr>
          <p:cNvPr id="6" name="Picture 5" descr="A picture containing wall, outdoor&#10;&#10;Description automatically generated">
            <a:extLst>
              <a:ext uri="{FF2B5EF4-FFF2-40B4-BE49-F238E27FC236}">
                <a16:creationId xmlns:a16="http://schemas.microsoft.com/office/drawing/2014/main" id="{51EF4E41-3E7C-42B3-856F-3F60869068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71072"/>
            <a:ext cx="4618549" cy="3386928"/>
          </a:xfrm>
          <a:prstGeom prst="rect">
            <a:avLst/>
          </a:prstGeom>
        </p:spPr>
      </p:pic>
      <p:pic>
        <p:nvPicPr>
          <p:cNvPr id="8" name="Picture 7" descr="A picture containing outdoor&#10;&#10;Description automatically generated">
            <a:extLst>
              <a:ext uri="{FF2B5EF4-FFF2-40B4-BE49-F238E27FC236}">
                <a16:creationId xmlns:a16="http://schemas.microsoft.com/office/drawing/2014/main" id="{AE6F291F-C36F-4E85-8F6B-06DB1F0DD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453" y="0"/>
            <a:ext cx="4618548" cy="3429000"/>
          </a:xfrm>
          <a:prstGeom prst="rect">
            <a:avLst/>
          </a:prstGeom>
        </p:spPr>
      </p:pic>
      <p:pic>
        <p:nvPicPr>
          <p:cNvPr id="11" name="Picture 10" descr="A close up of an animal&#10;&#10;Description automatically generated">
            <a:extLst>
              <a:ext uri="{FF2B5EF4-FFF2-40B4-BE49-F238E27FC236}">
                <a16:creationId xmlns:a16="http://schemas.microsoft.com/office/drawing/2014/main" id="{0C77F7F9-3C0D-4759-853E-A83D3B7859B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18549" cy="34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500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6E3DB0A-03AE-438C-B933-5FBDAA20A158}"/>
              </a:ext>
            </a:extLst>
          </p:cNvPr>
          <p:cNvSpPr txBox="1"/>
          <p:nvPr/>
        </p:nvSpPr>
        <p:spPr>
          <a:xfrm>
            <a:off x="4961964" y="0"/>
            <a:ext cx="2268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30m Results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6E1362-924F-4E31-8277-2EBD654B4AD3}"/>
              </a:ext>
            </a:extLst>
          </p:cNvPr>
          <p:cNvSpPr txBox="1"/>
          <p:nvPr/>
        </p:nvSpPr>
        <p:spPr>
          <a:xfrm>
            <a:off x="7071227" y="4753132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FFCEA8-22A8-49DF-ABFE-E198D058DAC9}"/>
              </a:ext>
            </a:extLst>
          </p:cNvPr>
          <p:cNvSpPr txBox="1"/>
          <p:nvPr/>
        </p:nvSpPr>
        <p:spPr>
          <a:xfrm>
            <a:off x="4613825" y="4753132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5E227E-9501-4752-A914-598836B1FF41}"/>
              </a:ext>
            </a:extLst>
          </p:cNvPr>
          <p:cNvSpPr txBox="1"/>
          <p:nvPr/>
        </p:nvSpPr>
        <p:spPr>
          <a:xfrm>
            <a:off x="7069952" y="1500919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307B09-1DCB-4E6D-BC52-301C4FB8CA0C}"/>
              </a:ext>
            </a:extLst>
          </p:cNvPr>
          <p:cNvSpPr txBox="1"/>
          <p:nvPr/>
        </p:nvSpPr>
        <p:spPr>
          <a:xfrm>
            <a:off x="4613824" y="1500919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 1</a:t>
            </a:r>
          </a:p>
        </p:txBody>
      </p:sp>
      <p:pic>
        <p:nvPicPr>
          <p:cNvPr id="3" name="Picture 2" descr="A close up of a rock&#10;&#10;Description automatically generated">
            <a:extLst>
              <a:ext uri="{FF2B5EF4-FFF2-40B4-BE49-F238E27FC236}">
                <a16:creationId xmlns:a16="http://schemas.microsoft.com/office/drawing/2014/main" id="{5705C70A-E3F2-44F8-BC38-37604F88C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613824" cy="3371169"/>
          </a:xfrm>
          <a:prstGeom prst="rect">
            <a:avLst/>
          </a:prstGeom>
        </p:spPr>
      </p:pic>
      <p:pic>
        <p:nvPicPr>
          <p:cNvPr id="6" name="Picture 5" descr="A close up of a rock&#10;&#10;Description automatically generated">
            <a:extLst>
              <a:ext uri="{FF2B5EF4-FFF2-40B4-BE49-F238E27FC236}">
                <a16:creationId xmlns:a16="http://schemas.microsoft.com/office/drawing/2014/main" id="{7BBED347-3B08-4210-9481-55BF486C1F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174" y="5694"/>
            <a:ext cx="4613826" cy="3410908"/>
          </a:xfrm>
          <a:prstGeom prst="rect">
            <a:avLst/>
          </a:prstGeom>
        </p:spPr>
      </p:pic>
      <p:pic>
        <p:nvPicPr>
          <p:cNvPr id="8" name="Picture 7" descr="A picture containing outdoor, building&#10;&#10;Description automatically generated">
            <a:extLst>
              <a:ext uri="{FF2B5EF4-FFF2-40B4-BE49-F238E27FC236}">
                <a16:creationId xmlns:a16="http://schemas.microsoft.com/office/drawing/2014/main" id="{846CBB80-B84A-4A58-A384-55FD4ABA8A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371169"/>
            <a:ext cx="4613824" cy="3486831"/>
          </a:xfrm>
          <a:prstGeom prst="rect">
            <a:avLst/>
          </a:prstGeom>
        </p:spPr>
      </p:pic>
      <p:pic>
        <p:nvPicPr>
          <p:cNvPr id="11" name="Picture 10" descr="A close up of a tree&#10;&#10;Description automatically generated">
            <a:extLst>
              <a:ext uri="{FF2B5EF4-FFF2-40B4-BE49-F238E27FC236}">
                <a16:creationId xmlns:a16="http://schemas.microsoft.com/office/drawing/2014/main" id="{8BA0BC61-4397-4C36-B4A1-5092707AF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175" y="3386928"/>
            <a:ext cx="4613825" cy="34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251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lant, tree&#10;&#10;Description automatically generated">
            <a:extLst>
              <a:ext uri="{FF2B5EF4-FFF2-40B4-BE49-F238E27FC236}">
                <a16:creationId xmlns:a16="http://schemas.microsoft.com/office/drawing/2014/main" id="{08961244-87BB-4093-BC75-3D314D585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100" y="3415877"/>
            <a:ext cx="4607900" cy="3442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F90DF1-8580-46CA-89A6-2EAC529081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89" y="3428998"/>
            <a:ext cx="4613824" cy="3429002"/>
          </a:xfrm>
          <a:prstGeom prst="rect">
            <a:avLst/>
          </a:prstGeom>
        </p:spPr>
      </p:pic>
      <p:pic>
        <p:nvPicPr>
          <p:cNvPr id="12" name="Picture 11" descr="A picture containing outdoor, ground, person&#10;&#10;Description automatically generated">
            <a:extLst>
              <a:ext uri="{FF2B5EF4-FFF2-40B4-BE49-F238E27FC236}">
                <a16:creationId xmlns:a16="http://schemas.microsoft.com/office/drawing/2014/main" id="{C1D900DF-35DB-4A5B-8082-F8E321904A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173" y="0"/>
            <a:ext cx="4613827" cy="342900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9F7A879-26D5-445E-8A58-FF03BCD120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3123"/>
            <a:ext cx="4601960" cy="347107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76E3DB0A-03AE-438C-B933-5FBDAA20A158}"/>
              </a:ext>
            </a:extLst>
          </p:cNvPr>
          <p:cNvSpPr txBox="1"/>
          <p:nvPr/>
        </p:nvSpPr>
        <p:spPr>
          <a:xfrm>
            <a:off x="4961964" y="0"/>
            <a:ext cx="22680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90m Results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86E1362-924F-4E31-8277-2EBD654B4AD3}"/>
              </a:ext>
            </a:extLst>
          </p:cNvPr>
          <p:cNvSpPr txBox="1"/>
          <p:nvPr/>
        </p:nvSpPr>
        <p:spPr>
          <a:xfrm>
            <a:off x="7019847" y="4958834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 4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FFCEA8-22A8-49DF-ABFE-E198D058DAC9}"/>
              </a:ext>
            </a:extLst>
          </p:cNvPr>
          <p:cNvSpPr txBox="1"/>
          <p:nvPr/>
        </p:nvSpPr>
        <p:spPr>
          <a:xfrm>
            <a:off x="4596035" y="4952272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5E227E-9501-4752-A914-598836B1FF41}"/>
              </a:ext>
            </a:extLst>
          </p:cNvPr>
          <p:cNvSpPr txBox="1"/>
          <p:nvPr/>
        </p:nvSpPr>
        <p:spPr>
          <a:xfrm>
            <a:off x="7019847" y="1334973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 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307B09-1DCB-4E6D-BC52-301C4FB8CA0C}"/>
              </a:ext>
            </a:extLst>
          </p:cNvPr>
          <p:cNvSpPr txBox="1"/>
          <p:nvPr/>
        </p:nvSpPr>
        <p:spPr>
          <a:xfrm>
            <a:off x="4596035" y="1334973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Pt 1</a:t>
            </a:r>
          </a:p>
        </p:txBody>
      </p:sp>
    </p:spTree>
    <p:extLst>
      <p:ext uri="{BB962C8B-B14F-4D97-AF65-F5344CB8AC3E}">
        <p14:creationId xmlns:p14="http://schemas.microsoft.com/office/powerpoint/2010/main" val="327745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3CFB52-A698-42FC-BFE0-E63AF372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2B86E-918F-40C9-9539-BA5A8E31C1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Background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What is Viewshed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Why Does Resolution Matter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Challenge of Defining Terrain Groupings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Study Requirements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Objectives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Optimal Study Environment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Study Parameters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Workflow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1" dirty="0"/>
              <a:t>Viewshed Analysis Pilot Results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Viewshed Pilot Results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Resolution Change Pilot Results</a:t>
            </a:r>
          </a:p>
        </p:txBody>
      </p:sp>
    </p:spTree>
    <p:extLst>
      <p:ext uri="{BB962C8B-B14F-4D97-AF65-F5344CB8AC3E}">
        <p14:creationId xmlns:p14="http://schemas.microsoft.com/office/powerpoint/2010/main" val="40318083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63B2C6E-756C-441A-975F-F83FA38A3831}"/>
              </a:ext>
            </a:extLst>
          </p:cNvPr>
          <p:cNvSpPr txBox="1"/>
          <p:nvPr/>
        </p:nvSpPr>
        <p:spPr>
          <a:xfrm>
            <a:off x="6737692" y="4749985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36442B-00F0-4A48-83C6-22F036524387}"/>
              </a:ext>
            </a:extLst>
          </p:cNvPr>
          <p:cNvSpPr txBox="1"/>
          <p:nvPr/>
        </p:nvSpPr>
        <p:spPr>
          <a:xfrm>
            <a:off x="4535949" y="4749985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653055-52A7-4526-BC83-655361DD557A}"/>
              </a:ext>
            </a:extLst>
          </p:cNvPr>
          <p:cNvSpPr txBox="1"/>
          <p:nvPr/>
        </p:nvSpPr>
        <p:spPr>
          <a:xfrm>
            <a:off x="6737692" y="1366524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ABAA44-9342-496B-A8AB-20749D0A3A01}"/>
              </a:ext>
            </a:extLst>
          </p:cNvPr>
          <p:cNvSpPr txBox="1"/>
          <p:nvPr/>
        </p:nvSpPr>
        <p:spPr>
          <a:xfrm>
            <a:off x="4548439" y="1366524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07E7F5-5B1D-4DD1-B587-2732C78769B4}"/>
              </a:ext>
            </a:extLst>
          </p:cNvPr>
          <p:cNvSpPr txBox="1"/>
          <p:nvPr/>
        </p:nvSpPr>
        <p:spPr>
          <a:xfrm>
            <a:off x="4904840" y="0"/>
            <a:ext cx="23823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The Changes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82E0B9C-7103-4AF1-9116-415FB262F5ED}"/>
              </a:ext>
            </a:extLst>
          </p:cNvPr>
          <p:cNvSpPr txBox="1"/>
          <p:nvPr/>
        </p:nvSpPr>
        <p:spPr>
          <a:xfrm>
            <a:off x="4536830" y="2782669"/>
            <a:ext cx="3118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97A"/>
                </a:solidFill>
              </a:rPr>
              <a:t>*Blue indicates areas captured on all resolution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F955DF-662B-4A9D-B53A-A0713A754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"/>
            <a:ext cx="4526943" cy="34282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E8214A2-DC5D-4883-B828-5FEC85E8F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1077" y="0"/>
            <a:ext cx="4526944" cy="342829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28FC28-F9EE-477C-A6B7-0DE52D3377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298"/>
            <a:ext cx="4520041" cy="342970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5868791-0EA2-418A-8730-906AEC0518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169" y="3428298"/>
            <a:ext cx="4536831" cy="342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411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lose up of a rock&#10;&#10;Description automatically generated">
            <a:extLst>
              <a:ext uri="{FF2B5EF4-FFF2-40B4-BE49-F238E27FC236}">
                <a16:creationId xmlns:a16="http://schemas.microsoft.com/office/drawing/2014/main" id="{8540A3A7-7051-40AF-8BFA-D073FCB21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0"/>
            <a:ext cx="3596783" cy="3429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388532B-F3FD-4179-8A2F-804CB7C77C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25" y="0"/>
            <a:ext cx="3609276" cy="3440561"/>
          </a:xfrm>
          <a:prstGeom prst="rect">
            <a:avLst/>
          </a:prstGeom>
        </p:spPr>
      </p:pic>
      <p:pic>
        <p:nvPicPr>
          <p:cNvPr id="27" name="Picture 26" descr="A picture containing nature&#10;&#10;Description automatically generated">
            <a:extLst>
              <a:ext uri="{FF2B5EF4-FFF2-40B4-BE49-F238E27FC236}">
                <a16:creationId xmlns:a16="http://schemas.microsoft.com/office/drawing/2014/main" id="{F19E4F82-965C-4F7A-8337-CD4D55D51B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3596785" cy="3429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63B2C6E-756C-441A-975F-F83FA38A3831}"/>
              </a:ext>
            </a:extLst>
          </p:cNvPr>
          <p:cNvSpPr txBox="1"/>
          <p:nvPr/>
        </p:nvSpPr>
        <p:spPr>
          <a:xfrm>
            <a:off x="7971072" y="4741902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E36442B-00F0-4A48-83C6-22F036524387}"/>
              </a:ext>
            </a:extLst>
          </p:cNvPr>
          <p:cNvSpPr txBox="1"/>
          <p:nvPr/>
        </p:nvSpPr>
        <p:spPr>
          <a:xfrm>
            <a:off x="3596785" y="4741902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653055-52A7-4526-BC83-655361DD557A}"/>
              </a:ext>
            </a:extLst>
          </p:cNvPr>
          <p:cNvSpPr txBox="1"/>
          <p:nvPr/>
        </p:nvSpPr>
        <p:spPr>
          <a:xfrm>
            <a:off x="7971072" y="1358441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CABAA44-9342-496B-A8AB-20749D0A3A01}"/>
              </a:ext>
            </a:extLst>
          </p:cNvPr>
          <p:cNvSpPr txBox="1"/>
          <p:nvPr/>
        </p:nvSpPr>
        <p:spPr>
          <a:xfrm>
            <a:off x="3609275" y="1358441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1m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D07E7F5-5B1D-4DD1-B587-2732C78769B4}"/>
              </a:ext>
            </a:extLst>
          </p:cNvPr>
          <p:cNvSpPr txBox="1"/>
          <p:nvPr/>
        </p:nvSpPr>
        <p:spPr>
          <a:xfrm>
            <a:off x="4759569" y="0"/>
            <a:ext cx="2672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Point 1 Change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728944-3D4E-43AE-A0CA-598490711163}"/>
              </a:ext>
            </a:extLst>
          </p:cNvPr>
          <p:cNvSpPr txBox="1"/>
          <p:nvPr/>
        </p:nvSpPr>
        <p:spPr>
          <a:xfrm>
            <a:off x="4536830" y="2782669"/>
            <a:ext cx="3118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97A"/>
                </a:solidFill>
              </a:rPr>
              <a:t>*Blue indicates areas captured on all resolution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F0296D3-239F-4556-B955-F16312A437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25" y="3440561"/>
            <a:ext cx="3609275" cy="341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5229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lose up of a rock&#10;&#10;Description automatically generated">
            <a:extLst>
              <a:ext uri="{FF2B5EF4-FFF2-40B4-BE49-F238E27FC236}">
                <a16:creationId xmlns:a16="http://schemas.microsoft.com/office/drawing/2014/main" id="{1C6ED7FA-8986-409A-A3A4-ED2AA4075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2905"/>
            <a:ext cx="3609274" cy="3435096"/>
          </a:xfrm>
          <a:prstGeom prst="rect">
            <a:avLst/>
          </a:prstGeom>
        </p:spPr>
      </p:pic>
      <p:pic>
        <p:nvPicPr>
          <p:cNvPr id="23" name="Picture 22" descr="A picture containing outdoor&#10;&#10;Description automatically generated">
            <a:extLst>
              <a:ext uri="{FF2B5EF4-FFF2-40B4-BE49-F238E27FC236}">
                <a16:creationId xmlns:a16="http://schemas.microsoft.com/office/drawing/2014/main" id="{162AF002-82D8-4694-9A55-7A6ACB4A1C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27" y="0"/>
            <a:ext cx="3609274" cy="3422904"/>
          </a:xfrm>
          <a:prstGeom prst="rect">
            <a:avLst/>
          </a:prstGeom>
        </p:spPr>
      </p:pic>
      <p:pic>
        <p:nvPicPr>
          <p:cNvPr id="29" name="Picture 28" descr="A close up of a rock&#10;&#10;Description automatically generated">
            <a:extLst>
              <a:ext uri="{FF2B5EF4-FFF2-40B4-BE49-F238E27FC236}">
                <a16:creationId xmlns:a16="http://schemas.microsoft.com/office/drawing/2014/main" id="{55B357A5-6745-46C5-AAE4-4F3EC0E69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"/>
            <a:ext cx="3596785" cy="343509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AE39009-7BBB-4A6F-B3B0-A2DD7B293F73}"/>
              </a:ext>
            </a:extLst>
          </p:cNvPr>
          <p:cNvSpPr txBox="1"/>
          <p:nvPr/>
        </p:nvSpPr>
        <p:spPr>
          <a:xfrm>
            <a:off x="7971072" y="4741902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563618-8C0A-4619-AB63-E6EBAD802A1C}"/>
              </a:ext>
            </a:extLst>
          </p:cNvPr>
          <p:cNvSpPr txBox="1"/>
          <p:nvPr/>
        </p:nvSpPr>
        <p:spPr>
          <a:xfrm>
            <a:off x="3596785" y="4741902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7BB9142-0A92-407B-B262-776655857860}"/>
              </a:ext>
            </a:extLst>
          </p:cNvPr>
          <p:cNvSpPr txBox="1"/>
          <p:nvPr/>
        </p:nvSpPr>
        <p:spPr>
          <a:xfrm>
            <a:off x="7971072" y="1358441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B82F22F-A3D1-41D4-836F-59584660C27F}"/>
              </a:ext>
            </a:extLst>
          </p:cNvPr>
          <p:cNvSpPr txBox="1"/>
          <p:nvPr/>
        </p:nvSpPr>
        <p:spPr>
          <a:xfrm>
            <a:off x="3609275" y="1358441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E86302C-DF67-4EE5-8CE4-7700B99775BB}"/>
              </a:ext>
            </a:extLst>
          </p:cNvPr>
          <p:cNvSpPr txBox="1"/>
          <p:nvPr/>
        </p:nvSpPr>
        <p:spPr>
          <a:xfrm>
            <a:off x="4759569" y="0"/>
            <a:ext cx="2672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Point 2 Change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245E60-72B5-4349-A102-A6C30EE5FB73}"/>
              </a:ext>
            </a:extLst>
          </p:cNvPr>
          <p:cNvSpPr txBox="1"/>
          <p:nvPr/>
        </p:nvSpPr>
        <p:spPr>
          <a:xfrm>
            <a:off x="4536830" y="2782669"/>
            <a:ext cx="3118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97A"/>
                </a:solidFill>
              </a:rPr>
              <a:t>*Blue indicates areas captured on all resolution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185E9A-6520-4A3E-82B3-AB7F00FDF8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725" y="3422904"/>
            <a:ext cx="3609275" cy="343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98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group of people standing in front of a mountain&#10;&#10;Description automatically generated">
            <a:extLst>
              <a:ext uri="{FF2B5EF4-FFF2-40B4-BE49-F238E27FC236}">
                <a16:creationId xmlns:a16="http://schemas.microsoft.com/office/drawing/2014/main" id="{A568C7CB-2BBF-43DD-A02C-359B9DE3E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8999"/>
            <a:ext cx="3596784" cy="3429001"/>
          </a:xfrm>
          <a:prstGeom prst="rect">
            <a:avLst/>
          </a:prstGeom>
        </p:spPr>
      </p:pic>
      <p:pic>
        <p:nvPicPr>
          <p:cNvPr id="31" name="Picture 30" descr="A picture containing outdoor, nature&#10;&#10;Description automatically generated">
            <a:extLst>
              <a:ext uri="{FF2B5EF4-FFF2-40B4-BE49-F238E27FC236}">
                <a16:creationId xmlns:a16="http://schemas.microsoft.com/office/drawing/2014/main" id="{4545B4D2-09AE-4FB6-B342-A54E73BF07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375" y="-2"/>
            <a:ext cx="3608160" cy="34290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D3FB494-A86B-443B-885F-802A99F5F4CB}"/>
              </a:ext>
            </a:extLst>
          </p:cNvPr>
          <p:cNvSpPr txBox="1"/>
          <p:nvPr/>
        </p:nvSpPr>
        <p:spPr>
          <a:xfrm>
            <a:off x="7971072" y="4741902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0CBD609-DFD5-4816-9A8C-DE45AB268C73}"/>
              </a:ext>
            </a:extLst>
          </p:cNvPr>
          <p:cNvSpPr txBox="1"/>
          <p:nvPr/>
        </p:nvSpPr>
        <p:spPr>
          <a:xfrm>
            <a:off x="3596785" y="4741902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30m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7E71C73-6F0C-4E7E-A265-EF54E1F2F972}"/>
              </a:ext>
            </a:extLst>
          </p:cNvPr>
          <p:cNvSpPr txBox="1"/>
          <p:nvPr/>
        </p:nvSpPr>
        <p:spPr>
          <a:xfrm>
            <a:off x="7971072" y="1358441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580017-A8B1-4F47-B818-CF2F0D662395}"/>
              </a:ext>
            </a:extLst>
          </p:cNvPr>
          <p:cNvSpPr txBox="1"/>
          <p:nvPr/>
        </p:nvSpPr>
        <p:spPr>
          <a:xfrm>
            <a:off x="3609275" y="1358441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F6DA6A-388B-4192-932B-C9F07C484BF6}"/>
              </a:ext>
            </a:extLst>
          </p:cNvPr>
          <p:cNvSpPr txBox="1"/>
          <p:nvPr/>
        </p:nvSpPr>
        <p:spPr>
          <a:xfrm>
            <a:off x="4759569" y="-2"/>
            <a:ext cx="2672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Point 3 Change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5E6A9D-C68F-4116-97F8-88D7C0DA43B4}"/>
              </a:ext>
            </a:extLst>
          </p:cNvPr>
          <p:cNvSpPr txBox="1"/>
          <p:nvPr/>
        </p:nvSpPr>
        <p:spPr>
          <a:xfrm>
            <a:off x="4536830" y="2782669"/>
            <a:ext cx="3118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97A"/>
                </a:solidFill>
              </a:rPr>
              <a:t>*Blue indicates areas captured on all resolution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C3A88-9675-47B4-901B-FAFEEE4F6B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840" y="3428999"/>
            <a:ext cx="3608159" cy="34290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C50EA2-FA53-4A1B-A81D-FFDA755074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214" y="-2"/>
            <a:ext cx="3596785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139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CB8A58D-DBEC-430E-9D46-1B53FFF5C914}"/>
              </a:ext>
            </a:extLst>
          </p:cNvPr>
          <p:cNvSpPr txBox="1"/>
          <p:nvPr/>
        </p:nvSpPr>
        <p:spPr>
          <a:xfrm>
            <a:off x="7971072" y="4741902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90m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24631A-CE30-482E-91B9-03EC89EBD259}"/>
              </a:ext>
            </a:extLst>
          </p:cNvPr>
          <p:cNvSpPr txBox="1"/>
          <p:nvPr/>
        </p:nvSpPr>
        <p:spPr>
          <a:xfrm>
            <a:off x="3596785" y="4741902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30m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0E139DF-11EE-4DDE-9126-475251C83F56}"/>
              </a:ext>
            </a:extLst>
          </p:cNvPr>
          <p:cNvSpPr txBox="1"/>
          <p:nvPr/>
        </p:nvSpPr>
        <p:spPr>
          <a:xfrm>
            <a:off x="7971072" y="1358441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10m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660489F-3CC4-46D1-B66E-F286266BD444}"/>
              </a:ext>
            </a:extLst>
          </p:cNvPr>
          <p:cNvSpPr txBox="1"/>
          <p:nvPr/>
        </p:nvSpPr>
        <p:spPr>
          <a:xfrm>
            <a:off x="3609275" y="1358441"/>
            <a:ext cx="646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3C946E0-1114-477F-94B9-93D74BEA4378}"/>
              </a:ext>
            </a:extLst>
          </p:cNvPr>
          <p:cNvSpPr txBox="1"/>
          <p:nvPr/>
        </p:nvSpPr>
        <p:spPr>
          <a:xfrm>
            <a:off x="4759569" y="0"/>
            <a:ext cx="2672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Point 4 Change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183F95-16AD-4FAC-BB11-71C96E1A213C}"/>
              </a:ext>
            </a:extLst>
          </p:cNvPr>
          <p:cNvSpPr txBox="1"/>
          <p:nvPr/>
        </p:nvSpPr>
        <p:spPr>
          <a:xfrm>
            <a:off x="4536830" y="2782669"/>
            <a:ext cx="3118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297A"/>
                </a:solidFill>
              </a:rPr>
              <a:t>*Blue indicates areas captured on all resolution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1BEF7C5-5906-4E70-9831-686DAF8E9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43" y="3455546"/>
            <a:ext cx="3619463" cy="34024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5955EF-36AC-4E92-83D5-7AED4BEE06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43" y="-1548"/>
            <a:ext cx="3626057" cy="34555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5341505-F1FC-4115-8380-1BCCFD5581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7" y="-1548"/>
            <a:ext cx="3594639" cy="34288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F468343-B268-459C-9E19-56D07CA28B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7" y="3427262"/>
            <a:ext cx="3592338" cy="3430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275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4D9FCA2-3B0D-4D30-AF8C-74CE454CDE2E}"/>
              </a:ext>
            </a:extLst>
          </p:cNvPr>
          <p:cNvCxnSpPr/>
          <p:nvPr/>
        </p:nvCxnSpPr>
        <p:spPr>
          <a:xfrm>
            <a:off x="148205" y="3316448"/>
            <a:ext cx="11895589" cy="0"/>
          </a:xfrm>
          <a:prstGeom prst="straightConnector1">
            <a:avLst/>
          </a:prstGeom>
          <a:ln w="57150">
            <a:solidFill>
              <a:srgbClr val="5985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664EB84D-C904-420C-8899-9F52F1FAB1EE}"/>
              </a:ext>
            </a:extLst>
          </p:cNvPr>
          <p:cNvCxnSpPr/>
          <p:nvPr/>
        </p:nvCxnSpPr>
        <p:spPr>
          <a:xfrm flipV="1">
            <a:off x="5503178" y="3323439"/>
            <a:ext cx="0" cy="872455"/>
          </a:xfrm>
          <a:prstGeom prst="straightConnector1">
            <a:avLst/>
          </a:prstGeom>
          <a:ln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0B157E4-98F7-410C-83A5-D4FF7A7DB8FF}"/>
              </a:ext>
            </a:extLst>
          </p:cNvPr>
          <p:cNvCxnSpPr/>
          <p:nvPr/>
        </p:nvCxnSpPr>
        <p:spPr>
          <a:xfrm flipV="1">
            <a:off x="10898697" y="3312253"/>
            <a:ext cx="0" cy="872455"/>
          </a:xfrm>
          <a:prstGeom prst="straightConnector1">
            <a:avLst/>
          </a:prstGeom>
          <a:ln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62BFD04-FAAD-47CA-BEB3-1231E04BE059}"/>
              </a:ext>
            </a:extLst>
          </p:cNvPr>
          <p:cNvCxnSpPr>
            <a:cxnSpLocks/>
          </p:cNvCxnSpPr>
          <p:nvPr/>
        </p:nvCxnSpPr>
        <p:spPr>
          <a:xfrm flipH="1" flipV="1">
            <a:off x="8480568" y="3323439"/>
            <a:ext cx="13285" cy="872456"/>
          </a:xfrm>
          <a:prstGeom prst="straightConnector1">
            <a:avLst/>
          </a:prstGeom>
          <a:ln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D54E68-C656-43C8-B3AF-8784F6337DA6}"/>
              </a:ext>
            </a:extLst>
          </p:cNvPr>
          <p:cNvCxnSpPr/>
          <p:nvPr/>
        </p:nvCxnSpPr>
        <p:spPr>
          <a:xfrm flipV="1">
            <a:off x="2171979" y="3323439"/>
            <a:ext cx="0" cy="872455"/>
          </a:xfrm>
          <a:prstGeom prst="straightConnector1">
            <a:avLst/>
          </a:prstGeom>
          <a:ln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8D42E9-D4FD-48C6-B307-56A2E203FE61}"/>
              </a:ext>
            </a:extLst>
          </p:cNvPr>
          <p:cNvCxnSpPr>
            <a:cxnSpLocks/>
          </p:cNvCxnSpPr>
          <p:nvPr/>
        </p:nvCxnSpPr>
        <p:spPr>
          <a:xfrm>
            <a:off x="858473" y="2418824"/>
            <a:ext cx="0" cy="872455"/>
          </a:xfrm>
          <a:prstGeom prst="straightConnector1">
            <a:avLst/>
          </a:prstGeom>
          <a:ln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F27E0B3-3917-4ABD-A265-3553F745BA5B}"/>
              </a:ext>
            </a:extLst>
          </p:cNvPr>
          <p:cNvCxnSpPr>
            <a:cxnSpLocks/>
          </p:cNvCxnSpPr>
          <p:nvPr/>
        </p:nvCxnSpPr>
        <p:spPr>
          <a:xfrm>
            <a:off x="11725012" y="2443993"/>
            <a:ext cx="0" cy="872455"/>
          </a:xfrm>
          <a:prstGeom prst="straightConnector1">
            <a:avLst/>
          </a:prstGeom>
          <a:ln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19971E5-813A-45B5-A4E1-A316668FE2F8}"/>
              </a:ext>
            </a:extLst>
          </p:cNvPr>
          <p:cNvCxnSpPr>
            <a:cxnSpLocks/>
          </p:cNvCxnSpPr>
          <p:nvPr/>
        </p:nvCxnSpPr>
        <p:spPr>
          <a:xfrm>
            <a:off x="7626693" y="2443993"/>
            <a:ext cx="0" cy="872455"/>
          </a:xfrm>
          <a:prstGeom prst="straightConnector1">
            <a:avLst/>
          </a:prstGeom>
          <a:ln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B374382-5C11-4745-8437-1FC3F99A1B4F}"/>
              </a:ext>
            </a:extLst>
          </p:cNvPr>
          <p:cNvCxnSpPr>
            <a:cxnSpLocks/>
          </p:cNvCxnSpPr>
          <p:nvPr/>
        </p:nvCxnSpPr>
        <p:spPr>
          <a:xfrm>
            <a:off x="2843868" y="2418825"/>
            <a:ext cx="0" cy="872455"/>
          </a:xfrm>
          <a:prstGeom prst="straightConnector1">
            <a:avLst/>
          </a:prstGeom>
          <a:ln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1090E6D-958A-4B7D-89D4-3EE2D7D4837E}"/>
              </a:ext>
            </a:extLst>
          </p:cNvPr>
          <p:cNvCxnSpPr>
            <a:cxnSpLocks/>
          </p:cNvCxnSpPr>
          <p:nvPr/>
        </p:nvCxnSpPr>
        <p:spPr>
          <a:xfrm>
            <a:off x="9715849" y="2439798"/>
            <a:ext cx="0" cy="872455"/>
          </a:xfrm>
          <a:prstGeom prst="straightConnector1">
            <a:avLst/>
          </a:prstGeom>
          <a:ln>
            <a:solidFill>
              <a:srgbClr val="00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495EFD9-371D-450D-8CD9-C00137A5F05C}"/>
              </a:ext>
            </a:extLst>
          </p:cNvPr>
          <p:cNvSpPr txBox="1"/>
          <p:nvPr/>
        </p:nvSpPr>
        <p:spPr>
          <a:xfrm>
            <a:off x="10333839" y="4620936"/>
            <a:ext cx="1988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 at Mountain Cartography Workshop - ICA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523865-B7DB-41DC-9B51-8604E45EA4B3}"/>
              </a:ext>
            </a:extLst>
          </p:cNvPr>
          <p:cNvSpPr/>
          <p:nvPr/>
        </p:nvSpPr>
        <p:spPr>
          <a:xfrm>
            <a:off x="10333839" y="4032308"/>
            <a:ext cx="11346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April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689B892-64A4-400B-AC25-A41282910021}"/>
              </a:ext>
            </a:extLst>
          </p:cNvPr>
          <p:cNvSpPr txBox="1"/>
          <p:nvPr/>
        </p:nvSpPr>
        <p:spPr>
          <a:xfrm>
            <a:off x="8882545" y="1163784"/>
            <a:ext cx="1988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Complete Slides and Prep to Brief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7568894-EDAC-4C6B-AA88-7BF41FFC42A5}"/>
              </a:ext>
            </a:extLst>
          </p:cNvPr>
          <p:cNvSpPr/>
          <p:nvPr/>
        </p:nvSpPr>
        <p:spPr>
          <a:xfrm>
            <a:off x="11057326" y="1793467"/>
            <a:ext cx="113467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A0DF2A0-163B-48A0-AEF8-AA9A7F367C85}"/>
              </a:ext>
            </a:extLst>
          </p:cNvPr>
          <p:cNvSpPr txBox="1"/>
          <p:nvPr/>
        </p:nvSpPr>
        <p:spPr>
          <a:xfrm>
            <a:off x="10883318" y="1380309"/>
            <a:ext cx="1988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Submit Final Report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06DAF14-44DA-4BCB-98AE-2F85227FB3C4}"/>
              </a:ext>
            </a:extLst>
          </p:cNvPr>
          <p:cNvSpPr/>
          <p:nvPr/>
        </p:nvSpPr>
        <p:spPr>
          <a:xfrm>
            <a:off x="9015528" y="1787365"/>
            <a:ext cx="14006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March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729C3D6-0778-4D58-B7F4-EE743B392247}"/>
              </a:ext>
            </a:extLst>
          </p:cNvPr>
          <p:cNvSpPr txBox="1"/>
          <p:nvPr/>
        </p:nvSpPr>
        <p:spPr>
          <a:xfrm>
            <a:off x="12586" y="397178"/>
            <a:ext cx="21503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Final determination of terrain types to be used, sample locations, and number of samples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DD72FE-CE06-4BCC-81B2-380F540E50B6}"/>
              </a:ext>
            </a:extLst>
          </p:cNvPr>
          <p:cNvSpPr txBox="1"/>
          <p:nvPr/>
        </p:nvSpPr>
        <p:spPr>
          <a:xfrm>
            <a:off x="1393977" y="4678639"/>
            <a:ext cx="1988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Download DEM Data and perform visual checks and </a:t>
            </a:r>
            <a:r>
              <a:rPr lang="en-US" dirty="0" err="1"/>
              <a:t>hillshade</a:t>
            </a:r>
            <a:r>
              <a:rPr lang="en-US" dirty="0"/>
              <a:t> DEMs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1327C29-84A4-4D5B-AAC5-E065A5998257}"/>
              </a:ext>
            </a:extLst>
          </p:cNvPr>
          <p:cNvSpPr txBox="1"/>
          <p:nvPr/>
        </p:nvSpPr>
        <p:spPr>
          <a:xfrm>
            <a:off x="2389470" y="397178"/>
            <a:ext cx="1988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Prepare DEMs for the tool.</a:t>
            </a:r>
          </a:p>
          <a:p>
            <a:r>
              <a:rPr lang="en-US" dirty="0"/>
              <a:t>Create Study’s rectangle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5393A8-6408-4EB6-85B9-E4F7323AEDD0}"/>
              </a:ext>
            </a:extLst>
          </p:cNvPr>
          <p:cNvSpPr txBox="1"/>
          <p:nvPr/>
        </p:nvSpPr>
        <p:spPr>
          <a:xfrm>
            <a:off x="4626540" y="4678639"/>
            <a:ext cx="1988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Run DEMs through the tool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313D1E8-3C7C-4D9B-9A60-A67902810565}"/>
              </a:ext>
            </a:extLst>
          </p:cNvPr>
          <p:cNvSpPr txBox="1"/>
          <p:nvPr/>
        </p:nvSpPr>
        <p:spPr>
          <a:xfrm>
            <a:off x="7023145" y="1037406"/>
            <a:ext cx="1846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Create the Individual Viewsheds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B2885FC-9E65-4735-88B4-0F5DA0FDFF3F}"/>
              </a:ext>
            </a:extLst>
          </p:cNvPr>
          <p:cNvSpPr txBox="1"/>
          <p:nvPr/>
        </p:nvSpPr>
        <p:spPr>
          <a:xfrm>
            <a:off x="7715089" y="4678639"/>
            <a:ext cx="19881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Analyze Results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ECE3B44-E930-4F4F-8BAA-1D5A64695C7E}"/>
              </a:ext>
            </a:extLst>
          </p:cNvPr>
          <p:cNvSpPr/>
          <p:nvPr/>
        </p:nvSpPr>
        <p:spPr>
          <a:xfrm>
            <a:off x="2172452" y="1688795"/>
            <a:ext cx="16445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January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9F2316F-42CA-4A28-8B9A-EDDE9B6B58EA}"/>
              </a:ext>
            </a:extLst>
          </p:cNvPr>
          <p:cNvSpPr/>
          <p:nvPr/>
        </p:nvSpPr>
        <p:spPr>
          <a:xfrm>
            <a:off x="4117436" y="4086999"/>
            <a:ext cx="257138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Late January</a:t>
            </a:r>
            <a:endParaRPr 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D382E6E-E7CE-46C2-8F9B-B9C1FD0B13F2}"/>
              </a:ext>
            </a:extLst>
          </p:cNvPr>
          <p:cNvSpPr/>
          <p:nvPr/>
        </p:nvSpPr>
        <p:spPr>
          <a:xfrm>
            <a:off x="6555996" y="1805487"/>
            <a:ext cx="193784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February</a:t>
            </a:r>
            <a:endParaRPr lang="en-US" sz="36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A92D201-CFDB-42FC-A56E-4712C4CDE44D}"/>
              </a:ext>
            </a:extLst>
          </p:cNvPr>
          <p:cNvSpPr/>
          <p:nvPr/>
        </p:nvSpPr>
        <p:spPr>
          <a:xfrm>
            <a:off x="7557081" y="4092429"/>
            <a:ext cx="184697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February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AB36729-1072-43F4-8425-A52DF2A09A3A}"/>
              </a:ext>
            </a:extLst>
          </p:cNvPr>
          <p:cNvSpPr/>
          <p:nvPr/>
        </p:nvSpPr>
        <p:spPr>
          <a:xfrm>
            <a:off x="12586" y="1772494"/>
            <a:ext cx="23243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December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6CF0FFFE-3F5D-41BC-8966-A82F0C28ADA3}"/>
              </a:ext>
            </a:extLst>
          </p:cNvPr>
          <p:cNvSpPr/>
          <p:nvPr/>
        </p:nvSpPr>
        <p:spPr>
          <a:xfrm>
            <a:off x="1233194" y="4114101"/>
            <a:ext cx="187757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January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C629659-536C-448A-B45D-93BFE5AF4364}"/>
              </a:ext>
            </a:extLst>
          </p:cNvPr>
          <p:cNvSpPr txBox="1"/>
          <p:nvPr/>
        </p:nvSpPr>
        <p:spPr>
          <a:xfrm>
            <a:off x="5768831" y="151002"/>
            <a:ext cx="5101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Project Timeline</a:t>
            </a:r>
          </a:p>
        </p:txBody>
      </p:sp>
    </p:spTree>
    <p:extLst>
      <p:ext uri="{BB962C8B-B14F-4D97-AF65-F5344CB8AC3E}">
        <p14:creationId xmlns:p14="http://schemas.microsoft.com/office/powerpoint/2010/main" val="32815779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A20DE9-ADB0-4BB7-8E11-896A44CA8759}"/>
              </a:ext>
            </a:extLst>
          </p:cNvPr>
          <p:cNvSpPr/>
          <p:nvPr/>
        </p:nvSpPr>
        <p:spPr>
          <a:xfrm>
            <a:off x="697523" y="1015294"/>
            <a:ext cx="10796954" cy="4451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Hammond, Edwin H. (1954). Small-Scale Continental Landform Maps.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Annals of the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Association of American Geographers,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44(1), 3-42.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https://www.jstor.org/stable/2561113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MacMillan, R. A. and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Shary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P.A. (2008). Chapter 9 Landforms and Landform Elements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Geomorphometry. Developments in Soil Science, 33, 227-254. https://doi.org/10.1016/S0166-2481(08)00009-3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Miller, Matthew L. (2011). Analysis of Viewshed Accuracy with Variable Resolution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LiDAR Digital Surface Models, and Photogrammetrically-Derived Digital Elevation Models.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Virginia Polytechnic Institute and State University.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https://pdfs.semanticscholar.org/d6c8/67904dfff3a50b3e709640fee0e052f766b5.pdf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Thelin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Gail P. and Pike, Richard J. (1991). Landforms of the Conterminous United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States—A Digital Shaded-Relief Portrayal. </a:t>
            </a:r>
            <a:r>
              <a:rPr lang="en-US" sz="1400" i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U.S. Department of the Interior U.S. Geological Survey.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https://pubs.usgs.gov/imap/i2206/i2206_pamphlet.pdf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Thompson, James, Bell, Jay, and Butler, Charles (2001). Digital elevation model </a:t>
            </a:r>
            <a:endParaRPr lang="en-US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resolution: effects on terrain attribute calculation and quantitative soil-landscape modeling.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Geoderma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100(1-2), 67-89. DOI: 10.1016/S0016-7061(00)00081-1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9DAE4B-E0FF-46D7-BB27-8AA9118831BB}"/>
              </a:ext>
            </a:extLst>
          </p:cNvPr>
          <p:cNvSpPr txBox="1"/>
          <p:nvPr/>
        </p:nvSpPr>
        <p:spPr>
          <a:xfrm>
            <a:off x="4759569" y="0"/>
            <a:ext cx="2672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49018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3691A2-BA6E-488A-BC9A-D9B0D0CCB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6"/>
            <a:ext cx="3100136" cy="1960234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4A6C53"/>
                </a:solidFill>
              </a:rPr>
              <a:t>What is Viewshed Analysis?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C54DC-5E0C-4801-92E3-CEA537212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1" y="2790855"/>
            <a:ext cx="3084844" cy="3311766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Typically shows two results: visible or not visible (Miller, 2011)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Usually use Bare-Earth DEMS (Miller, 2011)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Unlike many viewshed analysis methodologies, this study does not look for the ideal placement for </a:t>
            </a:r>
            <a:r>
              <a:rPr lang="en-US" sz="1600" dirty="0" err="1"/>
              <a:t>Observee</a:t>
            </a:r>
            <a:r>
              <a:rPr lang="en-US" sz="1600" dirty="0"/>
              <a:t> (highest place with the best view)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This analysis uses the terrain based on point location instead of ideal locations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B55640-9BD8-4B6B-8F99-1F86CED4E7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0" r="3782" b="-1"/>
          <a:stretch/>
        </p:blipFill>
        <p:spPr>
          <a:xfrm>
            <a:off x="4080728" y="10"/>
            <a:ext cx="8111272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77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wall, bathroom, indoor&#10;&#10;Description automatically generated">
            <a:extLst>
              <a:ext uri="{FF2B5EF4-FFF2-40B4-BE49-F238E27FC236}">
                <a16:creationId xmlns:a16="http://schemas.microsoft.com/office/drawing/2014/main" id="{5172D21F-B772-4952-AB22-DA00225E90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60" y="3181221"/>
            <a:ext cx="5736140" cy="3676779"/>
          </a:xfrm>
          <a:prstGeom prst="rect">
            <a:avLst/>
          </a:prstGeom>
        </p:spPr>
      </p:pic>
      <p:pic>
        <p:nvPicPr>
          <p:cNvPr id="6" name="Picture 5" descr="A picture containing bathroom, wall&#10;&#10;Description automatically generated">
            <a:extLst>
              <a:ext uri="{FF2B5EF4-FFF2-40B4-BE49-F238E27FC236}">
                <a16:creationId xmlns:a16="http://schemas.microsoft.com/office/drawing/2014/main" id="{DD290104-C6D4-4F4E-A628-DD555D5C7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1223"/>
            <a:ext cx="5736137" cy="3676777"/>
          </a:xfrm>
          <a:prstGeom prst="rect">
            <a:avLst/>
          </a:prstGeom>
        </p:spPr>
      </p:pic>
      <p:pic>
        <p:nvPicPr>
          <p:cNvPr id="8" name="Picture 7" descr="A close up of a mans face&#10;&#10;Description automatically generated">
            <a:extLst>
              <a:ext uri="{FF2B5EF4-FFF2-40B4-BE49-F238E27FC236}">
                <a16:creationId xmlns:a16="http://schemas.microsoft.com/office/drawing/2014/main" id="{334F69AE-D2B3-41FF-815D-8139FC6A5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861" y="0"/>
            <a:ext cx="5736139" cy="3676778"/>
          </a:xfrm>
          <a:prstGeom prst="rect">
            <a:avLst/>
          </a:prstGeom>
        </p:spPr>
      </p:pic>
      <p:pic>
        <p:nvPicPr>
          <p:cNvPr id="10" name="Picture 9" descr="A close up of a persons face&#10;&#10;Description automatically generated">
            <a:extLst>
              <a:ext uri="{FF2B5EF4-FFF2-40B4-BE49-F238E27FC236}">
                <a16:creationId xmlns:a16="http://schemas.microsoft.com/office/drawing/2014/main" id="{5A1B60D5-6E31-4C46-8340-835432153F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5736139" cy="369794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D74EA1-9A11-493E-8491-2BE0C8588FC3}"/>
              </a:ext>
            </a:extLst>
          </p:cNvPr>
          <p:cNvSpPr txBox="1"/>
          <p:nvPr/>
        </p:nvSpPr>
        <p:spPr>
          <a:xfrm>
            <a:off x="1301485" y="1901766"/>
            <a:ext cx="313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1m Resolution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D3630E9-A17F-40C8-AEBD-586C33D7C7E5}"/>
              </a:ext>
            </a:extLst>
          </p:cNvPr>
          <p:cNvSpPr txBox="1"/>
          <p:nvPr/>
        </p:nvSpPr>
        <p:spPr>
          <a:xfrm>
            <a:off x="7757347" y="5079029"/>
            <a:ext cx="313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90m Resolution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589585-7891-49E1-ADED-523523EDA2A5}"/>
              </a:ext>
            </a:extLst>
          </p:cNvPr>
          <p:cNvSpPr txBox="1"/>
          <p:nvPr/>
        </p:nvSpPr>
        <p:spPr>
          <a:xfrm>
            <a:off x="7757350" y="1901766"/>
            <a:ext cx="313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10m Resolution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4D9503-1B3A-4972-B798-656095FD93D4}"/>
              </a:ext>
            </a:extLst>
          </p:cNvPr>
          <p:cNvSpPr txBox="1"/>
          <p:nvPr/>
        </p:nvSpPr>
        <p:spPr>
          <a:xfrm>
            <a:off x="1301485" y="5079029"/>
            <a:ext cx="313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30m Resolution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46DAD4-8E1C-4FD0-80D9-C7C0EB054354}"/>
              </a:ext>
            </a:extLst>
          </p:cNvPr>
          <p:cNvSpPr txBox="1"/>
          <p:nvPr/>
        </p:nvSpPr>
        <p:spPr>
          <a:xfrm>
            <a:off x="-2" y="-1"/>
            <a:ext cx="121920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>
                    <a:lumMod val="65000"/>
                  </a:schemeClr>
                </a:solidFill>
              </a:rPr>
              <a:t>Why Does Resolution Matter?</a:t>
            </a:r>
          </a:p>
          <a:p>
            <a:pPr algn="ctr"/>
            <a:r>
              <a:rPr lang="en-US" sz="4000" b="1" dirty="0">
                <a:solidFill>
                  <a:schemeClr val="bg1">
                    <a:lumMod val="65000"/>
                  </a:schemeClr>
                </a:solidFill>
              </a:rPr>
              <a:t>1:3,000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51F8BF3-8C6E-4253-ACBB-ACC4F1EE26C9}"/>
              </a:ext>
            </a:extLst>
          </p:cNvPr>
          <p:cNvSpPr txBox="1"/>
          <p:nvPr/>
        </p:nvSpPr>
        <p:spPr>
          <a:xfrm>
            <a:off x="-107504" y="6480590"/>
            <a:ext cx="5951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Individual cell (pixel) size shrinks as resolution improves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F33DE1B-BBB8-42FE-9173-BB09F4CD8962}"/>
              </a:ext>
            </a:extLst>
          </p:cNvPr>
          <p:cNvSpPr/>
          <p:nvPr/>
        </p:nvSpPr>
        <p:spPr>
          <a:xfrm>
            <a:off x="6670862" y="6485650"/>
            <a:ext cx="5306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ighlight>
                  <a:srgbClr val="FFFF00"/>
                </a:highlight>
              </a:rPr>
              <a:t>Viewshed Analysis determines visibility at the cell level</a:t>
            </a:r>
          </a:p>
        </p:txBody>
      </p:sp>
    </p:spTree>
    <p:extLst>
      <p:ext uri="{BB962C8B-B14F-4D97-AF65-F5344CB8AC3E}">
        <p14:creationId xmlns:p14="http://schemas.microsoft.com/office/powerpoint/2010/main" val="631769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6" name="Straight Connector 10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2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3A877B-524C-4C9A-8A12-24D3D5D62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754" y="639097"/>
            <a:ext cx="6253317" cy="368601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The Challenge of Defining Terrain Groupings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37E6D0F-7BB4-47F8-A66E-1E1EC91A2169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r="5469"/>
          <a:stretch/>
        </p:blipFill>
        <p:spPr>
          <a:xfrm>
            <a:off x="-1" y="1"/>
            <a:ext cx="4983062" cy="685799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56321360-298C-4951-A98E-2A6FD61858AD}"/>
              </a:ext>
            </a:extLst>
          </p:cNvPr>
          <p:cNvSpPr/>
          <p:nvPr/>
        </p:nvSpPr>
        <p:spPr>
          <a:xfrm>
            <a:off x="5289754" y="5303656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Hammond, 1954. Reproduced here for educational purposes only. </a:t>
            </a:r>
          </a:p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Mountains, plains, and hills fit into several groups.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76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B2A784-4501-42A8-86DF-DB27DE395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256" cy="64008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4B2E1D-7695-45BE-81D8-2FB22624F4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6772" y="1144980"/>
            <a:ext cx="5063458" cy="1560716"/>
          </a:xfrm>
        </p:spPr>
        <p:txBody>
          <a:bodyPr>
            <a:normAutofit fontScale="90000"/>
          </a:bodyPr>
          <a:lstStyle/>
          <a:p>
            <a:r>
              <a:rPr lang="en-US" dirty="0"/>
              <a:t>Additional Terrain Grouping Challenges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A330AB8-A767-46C8-ABEF-2477854EF6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0"/>
            <a:ext cx="4901184" cy="40210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D1D62E-7098-4A4E-AD37-868DFB1601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41" y="401862"/>
            <a:ext cx="3459497" cy="3217333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8E62604-C40E-4D56-9D66-FD94B0CA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5498" y="4241249"/>
            <a:ext cx="4901184" cy="261675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4DD269-8303-4330-84FC-74732883855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71441" y="4599904"/>
            <a:ext cx="4169299" cy="19283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FD4B94-F6A7-4637-8009-0BAF822D6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772" y="2978639"/>
            <a:ext cx="5063457" cy="272919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MacMillan and </a:t>
            </a:r>
            <a:r>
              <a:rPr lang="en-US" dirty="0" err="1">
                <a:latin typeface="Arial" panose="020B0604020202020204" pitchFamily="34" charset="0"/>
                <a:ea typeface="Calibri" panose="020F0502020204030204" pitchFamily="34" charset="0"/>
              </a:rPr>
              <a:t>Shary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</a:rPr>
              <a:t>, 2008. Reproduced here for educational purposes only. Dikau et. al. introduce elevation to further break down these classes.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093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29920-E72B-4BDB-9C26-E0BA833519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5F40AB-29AD-4488-BD48-68ABF9A747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108201"/>
            <a:ext cx="10135579" cy="3760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To understand the effects of a DEM’s resolution on viewshed analysis: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How will visibility change as a DEM’s resolution changes?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Ex: Will higher resolutions reveal different pockets of visibility / invisibility than courser data?</a:t>
            </a:r>
          </a:p>
          <a:p>
            <a:pPr marL="384048" lvl="2" indent="0">
              <a:buNone/>
            </a:pPr>
            <a:endParaRPr lang="en-US" sz="18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/>
              <a:t>Will patterns of visibility / invisibility be consistent across terrain types?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 dirty="0"/>
              <a:t>Ex: Will a higher resolution DEM change visibility, regardless of if the terrain is mountainous or flat?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257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A close up of a map&#10;&#10;Description automatically generated">
            <a:extLst>
              <a:ext uri="{FF2B5EF4-FFF2-40B4-BE49-F238E27FC236}">
                <a16:creationId xmlns:a16="http://schemas.microsoft.com/office/drawing/2014/main" id="{4C82B2F9-709A-4373-A856-A2458833A8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4" r="-1" b="-1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</p:spPr>
      </p:pic>
      <p:sp>
        <p:nvSpPr>
          <p:cNvPr id="17" name="Rectangle 10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D96E89-58C7-4ABB-9C2B-2CA0A2E6B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Optimal Study Items </a:t>
            </a:r>
          </a:p>
        </p:txBody>
      </p:sp>
      <p:cxnSp>
        <p:nvCxnSpPr>
          <p:cNvPr id="18" name="Straight Connector 12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BE9C94-08BF-4962-8335-49FF5AD7F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4"/>
            <a:ext cx="3153580" cy="2444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Test several resolutions across a broad spectrum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Use the 1m DEM to determine study areas for all resolutions</a:t>
            </a:r>
            <a:endParaRPr lang="en-US" sz="16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FF"/>
                </a:solidFill>
              </a:rPr>
              <a:t>Test several terrains to check for patterns</a:t>
            </a:r>
          </a:p>
          <a:p>
            <a:pPr lvl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FF"/>
                </a:solidFill>
              </a:rPr>
              <a:t>Test several regions within the United States to confirm consistency and best capture the various characteristics of terrain types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6031677-058A-4E2B-9C00-74B6258B9481}"/>
              </a:ext>
            </a:extLst>
          </p:cNvPr>
          <p:cNvSpPr txBox="1">
            <a:spLocks/>
          </p:cNvSpPr>
          <p:nvPr/>
        </p:nvSpPr>
        <p:spPr>
          <a:xfrm>
            <a:off x="-1" y="6400800"/>
            <a:ext cx="12186315" cy="5138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USGS National Map: Areas with 1m DEMs: </a:t>
            </a:r>
            <a:r>
              <a:rPr lang="en-US" sz="2600" dirty="0">
                <a:hlinkClick r:id="rId3"/>
              </a:rPr>
              <a:t>https://viewer.nationalmap.gov/advanced-viewer/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963412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E554C3-0F80-4FFB-AD43-91230A4BF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Viewshed Parameters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05BFB3-04A4-4F99-9CAF-EA4E8B581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342747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The Viewshed: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FFFFFF"/>
                </a:solidFill>
              </a:rPr>
              <a:t>360 degrees per point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FFFFFF"/>
                </a:solidFill>
              </a:rPr>
              <a:t>5km radius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FFFFFF"/>
                </a:solidFill>
              </a:rPr>
              <a:t>4 Points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FFFFFF"/>
                </a:solidFill>
              </a:rPr>
              <a:t>Do not overlap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>
                <a:solidFill>
                  <a:srgbClr val="FFFFFF"/>
                </a:solidFill>
              </a:rPr>
              <a:t>30km X 30km Study Area</a:t>
            </a: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0" name="Picture 9" descr="A picture containing laying, lying, sitting, white&#10;&#10;Description automatically generated">
            <a:extLst>
              <a:ext uri="{FF2B5EF4-FFF2-40B4-BE49-F238E27FC236}">
                <a16:creationId xmlns:a16="http://schemas.microsoft.com/office/drawing/2014/main" id="{E8524EFE-2F0E-4EA3-80FB-424453FF31A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5" t="15874" r="21339" b="11512"/>
          <a:stretch/>
        </p:blipFill>
        <p:spPr>
          <a:xfrm>
            <a:off x="4735178" y="0"/>
            <a:ext cx="7456808" cy="689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5020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241"/>
      </a:dk2>
      <a:lt2>
        <a:srgbClr val="E2E4E8"/>
      </a:lt2>
      <a:accent1>
        <a:srgbClr val="CC9924"/>
      </a:accent1>
      <a:accent2>
        <a:srgbClr val="D54C17"/>
      </a:accent2>
      <a:accent3>
        <a:srgbClr val="E72943"/>
      </a:accent3>
      <a:accent4>
        <a:srgbClr val="D51781"/>
      </a:accent4>
      <a:accent5>
        <a:srgbClr val="E729E2"/>
      </a:accent5>
      <a:accent6>
        <a:srgbClr val="8C19D5"/>
      </a:accent6>
      <a:hlink>
        <a:srgbClr val="5779C7"/>
      </a:hlink>
      <a:folHlink>
        <a:srgbClr val="7F7F7F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959</Words>
  <Application>Microsoft Office PowerPoint</Application>
  <PresentationFormat>Widescreen</PresentationFormat>
  <Paragraphs>165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RetrospectVTI</vt:lpstr>
      <vt:lpstr>DEM Resolution Effects on Visibility </vt:lpstr>
      <vt:lpstr>Outline</vt:lpstr>
      <vt:lpstr>What is Viewshed Analysis?</vt:lpstr>
      <vt:lpstr>PowerPoint Presentation</vt:lpstr>
      <vt:lpstr>The Challenge of Defining Terrain Groupings</vt:lpstr>
      <vt:lpstr>Additional Terrain Grouping Challenges</vt:lpstr>
      <vt:lpstr>Objective</vt:lpstr>
      <vt:lpstr>Optimal Study Items </vt:lpstr>
      <vt:lpstr>Viewshed Parameters</vt:lpstr>
      <vt:lpstr>Stratified Sampling</vt:lpstr>
      <vt:lpstr>PowerPoint Presentation</vt:lpstr>
      <vt:lpstr>PowerPoint Presentation</vt:lpstr>
      <vt:lpstr>PowerPoint Presentation</vt:lpstr>
      <vt:lpstr>PowerPoint Presentation</vt:lpstr>
      <vt:lpstr>Pilot Viewshed Analysis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 Resolution Effects on Visibility </dc:title>
  <dc:creator>Kimberly Levan</dc:creator>
  <cp:lastModifiedBy>Kimberly Levan</cp:lastModifiedBy>
  <cp:revision>2</cp:revision>
  <dcterms:created xsi:type="dcterms:W3CDTF">2019-10-22T22:49:39Z</dcterms:created>
  <dcterms:modified xsi:type="dcterms:W3CDTF">2019-10-22T23:00:37Z</dcterms:modified>
</cp:coreProperties>
</file>