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" initials="AC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8" autoAdjust="0"/>
  </p:normalViewPr>
  <p:slideViewPr>
    <p:cSldViewPr>
      <p:cViewPr varScale="1">
        <p:scale>
          <a:sx n="84" d="100"/>
          <a:sy n="84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1CF4-45B7-4A3C-83F6-3D06BBC9ED90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3420C-3A87-4D2F-AEDE-452AE7E96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420C-3A87-4D2F-AEDE-452AE7E968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FD84-F486-4DD2-832D-95892D911CEF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C030-78EF-44EC-847B-FC05AFB2AF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F4FD-3CC1-49EB-B33D-8050F75F9A55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41AF-545A-4C54-8BE2-67B753BFD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7EBE-D54A-46F7-BE33-08F6F5D684C4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5D7E-98E4-4566-B869-06B27D2D04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C9CB-6E82-4D6D-A5C8-8B2742CA2B6B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EE58-511D-428F-AED1-6B71829D60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ABC7-DF0C-4976-9599-C62A4551588C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4686-0636-407B-A136-B2E3A502F8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7203-FC30-4B20-ACCA-F4A1D4C24BAE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8325-CA00-45BE-A2C7-BB87F7BD99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81E4-176A-46B1-9317-EACA81EEBCF6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9F24-4E52-4570-9A99-898E36EDF6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968E-AD96-4F44-9BE8-0D1763AF854C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4A1F-6AC4-4253-8F0D-B298C451F4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7766-B5F7-4375-887F-6AFBEC74FEB2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A054-AF79-4B00-BC1E-EE6EFEAF76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53E5-B90E-429E-BF08-B8D9E9D4093D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B811-3C44-4772-9AA8-BE5A677098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3439-A132-4E07-85E9-17A5E40197A5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AB5D-C143-407E-9309-607C217309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09DA16-DFB8-4FC7-B11B-038224F97595}" type="datetimeFigureOut">
              <a:rPr lang="fr-FR"/>
              <a:pPr>
                <a:defRPr/>
              </a:pPr>
              <a:t>15/03/2010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527C23-B0DE-43DA-AB5C-3716C8F7FD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181100" y="1861003"/>
            <a:ext cx="67818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STAR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Search Tool for Allocating Resources For Radiological Emergency Response 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Ben Sher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596A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Requirements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52400" y="2081212"/>
            <a:ext cx="8686800" cy="4090988"/>
          </a:xfrm>
        </p:spPr>
        <p:txBody>
          <a:bodyPr/>
          <a:lstStyle/>
          <a:p>
            <a:r>
              <a:rPr lang="en-US" dirty="0" smtClean="0"/>
              <a:t>HSIP (Homeland Security Infrastructure Program) </a:t>
            </a:r>
          </a:p>
          <a:p>
            <a:pPr lvl="1"/>
            <a:r>
              <a:rPr lang="en-US" dirty="0" smtClean="0"/>
              <a:t>Roads</a:t>
            </a:r>
          </a:p>
          <a:p>
            <a:pPr lvl="2"/>
            <a:r>
              <a:rPr lang="en-US" dirty="0" smtClean="0"/>
              <a:t>It is necessary to map out all the drivable space and determine the time required to the drive the area.   </a:t>
            </a:r>
          </a:p>
          <a:p>
            <a:pPr lvl="1"/>
            <a:r>
              <a:rPr lang="en-US" dirty="0" smtClean="0"/>
              <a:t>Water features</a:t>
            </a:r>
          </a:p>
          <a:p>
            <a:pPr lvl="2"/>
            <a:r>
              <a:rPr lang="en-US" dirty="0" smtClean="0"/>
              <a:t>Radiation is insulated by water, therefore it is not necessary to search bodies of water, these should be identified by the STAR application. 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Requirements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953000"/>
          </a:xfrm>
        </p:spPr>
        <p:txBody>
          <a:bodyPr/>
          <a:lstStyle/>
          <a:p>
            <a:r>
              <a:rPr lang="en-US" sz="2500" dirty="0" smtClean="0"/>
              <a:t>Claritas Building Points</a:t>
            </a:r>
          </a:p>
          <a:p>
            <a:pPr lvl="2"/>
            <a:r>
              <a:rPr lang="en-US" dirty="0" smtClean="0"/>
              <a:t>Includes all United States Business Points in one layer, regardless of their type. </a:t>
            </a:r>
          </a:p>
          <a:p>
            <a:endParaRPr lang="en-US" sz="1800" dirty="0" smtClean="0"/>
          </a:p>
          <a:p>
            <a:r>
              <a:rPr lang="en-US" sz="2500" dirty="0" smtClean="0"/>
              <a:t>Building Footprints w/heights, provided by NGA</a:t>
            </a:r>
          </a:p>
          <a:p>
            <a:pPr lvl="2"/>
            <a:r>
              <a:rPr lang="en-US" dirty="0" smtClean="0"/>
              <a:t>Allows an approximation to be made about how long it will take to search buildings.</a:t>
            </a:r>
            <a:r>
              <a:rPr lang="en-US" sz="1400" dirty="0" smtClean="0"/>
              <a:t> </a:t>
            </a:r>
          </a:p>
          <a:p>
            <a:endParaRPr lang="en-US" sz="1800" dirty="0" smtClean="0"/>
          </a:p>
          <a:p>
            <a:r>
              <a:rPr lang="en-US" sz="2500" dirty="0" smtClean="0"/>
              <a:t>Imagery</a:t>
            </a:r>
          </a:p>
          <a:p>
            <a:pPr lvl="2"/>
            <a:r>
              <a:rPr lang="en-US" dirty="0" smtClean="0"/>
              <a:t>Digitizing buildings that fall within the search radius can be done on the fly</a:t>
            </a:r>
            <a:r>
              <a:rPr lang="en-US" sz="1000" dirty="0" smtClean="0"/>
              <a:t> </a:t>
            </a:r>
            <a:r>
              <a:rPr lang="en-US" dirty="0" smtClean="0"/>
              <a:t> in the STAR application.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Street Distance Calculation Options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RouteSmart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ArcGIS extension that performs an automated distance and time calculation routes in the search area using the Chinese Postman approach.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RouteSmart</a:t>
            </a:r>
            <a:r>
              <a:rPr lang="en-US" dirty="0" smtClean="0"/>
              <a:t> is expensive and not open to development.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Street Distance Calculation Options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Custom Development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Develop code for the STAR application that utilizes attributes of the street data to determine the number of lanes that exist in each road feature.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The number of lanes that exist on each road feature determines the number of times each road feature needs to be driven during the mobile search.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Street Distance Calculation Options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5181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Custom Development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total road length distance of the search will be calculated.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total search time will be calculated from the total distance of the search assuming an average speed of 5 mph.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 Proposed Design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905000"/>
            <a:ext cx="36576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Easy-to-use ArcEngine application .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Consists of a map window with basic navigation tools and single click tool to launch the STAR application.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Contains HSIP streets &amp; water features, Building Footprints and a basemap provided by </a:t>
            </a:r>
            <a:r>
              <a:rPr lang="en-US" sz="2000" dirty="0" err="1" smtClean="0"/>
              <a:t>ArcGIS</a:t>
            </a:r>
            <a:r>
              <a:rPr lang="en-US" sz="2000" dirty="0" smtClean="0"/>
              <a:t> Online. 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pPr lvl="2"/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fr-F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14600"/>
            <a:ext cx="521752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5067300" y="2400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86400" y="2133600"/>
            <a:ext cx="275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STAR Application Button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 Proposed Design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521752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19050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will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zoom to search area and select the Area of Interest (AOI).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 will open that prompts user to select how many teams will be deployed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foot and in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mobiles.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743450"/>
            <a:ext cx="28670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DC-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1" y="2286000"/>
            <a:ext cx="50291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5524500" y="46863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54864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(AOI)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 Proposed Design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19050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Calculate the total road distance to be driven based on the number of times a road has to be driven.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Divide the total road distance by the average </a:t>
            </a:r>
            <a:r>
              <a:rPr lang="en-US" sz="2000" dirty="0" err="1" smtClean="0">
                <a:latin typeface="+mn-lt"/>
              </a:rPr>
              <a:t>RSi</a:t>
            </a:r>
            <a:r>
              <a:rPr lang="en-US" sz="2000" dirty="0" smtClean="0">
                <a:latin typeface="+mn-lt"/>
              </a:rPr>
              <a:t> mobile speed of 5mph, to get the total drive time.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Buffer the roads.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new clip of the search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that removes the buffered roads.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130623"/>
            <a:ext cx="3657600" cy="17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816423"/>
            <a:ext cx="4267200" cy="20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264223"/>
            <a:ext cx="4800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0800000">
            <a:off x="6934200" y="251162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91400" y="2356246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Original Road Layer 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7838651" y="3048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86136" y="2892623"/>
            <a:ext cx="8578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Buffered</a:t>
            </a:r>
          </a:p>
          <a:p>
            <a:r>
              <a:rPr lang="en-US" sz="1400" dirty="0" smtClean="0"/>
              <a:t>Road</a:t>
            </a:r>
          </a:p>
          <a:p>
            <a:r>
              <a:rPr lang="en-US" sz="1400" dirty="0" smtClean="0"/>
              <a:t>Layer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6403375" y="5938049"/>
            <a:ext cx="461765" cy="9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45301" y="6169223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New clip area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 Proposed Design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19050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For each building in the search area divide the building height by an height of 10 feet to approximate # of floors.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Multiply the ground area x the number of floors to get the total area of the building.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total area of the building by the average pedestrian search speed to get the total building search time.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Content Placeholder 3" descr="3D_D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81200"/>
            <a:ext cx="3276600" cy="21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114801" y="5181600"/>
            <a:ext cx="4876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Example Building Info: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Level Area = 5364 m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= 24m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Floors = Height/Floor Height          24/4 = 6 Floors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Area = Ground Level Area x Number of Floors        5364 m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6 = 32184 m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Time = Total Area/(Minimal Detection Distance x Speed)      32184 m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/(6 x 1) = 1.5hrs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r="19402" b="45728"/>
          <a:stretch>
            <a:fillRect/>
          </a:stretch>
        </p:blipFill>
        <p:spPr bwMode="auto">
          <a:xfrm>
            <a:off x="4343400" y="3352800"/>
            <a:ext cx="43455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057400"/>
            <a:ext cx="5019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 Proposed Design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038600"/>
            <a:ext cx="5095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52400" y="16002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Create new clip of the search area which removes all the building footprints from the search area.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features are not going to be searched, so clip all the water features from the search area.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8453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All the area remaining is assumed to be searchable only by foot. Calculate the area that remains and divide by the standard pedestrian search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18656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Outline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62200" y="1447800"/>
            <a:ext cx="6400800" cy="4525963"/>
          </a:xfrm>
        </p:spPr>
        <p:txBody>
          <a:bodyPr/>
          <a:lstStyle/>
          <a:p>
            <a:r>
              <a:rPr lang="fr-FR" dirty="0" smtClean="0"/>
              <a:t>Introduction and Motivation</a:t>
            </a:r>
          </a:p>
          <a:p>
            <a:r>
              <a:rPr lang="fr-FR" dirty="0" smtClean="0"/>
              <a:t>Design Requirements</a:t>
            </a:r>
          </a:p>
          <a:p>
            <a:r>
              <a:rPr lang="fr-FR" dirty="0" smtClean="0"/>
              <a:t>Data Requirements </a:t>
            </a:r>
          </a:p>
          <a:p>
            <a:r>
              <a:rPr lang="fr-FR" dirty="0" smtClean="0"/>
              <a:t>Distance Calculation Options</a:t>
            </a:r>
          </a:p>
          <a:p>
            <a:r>
              <a:rPr lang="fr-FR" dirty="0" smtClean="0"/>
              <a:t>STAR </a:t>
            </a:r>
            <a:r>
              <a:rPr lang="fr-FR" smtClean="0"/>
              <a:t>Application Design</a:t>
            </a:r>
            <a:endParaRPr lang="fr-FR" dirty="0" smtClean="0"/>
          </a:p>
          <a:p>
            <a:r>
              <a:rPr lang="fr-FR" dirty="0" smtClean="0"/>
              <a:t>Project Plan</a:t>
            </a:r>
          </a:p>
          <a:p>
            <a:r>
              <a:rPr lang="fr-FR" dirty="0" smtClean="0"/>
              <a:t>Challenges, Opportunities and Conclusions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 Proposed Design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52400" y="19812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smtClean="0">
                <a:latin typeface="+mj-lt"/>
              </a:rPr>
              <a:t>Final results of STAR application:</a:t>
            </a: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Total searchable area = Current area total + Building Area Total + Mobile Survey Total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Total search time = Time required to search total area + total time to search all buildings + total time to complete mobile survey.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latin typeface="+mj-lt"/>
              </a:rPr>
              <a:t>For the number of teams that are deployed, separate the search area into areas that will equally divide the mission area up by the search time required.  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Will help to effectively deploy teams in search areas that will take the same amount of time to complete as the other teams.</a:t>
            </a: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Plan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52400" y="22098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Effectively structure all data. </a:t>
            </a:r>
          </a:p>
          <a:p>
            <a:pPr marL="457200" indent="-457200" eaLnBrk="0" hangingPunct="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Decide whether to purchase RouteSmart or begin custom development for calculating road distances and times.</a:t>
            </a:r>
          </a:p>
          <a:p>
            <a:pPr marL="457200" indent="-457200" eaLnBrk="0" hangingPunct="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Begin design and development of the ArcEngine component of the STAR application.</a:t>
            </a:r>
          </a:p>
          <a:p>
            <a:pPr marL="457200" indent="-457200" eaLnBrk="0" hangingPunct="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Test the GeoProcessing concepts being used in the STAR application for a pre-staged event at Super Bowl XLIV in Miami. </a:t>
            </a: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 and Conclusions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52400" y="22098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Effectively create an application that adequately prepares search teams for going out in the field and estimates when their return is expected.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Data accuracy and available data extents are possible challenges to success. 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latin typeface="+mj-lt"/>
              </a:rPr>
              <a:t>Features that  have no available data that should be searched by the mobile system must be accounted for or the STAR application won’t be as effective.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The STAR application is designed to support the entire nation, and maintaining such large datasets is very difficult for any agency to accomplish.</a:t>
            </a: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52400" y="19812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Zimmerman, Peter D., and Cheryl Loeb. "Dirty Bombs: The Threat Revisited." </a:t>
            </a:r>
            <a:r>
              <a:rPr lang="en-US" sz="2000" i="1" dirty="0" smtClean="0">
                <a:latin typeface="+mj-lt"/>
              </a:rPr>
              <a:t>Defense Horizons</a:t>
            </a:r>
            <a:r>
              <a:rPr lang="en-US" sz="2000" dirty="0" smtClean="0">
                <a:latin typeface="+mj-lt"/>
              </a:rPr>
              <a:t> 38 (2004): 1-11. </a:t>
            </a:r>
            <a:r>
              <a:rPr lang="en-US" sz="2000" i="1" dirty="0" smtClean="0">
                <a:latin typeface="+mj-lt"/>
              </a:rPr>
              <a:t>Health Physics Society</a:t>
            </a:r>
            <a:r>
              <a:rPr lang="en-US" sz="2000" dirty="0" smtClean="0">
                <a:latin typeface="+mj-lt"/>
              </a:rPr>
              <a:t>. 12 Jan. 2004. Web. 15 Dec. 2009. &lt;http://www.hps.org/documents/RDD_report.pdf&gt;.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Karon</a:t>
            </a:r>
            <a:r>
              <a:rPr lang="en-US" sz="2000" dirty="0" smtClean="0">
                <a:latin typeface="+mj-lt"/>
              </a:rPr>
              <a:t>, Tony. "Person of the Week: Jose Padilla." </a:t>
            </a:r>
            <a:r>
              <a:rPr lang="en-US" sz="2000" i="1" dirty="0" smtClean="0">
                <a:latin typeface="+mj-lt"/>
              </a:rPr>
              <a:t>TIME</a:t>
            </a:r>
            <a:r>
              <a:rPr lang="en-US" sz="2000" dirty="0" smtClean="0">
                <a:latin typeface="+mj-lt"/>
              </a:rPr>
              <a:t>. TIME, 14 June 2022. Web. 20 Dec. 2009. &lt;http://www.time.com/time/pow/article/0,8599,262269,00.html&gt;.</a:t>
            </a: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Kimery</a:t>
            </a:r>
            <a:r>
              <a:rPr lang="en-US" sz="2000" dirty="0" smtClean="0">
                <a:latin typeface="+mj-lt"/>
              </a:rPr>
              <a:t>, Anthony L. "Searching for 'dirty bombs'" </a:t>
            </a:r>
            <a:r>
              <a:rPr lang="en-US" sz="2000" i="1" dirty="0" smtClean="0">
                <a:latin typeface="+mj-lt"/>
              </a:rPr>
              <a:t>World Net Daily</a:t>
            </a:r>
            <a:r>
              <a:rPr lang="en-US" sz="2000" dirty="0" smtClean="0">
                <a:latin typeface="+mj-lt"/>
              </a:rPr>
              <a:t>. World Net Daily, 13 Jan. 2003. Web. 24 Dec. 2009. &lt;http://www.wnd.com/news/article.asp?ARTICLE_ID=30084&gt;.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"Homeland Infrastructure Foundation-Level Data Working Group." </a:t>
            </a:r>
            <a:r>
              <a:rPr lang="en-US" sz="2000" i="1" dirty="0" smtClean="0">
                <a:latin typeface="+mj-lt"/>
              </a:rPr>
              <a:t>Homeland Infrastructure Foundation-Level Data Working Group</a:t>
            </a:r>
            <a:r>
              <a:rPr lang="en-US" sz="2000" dirty="0" smtClean="0">
                <a:latin typeface="+mj-lt"/>
              </a:rPr>
              <a:t>. Web. 27 Dec. 2009. &lt;http://www.hifldwg.org/&gt;.</a:t>
            </a:r>
          </a:p>
          <a:p>
            <a:pPr eaLnBrk="0" hangingPunct="0"/>
            <a:endParaRPr lang="en-US" sz="2000" dirty="0" smtClean="0"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j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Introduction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fr-FR" dirty="0" smtClean="0"/>
              <a:t>Nuclear radiation is invisible and only detectable with special radiation equipment.</a:t>
            </a:r>
          </a:p>
          <a:p>
            <a:endParaRPr lang="en-US" sz="1800" dirty="0" smtClean="0"/>
          </a:p>
          <a:p>
            <a:r>
              <a:rPr lang="en-US" dirty="0" smtClean="0"/>
              <a:t>Radioactive isotopes can easily be spread by the use of a radiological dispersion device (RDD), also known as a dirty bomb.</a:t>
            </a:r>
          </a:p>
          <a:p>
            <a:endParaRPr lang="en-US" sz="1800" dirty="0" smtClean="0"/>
          </a:p>
          <a:p>
            <a:r>
              <a:rPr lang="en-US" dirty="0" smtClean="0"/>
              <a:t>A nuclear dirty bomb is an ideal weapon for spreading death and mayhem on U.S soil.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Introduction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1213"/>
            <a:ext cx="8229600" cy="4319587"/>
          </a:xfrm>
        </p:spPr>
        <p:txBody>
          <a:bodyPr/>
          <a:lstStyle/>
          <a:p>
            <a:r>
              <a:rPr lang="en-US" dirty="0" smtClean="0"/>
              <a:t>The DOE has a Search Response Team (SRT).</a:t>
            </a:r>
          </a:p>
          <a:p>
            <a:endParaRPr lang="en-US" sz="1800" dirty="0" smtClean="0"/>
          </a:p>
          <a:p>
            <a:r>
              <a:rPr lang="en-US" dirty="0" smtClean="0"/>
              <a:t>SRT is a national level capability that provides assets to conduct complex search operations.</a:t>
            </a:r>
          </a:p>
          <a:p>
            <a:endParaRPr lang="en-US" sz="1800" dirty="0" smtClean="0"/>
          </a:p>
          <a:p>
            <a:r>
              <a:rPr lang="en-US" dirty="0" smtClean="0"/>
              <a:t>The SRT deploys manpower and equipment to conduct aerial, vehicle, and foot search operations to locate a radiological source.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Introduction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48188"/>
          </a:xfrm>
        </p:spPr>
        <p:txBody>
          <a:bodyPr/>
          <a:lstStyle/>
          <a:p>
            <a:r>
              <a:rPr lang="en-US" dirty="0" smtClean="0"/>
              <a:t>When the SRT is activated a Search Mission Plan must be developed.</a:t>
            </a:r>
          </a:p>
          <a:p>
            <a:endParaRPr lang="en-US" sz="1800" dirty="0" smtClean="0"/>
          </a:p>
          <a:p>
            <a:r>
              <a:rPr lang="en-US" dirty="0" smtClean="0"/>
              <a:t>A search mission plan includes:</a:t>
            </a:r>
          </a:p>
          <a:p>
            <a:pPr lvl="1"/>
            <a:r>
              <a:rPr lang="en-US" dirty="0" smtClean="0"/>
              <a:t>Creating search teams.</a:t>
            </a:r>
          </a:p>
          <a:p>
            <a:pPr lvl="1"/>
            <a:r>
              <a:rPr lang="en-US" dirty="0" smtClean="0"/>
              <a:t>Assigning equipment and defining search routes.</a:t>
            </a:r>
          </a:p>
          <a:p>
            <a:pPr lvl="1"/>
            <a:r>
              <a:rPr lang="en-US" dirty="0" smtClean="0"/>
              <a:t>Detailed coverage of nearby drivable areas,      buildings and walk able space. 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Motivation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1212"/>
            <a:ext cx="8229600" cy="4548188"/>
          </a:xfrm>
        </p:spPr>
        <p:txBody>
          <a:bodyPr/>
          <a:lstStyle/>
          <a:p>
            <a:r>
              <a:rPr lang="en-US" dirty="0" smtClean="0"/>
              <a:t>Current search mission plans do not provide estimated times of completion for any given search. 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GIS can support an effective search mission plan by using GeoProcessing tools, a custom built ArcEngine application, and multiple spatial and non-spatial databases.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Key Design </a:t>
            </a:r>
            <a:r>
              <a:rPr lang="en-US" dirty="0" smtClean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5013"/>
            <a:ext cx="8229600" cy="4624387"/>
          </a:xfrm>
        </p:spPr>
        <p:txBody>
          <a:bodyPr/>
          <a:lstStyle/>
          <a:p>
            <a:r>
              <a:rPr lang="en-US" sz="3000" dirty="0" smtClean="0"/>
              <a:t>Provide an estimated time of completion for the mission.</a:t>
            </a:r>
          </a:p>
          <a:p>
            <a:endParaRPr lang="en-US" sz="1800" dirty="0" smtClean="0"/>
          </a:p>
          <a:p>
            <a:r>
              <a:rPr lang="en-US" sz="3000" dirty="0" smtClean="0"/>
              <a:t>Demonstrate the highest level of confidence that 100% of an area has been searched.</a:t>
            </a:r>
          </a:p>
          <a:p>
            <a:endParaRPr lang="en-US" sz="1800" dirty="0" smtClean="0"/>
          </a:p>
          <a:p>
            <a:r>
              <a:rPr lang="en-US" sz="3000" dirty="0" smtClean="0"/>
              <a:t>Take into consideration different search techniques depending on the region and according to the types of search equipment that are used. </a:t>
            </a:r>
          </a:p>
          <a:p>
            <a:endParaRPr lang="en-US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Requirement Details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1212"/>
            <a:ext cx="8229600" cy="4548188"/>
          </a:xfrm>
        </p:spPr>
        <p:txBody>
          <a:bodyPr/>
          <a:lstStyle/>
          <a:p>
            <a:r>
              <a:rPr lang="en-US" dirty="0" smtClean="0"/>
              <a:t>Estimate how long it will take to perform the mobile search of all drivable space.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Estimate how long it will take to search all buildings.</a:t>
            </a:r>
          </a:p>
          <a:p>
            <a:endParaRPr lang="en-US" dirty="0" smtClean="0"/>
          </a:p>
          <a:p>
            <a:r>
              <a:rPr lang="en-US" dirty="0" smtClean="0"/>
              <a:t>Assume that all water features are unsearchable and account for their areas.</a:t>
            </a:r>
          </a:p>
          <a:p>
            <a:endParaRPr lang="en-US" dirty="0" smtClean="0"/>
          </a:p>
          <a:p>
            <a:endParaRPr lang="en-US" sz="1800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Requirement Details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2157413"/>
            <a:ext cx="8686800" cy="4090987"/>
          </a:xfrm>
        </p:spPr>
        <p:txBody>
          <a:bodyPr/>
          <a:lstStyle/>
          <a:p>
            <a:r>
              <a:rPr lang="en-US" sz="2600" dirty="0" smtClean="0"/>
              <a:t>Assumes all the remaining space not searched by the mobile and by building pedestrian searches or classified as a body of water still needs to be searched by foot. A time calculation of the remaining area is performed. </a:t>
            </a:r>
          </a:p>
          <a:p>
            <a:endParaRPr lang="en-US" sz="1800" dirty="0" smtClean="0"/>
          </a:p>
          <a:p>
            <a:r>
              <a:rPr lang="en-US" sz="2600" dirty="0" smtClean="0"/>
              <a:t>The end result should be an accurate estimate for how long a search mission will take for search teams to complete.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105</Template>
  <TotalTime>12540</TotalTime>
  <Words>1326</Words>
  <Application>Microsoft Office PowerPoint</Application>
  <PresentationFormat>On-screen Show (4:3)</PresentationFormat>
  <Paragraphs>396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105</vt:lpstr>
      <vt:lpstr>STAR A Search Tool for Allocating Resources For Radiological Emergency Response </vt:lpstr>
      <vt:lpstr>Outline</vt:lpstr>
      <vt:lpstr>Introduction</vt:lpstr>
      <vt:lpstr>Introduction</vt:lpstr>
      <vt:lpstr>Introduction</vt:lpstr>
      <vt:lpstr>Motivation</vt:lpstr>
      <vt:lpstr>Key Design Requirements</vt:lpstr>
      <vt:lpstr>Design Requirement Details</vt:lpstr>
      <vt:lpstr>Design Requirement Details</vt:lpstr>
      <vt:lpstr>Data Requirements</vt:lpstr>
      <vt:lpstr>Data Requirements</vt:lpstr>
      <vt:lpstr>Street Distance Calculation Options</vt:lpstr>
      <vt:lpstr>Street Distance Calculation Options</vt:lpstr>
      <vt:lpstr>Street Distance Calculation Options</vt:lpstr>
      <vt:lpstr>STAR Proposed Design</vt:lpstr>
      <vt:lpstr>STAR Proposed Design</vt:lpstr>
      <vt:lpstr>STAR Proposed Design</vt:lpstr>
      <vt:lpstr>STAR Proposed Design</vt:lpstr>
      <vt:lpstr>STAR Proposed Design</vt:lpstr>
      <vt:lpstr>STAR Proposed Design</vt:lpstr>
      <vt:lpstr>Project Plan</vt:lpstr>
      <vt:lpstr>Challenges and Conclusions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A Search Tool for Allocating Resources For Radiological Emergency Response</dc:title>
  <dc:creator>Ben</dc:creator>
  <cp:lastModifiedBy>king</cp:lastModifiedBy>
  <cp:revision>39</cp:revision>
  <dcterms:created xsi:type="dcterms:W3CDTF">2009-12-26T18:17:21Z</dcterms:created>
  <dcterms:modified xsi:type="dcterms:W3CDTF">2010-03-15T15:16:49Z</dcterms:modified>
</cp:coreProperties>
</file>