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9"/>
  </p:notesMasterIdLst>
  <p:sldIdLst>
    <p:sldId id="256" r:id="rId2"/>
    <p:sldId id="257" r:id="rId3"/>
    <p:sldId id="258" r:id="rId4"/>
    <p:sldId id="274" r:id="rId5"/>
    <p:sldId id="275" r:id="rId6"/>
    <p:sldId id="276" r:id="rId7"/>
    <p:sldId id="266" r:id="rId8"/>
    <p:sldId id="259" r:id="rId9"/>
    <p:sldId id="260" r:id="rId10"/>
    <p:sldId id="271" r:id="rId11"/>
    <p:sldId id="263" r:id="rId12"/>
    <p:sldId id="265" r:id="rId13"/>
    <p:sldId id="277" r:id="rId14"/>
    <p:sldId id="262" r:id="rId15"/>
    <p:sldId id="261" r:id="rId16"/>
    <p:sldId id="278" r:id="rId17"/>
    <p:sldId id="26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591" autoAdjust="0"/>
    <p:restoredTop sz="99415" autoAdjust="0"/>
  </p:normalViewPr>
  <p:slideViewPr>
    <p:cSldViewPr>
      <p:cViewPr>
        <p:scale>
          <a:sx n="90" d="100"/>
          <a:sy n="90" d="100"/>
        </p:scale>
        <p:origin x="-1458" y="-78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10" d="100"/>
          <a:sy n="110" d="100"/>
        </p:scale>
        <p:origin x="-1632" y="25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F3E91B-9571-439B-B39A-ADA814B08DA1}" type="datetimeFigureOut">
              <a:rPr lang="en-US" smtClean="0"/>
              <a:pPr/>
              <a:t>9/23/2011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B5A70E-5127-400B-BA3A-8DAA81BB3A24}" type="slidenum">
              <a:rPr lang="en-US" smtClean="0"/>
              <a:pPr/>
              <a:t>‹#›</a:t>
            </a:fld>
            <a:endParaRPr lang="en-US" dirty="0"/>
          </a:p>
        </p:txBody>
      </p:sp>
    </p:spTree>
    <p:extLst>
      <p:ext uri="{BB962C8B-B14F-4D97-AF65-F5344CB8AC3E}">
        <p14:creationId xmlns:p14="http://schemas.microsoft.com/office/powerpoint/2010/main" xmlns="" val="3188011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5A70E-5127-400B-BA3A-8DAA81BB3A24}" type="slidenum">
              <a:rPr lang="en-US" smtClean="0"/>
              <a:pPr/>
              <a:t>1</a:t>
            </a:fld>
            <a:endParaRPr lang="en-US" dirty="0"/>
          </a:p>
        </p:txBody>
      </p:sp>
    </p:spTree>
    <p:extLst>
      <p:ext uri="{BB962C8B-B14F-4D97-AF65-F5344CB8AC3E}">
        <p14:creationId xmlns:p14="http://schemas.microsoft.com/office/powerpoint/2010/main" xmlns="" val="868700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5A70E-5127-400B-BA3A-8DAA81BB3A24}" type="slidenum">
              <a:rPr lang="en-US" smtClean="0"/>
              <a:pPr/>
              <a:t>10</a:t>
            </a:fld>
            <a:endParaRPr lang="en-US" dirty="0"/>
          </a:p>
        </p:txBody>
      </p:sp>
    </p:spTree>
    <p:extLst>
      <p:ext uri="{BB962C8B-B14F-4D97-AF65-F5344CB8AC3E}">
        <p14:creationId xmlns:p14="http://schemas.microsoft.com/office/powerpoint/2010/main" xmlns="" val="576195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5A70E-5127-400B-BA3A-8DAA81BB3A24}" type="slidenum">
              <a:rPr lang="en-US" smtClean="0"/>
              <a:pPr/>
              <a:t>11</a:t>
            </a:fld>
            <a:endParaRPr lang="en-US" dirty="0"/>
          </a:p>
        </p:txBody>
      </p:sp>
    </p:spTree>
    <p:extLst>
      <p:ext uri="{BB962C8B-B14F-4D97-AF65-F5344CB8AC3E}">
        <p14:creationId xmlns:p14="http://schemas.microsoft.com/office/powerpoint/2010/main" xmlns="" val="3065171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5A70E-5127-400B-BA3A-8DAA81BB3A24}" type="slidenum">
              <a:rPr lang="en-US" smtClean="0"/>
              <a:pPr/>
              <a:t>12</a:t>
            </a:fld>
            <a:endParaRPr lang="en-US" dirty="0"/>
          </a:p>
        </p:txBody>
      </p:sp>
    </p:spTree>
    <p:extLst>
      <p:ext uri="{BB962C8B-B14F-4D97-AF65-F5344CB8AC3E}">
        <p14:creationId xmlns:p14="http://schemas.microsoft.com/office/powerpoint/2010/main" xmlns="" val="2602881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5A70E-5127-400B-BA3A-8DAA81BB3A24}" type="slidenum">
              <a:rPr lang="en-US" smtClean="0"/>
              <a:pPr/>
              <a:t>13</a:t>
            </a:fld>
            <a:endParaRPr lang="en-US" dirty="0"/>
          </a:p>
        </p:txBody>
      </p:sp>
    </p:spTree>
    <p:extLst>
      <p:ext uri="{BB962C8B-B14F-4D97-AF65-F5344CB8AC3E}">
        <p14:creationId xmlns:p14="http://schemas.microsoft.com/office/powerpoint/2010/main" xmlns="" val="2228753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5A70E-5127-400B-BA3A-8DAA81BB3A24}" type="slidenum">
              <a:rPr lang="en-US" smtClean="0"/>
              <a:pPr/>
              <a:t>14</a:t>
            </a:fld>
            <a:endParaRPr lang="en-US" dirty="0"/>
          </a:p>
        </p:txBody>
      </p:sp>
    </p:spTree>
    <p:extLst>
      <p:ext uri="{BB962C8B-B14F-4D97-AF65-F5344CB8AC3E}">
        <p14:creationId xmlns:p14="http://schemas.microsoft.com/office/powerpoint/2010/main" xmlns="" val="2075131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5A70E-5127-400B-BA3A-8DAA81BB3A24}" type="slidenum">
              <a:rPr lang="en-US" smtClean="0"/>
              <a:pPr/>
              <a:t>15</a:t>
            </a:fld>
            <a:endParaRPr lang="en-US" dirty="0"/>
          </a:p>
        </p:txBody>
      </p:sp>
    </p:spTree>
    <p:extLst>
      <p:ext uri="{BB962C8B-B14F-4D97-AF65-F5344CB8AC3E}">
        <p14:creationId xmlns:p14="http://schemas.microsoft.com/office/powerpoint/2010/main" xmlns="" val="3468651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5A70E-5127-400B-BA3A-8DAA81BB3A24}" type="slidenum">
              <a:rPr lang="en-US" smtClean="0"/>
              <a:pPr/>
              <a:t>17</a:t>
            </a:fld>
            <a:endParaRPr lang="en-US" dirty="0"/>
          </a:p>
        </p:txBody>
      </p:sp>
    </p:spTree>
    <p:extLst>
      <p:ext uri="{BB962C8B-B14F-4D97-AF65-F5344CB8AC3E}">
        <p14:creationId xmlns:p14="http://schemas.microsoft.com/office/powerpoint/2010/main" xmlns="" val="44299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5A70E-5127-400B-BA3A-8DAA81BB3A24}" type="slidenum">
              <a:rPr lang="en-US" smtClean="0"/>
              <a:pPr/>
              <a:t>2</a:t>
            </a:fld>
            <a:endParaRPr lang="en-US" dirty="0"/>
          </a:p>
        </p:txBody>
      </p:sp>
    </p:spTree>
    <p:extLst>
      <p:ext uri="{BB962C8B-B14F-4D97-AF65-F5344CB8AC3E}">
        <p14:creationId xmlns:p14="http://schemas.microsoft.com/office/powerpoint/2010/main" xmlns="" val="1559560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19600"/>
          </a:xfrm>
        </p:spPr>
        <p:txBody>
          <a:bodyPr/>
          <a:lstStyle/>
          <a:p>
            <a:pPr marL="171450" lvl="1" indent="-171450">
              <a:spcBef>
                <a:spcPts val="300"/>
              </a:spcBef>
              <a:spcAft>
                <a:spcPts val="300"/>
              </a:spcAft>
              <a:buFont typeface="Arial" pitchFamily="34" charset="0"/>
              <a:buChar char="•"/>
            </a:pPr>
            <a:r>
              <a:rPr lang="en-US" sz="1100" dirty="0" smtClean="0"/>
              <a:t>Tammy </a:t>
            </a:r>
            <a:r>
              <a:rPr lang="en-US" sz="1100" dirty="0"/>
              <a:t>Duckworth (born March 12, 1968) was formerly [1] Assistant Secretary for Public and Intergovernmental Affairs in the United States Department of Veterans Affairs,[2] and formerly the director of the Illinois Department of Veterans Affairs.[3][4] Duckworth is an Iraq War veteran and former U.S. Army helicopter pilot whose severe combat wounds cost her both of her legs and damaged her right </a:t>
            </a:r>
            <a:r>
              <a:rPr lang="en-US" sz="1100" dirty="0" smtClean="0"/>
              <a:t> </a:t>
            </a:r>
            <a:r>
              <a:rPr lang="en-US" sz="1100" dirty="0"/>
              <a:t>arm</a:t>
            </a:r>
            <a:endParaRPr lang="en-US" sz="1100" dirty="0" smtClean="0"/>
          </a:p>
          <a:p>
            <a:pPr marL="171450" lvl="1" indent="-171450">
              <a:spcBef>
                <a:spcPts val="300"/>
              </a:spcBef>
              <a:spcAft>
                <a:spcPts val="300"/>
              </a:spcAft>
              <a:buFont typeface="Arial" pitchFamily="34" charset="0"/>
              <a:buChar char="•"/>
            </a:pPr>
            <a:r>
              <a:rPr lang="en-US" sz="1100" dirty="0" smtClean="0"/>
              <a:t>VA </a:t>
            </a:r>
            <a:r>
              <a:rPr lang="en-US" sz="1100" dirty="0"/>
              <a:t>serves approximately (~) 23 million veterans for health services, benefits, and </a:t>
            </a:r>
            <a:r>
              <a:rPr lang="en-US" sz="1100" dirty="0" smtClean="0"/>
              <a:t>burials</a:t>
            </a:r>
          </a:p>
          <a:p>
            <a:pPr marL="171450" lvl="1" indent="-171450">
              <a:spcBef>
                <a:spcPts val="300"/>
              </a:spcBef>
              <a:spcAft>
                <a:spcPts val="300"/>
              </a:spcAft>
              <a:buFont typeface="Arial" pitchFamily="34" charset="0"/>
              <a:buChar char="•"/>
            </a:pPr>
            <a:r>
              <a:rPr lang="en-US" sz="1100" dirty="0" smtClean="0"/>
              <a:t>Nearly ¼ qtr of the nations homeless are veterans, and over 50% are Vietnam Era Vets</a:t>
            </a:r>
          </a:p>
          <a:p>
            <a:pPr marL="171450" lvl="1" indent="-171450">
              <a:spcBef>
                <a:spcPts val="300"/>
              </a:spcBef>
              <a:spcAft>
                <a:spcPts val="300"/>
              </a:spcAft>
              <a:buFont typeface="Arial" pitchFamily="34" charset="0"/>
              <a:buChar char="•"/>
            </a:pPr>
            <a:r>
              <a:rPr lang="en-US" sz="1100" dirty="0" smtClean="0"/>
              <a:t>~ </a:t>
            </a:r>
            <a:r>
              <a:rPr lang="en-US" sz="1100" dirty="0"/>
              <a:t>half of VA’s budget is entitlements, VHA and VBA total in 2010 was $58Million</a:t>
            </a:r>
          </a:p>
          <a:p>
            <a:pPr marL="171450" lvl="1" indent="-171450">
              <a:spcBef>
                <a:spcPts val="300"/>
              </a:spcBef>
              <a:spcAft>
                <a:spcPts val="300"/>
              </a:spcAft>
              <a:buFont typeface="Arial" pitchFamily="34" charset="0"/>
              <a:buChar char="•"/>
            </a:pPr>
            <a:r>
              <a:rPr lang="en-US" sz="1100" dirty="0" smtClean="0"/>
              <a:t>Veterans </a:t>
            </a:r>
            <a:r>
              <a:rPr lang="en-US" sz="1100" dirty="0"/>
              <a:t>Health Administration (VHA) provided care to ~8 million  across their 21 Veteran Integrated Service Network (VISNs) which include  153 VA medical centers and </a:t>
            </a:r>
            <a:r>
              <a:rPr lang="en-US" sz="1100" dirty="0" smtClean="0"/>
              <a:t> 787 </a:t>
            </a:r>
            <a:r>
              <a:rPr lang="en-US" sz="1100" dirty="0"/>
              <a:t>community based outpatient clinics (VAMCs and CBOCs) </a:t>
            </a:r>
          </a:p>
          <a:p>
            <a:pPr marL="171450" lvl="1" indent="-171450">
              <a:spcBef>
                <a:spcPts val="300"/>
              </a:spcBef>
              <a:spcAft>
                <a:spcPts val="300"/>
              </a:spcAft>
              <a:buFont typeface="Arial" pitchFamily="34" charset="0"/>
              <a:buChar char="•"/>
            </a:pPr>
            <a:r>
              <a:rPr lang="en-US" sz="1100" dirty="0" smtClean="0"/>
              <a:t>Travel </a:t>
            </a:r>
            <a:r>
              <a:rPr lang="en-US" sz="1100" dirty="0"/>
              <a:t>benefits are included in the VHA services for eligible veterans</a:t>
            </a:r>
          </a:p>
          <a:p>
            <a:pPr marL="171450" lvl="1" indent="-171450">
              <a:spcBef>
                <a:spcPts val="300"/>
              </a:spcBef>
              <a:spcAft>
                <a:spcPts val="300"/>
              </a:spcAft>
              <a:buFont typeface="Arial" pitchFamily="34" charset="0"/>
              <a:buChar char="•"/>
            </a:pPr>
            <a:r>
              <a:rPr lang="en-US" sz="1100" dirty="0"/>
              <a:t>VA travel benefits program costs were ~$816 million in Fiscal Year (FY) 2010.</a:t>
            </a:r>
          </a:p>
          <a:p>
            <a:pPr marL="171450" marR="0" lvl="1" indent="-171450" algn="l" defTabSz="914400" rtl="0" eaLnBrk="1" fontAlgn="auto" latinLnBrk="0" hangingPunct="1">
              <a:spcBef>
                <a:spcPts val="300"/>
              </a:spcBef>
              <a:spcAft>
                <a:spcPts val="300"/>
              </a:spcAft>
              <a:buClrTx/>
              <a:buSzTx/>
              <a:buFont typeface="Arial" pitchFamily="34" charset="0"/>
              <a:buChar char="•"/>
              <a:tabLst/>
              <a:defRPr/>
            </a:pPr>
            <a:r>
              <a:rPr lang="en-US" sz="1100" kern="1200" dirty="0" smtClean="0">
                <a:solidFill>
                  <a:schemeClr val="tx1"/>
                </a:solidFill>
              </a:rPr>
              <a:t>Veterans Benefits Administration (VBA) also provides Automobiles and Specially Adaptive Equipment Program (ASAE) for a subset of disabled veterans and members of the Armed Forces</a:t>
            </a:r>
          </a:p>
          <a:p>
            <a:endParaRPr lang="en-US" sz="1100" dirty="0"/>
          </a:p>
        </p:txBody>
      </p:sp>
      <p:sp>
        <p:nvSpPr>
          <p:cNvPr id="4" name="Slide Number Placeholder 3"/>
          <p:cNvSpPr>
            <a:spLocks noGrp="1"/>
          </p:cNvSpPr>
          <p:nvPr>
            <p:ph type="sldNum" sz="quarter" idx="10"/>
          </p:nvPr>
        </p:nvSpPr>
        <p:spPr/>
        <p:txBody>
          <a:bodyPr/>
          <a:lstStyle/>
          <a:p>
            <a:fld id="{BEB5A70E-5127-400B-BA3A-8DAA81BB3A24}" type="slidenum">
              <a:rPr lang="en-US" smtClean="0"/>
              <a:pPr/>
              <a:t>3</a:t>
            </a:fld>
            <a:endParaRPr lang="en-US" dirty="0"/>
          </a:p>
        </p:txBody>
      </p:sp>
    </p:spTree>
    <p:extLst>
      <p:ext uri="{BB962C8B-B14F-4D97-AF65-F5344CB8AC3E}">
        <p14:creationId xmlns:p14="http://schemas.microsoft.com/office/powerpoint/2010/main" xmlns="" val="3507567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sz="1100" dirty="0"/>
              <a:t>~40% live in rural areas as of 2009* </a:t>
            </a:r>
          </a:p>
          <a:p>
            <a:endParaRPr lang="en-US" dirty="0"/>
          </a:p>
        </p:txBody>
      </p:sp>
      <p:sp>
        <p:nvSpPr>
          <p:cNvPr id="4" name="Slide Number Placeholder 3"/>
          <p:cNvSpPr>
            <a:spLocks noGrp="1"/>
          </p:cNvSpPr>
          <p:nvPr>
            <p:ph type="sldNum" sz="quarter" idx="10"/>
          </p:nvPr>
        </p:nvSpPr>
        <p:spPr/>
        <p:txBody>
          <a:bodyPr/>
          <a:lstStyle/>
          <a:p>
            <a:fld id="{BEB5A70E-5127-400B-BA3A-8DAA81BB3A24}" type="slidenum">
              <a:rPr lang="en-US" smtClean="0"/>
              <a:pPr/>
              <a:t>4</a:t>
            </a:fld>
            <a:endParaRPr lang="en-US" dirty="0"/>
          </a:p>
        </p:txBody>
      </p:sp>
    </p:spTree>
    <p:extLst>
      <p:ext uri="{BB962C8B-B14F-4D97-AF65-F5344CB8AC3E}">
        <p14:creationId xmlns:p14="http://schemas.microsoft.com/office/powerpoint/2010/main" xmlns="" val="4069776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1" indent="-171450">
              <a:spcBef>
                <a:spcPts val="300"/>
              </a:spcBef>
              <a:spcAft>
                <a:spcPts val="300"/>
              </a:spcAft>
              <a:buFont typeface="Arial" pitchFamily="34" charset="0"/>
              <a:buChar char="•"/>
            </a:pPr>
            <a:r>
              <a:rPr lang="en-US" dirty="0"/>
              <a:t>~40% are 65 years of age and older</a:t>
            </a:r>
          </a:p>
        </p:txBody>
      </p:sp>
      <p:sp>
        <p:nvSpPr>
          <p:cNvPr id="4" name="Slide Number Placeholder 3"/>
          <p:cNvSpPr>
            <a:spLocks noGrp="1"/>
          </p:cNvSpPr>
          <p:nvPr>
            <p:ph type="sldNum" sz="quarter" idx="10"/>
          </p:nvPr>
        </p:nvSpPr>
        <p:spPr/>
        <p:txBody>
          <a:bodyPr/>
          <a:lstStyle/>
          <a:p>
            <a:fld id="{BEB5A70E-5127-400B-BA3A-8DAA81BB3A24}" type="slidenum">
              <a:rPr lang="en-US" smtClean="0"/>
              <a:pPr/>
              <a:t>5</a:t>
            </a:fld>
            <a:endParaRPr lang="en-US" dirty="0"/>
          </a:p>
        </p:txBody>
      </p:sp>
    </p:spTree>
    <p:extLst>
      <p:ext uri="{BB962C8B-B14F-4D97-AF65-F5344CB8AC3E}">
        <p14:creationId xmlns:p14="http://schemas.microsoft.com/office/powerpoint/2010/main" xmlns="" val="3487501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00"/>
              </a:spcBef>
            </a:pPr>
            <a:r>
              <a:rPr lang="en-US" sz="1100" dirty="0"/>
              <a:t>Issues facing VA*</a:t>
            </a:r>
          </a:p>
          <a:p>
            <a:pPr marL="166688" lvl="1" indent="-166688">
              <a:spcBef>
                <a:spcPts val="600"/>
              </a:spcBef>
              <a:spcAft>
                <a:spcPts val="600"/>
              </a:spcAft>
              <a:buFont typeface="Arial" pitchFamily="34" charset="0"/>
              <a:buChar char="•"/>
            </a:pPr>
            <a:r>
              <a:rPr lang="en-US" sz="1100" dirty="0"/>
              <a:t>Many veterans may not be receiving care due to challenges associated with distance to access care. </a:t>
            </a:r>
          </a:p>
          <a:p>
            <a:pPr marL="166688" lvl="1" indent="-166688">
              <a:spcBef>
                <a:spcPts val="600"/>
              </a:spcBef>
              <a:spcAft>
                <a:spcPts val="600"/>
              </a:spcAft>
              <a:buFont typeface="Arial" pitchFamily="34" charset="0"/>
              <a:buChar char="•"/>
            </a:pPr>
            <a:r>
              <a:rPr lang="en-US" sz="1100" dirty="0"/>
              <a:t>Majority of younger veterans are more likely to live in rural areas  </a:t>
            </a:r>
            <a:r>
              <a:rPr lang="en-US" sz="1100" dirty="0" smtClean="0"/>
              <a:t>and evidence shows that </a:t>
            </a:r>
            <a:r>
              <a:rPr lang="en-US" sz="1100" dirty="0"/>
              <a:t>veterans living in rural areas are more likely to </a:t>
            </a:r>
            <a:r>
              <a:rPr lang="en-US" sz="1100" dirty="0" smtClean="0"/>
              <a:t> receive </a:t>
            </a:r>
            <a:r>
              <a:rPr lang="en-US" sz="1100" dirty="0"/>
              <a:t>lower quality care.  </a:t>
            </a:r>
          </a:p>
          <a:p>
            <a:pPr marL="166688" lvl="1" indent="-166688">
              <a:spcBef>
                <a:spcPts val="600"/>
              </a:spcBef>
              <a:spcAft>
                <a:spcPts val="600"/>
              </a:spcAft>
              <a:buFont typeface="Arial" pitchFamily="34" charset="0"/>
              <a:buChar char="•"/>
            </a:pPr>
            <a:r>
              <a:rPr lang="en-US" sz="1100" dirty="0"/>
              <a:t>Missing appointments or waiting until serious illnesses occur could lead to increased costs.</a:t>
            </a:r>
          </a:p>
          <a:p>
            <a:pPr marL="166688" lvl="1" indent="-166688">
              <a:spcBef>
                <a:spcPts val="600"/>
              </a:spcBef>
              <a:spcAft>
                <a:spcPts val="600"/>
              </a:spcAft>
              <a:buFont typeface="Arial" pitchFamily="34" charset="0"/>
              <a:buChar char="•"/>
            </a:pPr>
            <a:r>
              <a:rPr lang="en-US" sz="1100" dirty="0" smtClean="0"/>
              <a:t>Optimal basis </a:t>
            </a:r>
            <a:r>
              <a:rPr lang="en-US" sz="1100" dirty="0"/>
              <a:t>for medical center selections, deployment of telemedicine, and/or mobile health </a:t>
            </a:r>
            <a:r>
              <a:rPr lang="en-US" sz="1100" dirty="0" smtClean="0"/>
              <a:t>services.  Currently network analysis is performed based on zip codes.  Address accuracies are an ongoing challenge. Garbage in garbage out, veterans move.  </a:t>
            </a:r>
            <a:endParaRPr lang="en-US" sz="1100" dirty="0"/>
          </a:p>
          <a:p>
            <a:pPr marL="171450" lvl="1" indent="-171450">
              <a:spcBef>
                <a:spcPts val="300"/>
              </a:spcBef>
              <a:spcAft>
                <a:spcPts val="300"/>
              </a:spcAft>
              <a:buFont typeface="Arial" pitchFamily="34" charset="0"/>
              <a:buChar char="•"/>
            </a:pPr>
            <a:r>
              <a:rPr lang="en-US" sz="1100" dirty="0" smtClean="0"/>
              <a:t>From FY 2006 to FY 2010 VHA medical costs increased by ~55%</a:t>
            </a:r>
          </a:p>
          <a:p>
            <a:pPr marL="171450" lvl="1" indent="-171450">
              <a:spcBef>
                <a:spcPts val="300"/>
              </a:spcBef>
              <a:spcAft>
                <a:spcPts val="300"/>
              </a:spcAft>
              <a:buFont typeface="Arial" pitchFamily="34" charset="0"/>
              <a:buChar char="•"/>
            </a:pPr>
            <a:r>
              <a:rPr lang="en-US" sz="1100" dirty="0" smtClean="0"/>
              <a:t>Due to increasing Illness  rates  for </a:t>
            </a:r>
            <a:r>
              <a:rPr lang="en-US" sz="1100" dirty="0"/>
              <a:t>Vietnam era veterans </a:t>
            </a:r>
            <a:r>
              <a:rPr lang="en-US" sz="1100" dirty="0" smtClean="0"/>
              <a:t> coupled </a:t>
            </a:r>
            <a:r>
              <a:rPr lang="en-US" sz="1100" dirty="0"/>
              <a:t>with a higher rate of injuries for veterans </a:t>
            </a:r>
            <a:r>
              <a:rPr lang="en-US" sz="1100" dirty="0" smtClean="0"/>
              <a:t> from </a:t>
            </a:r>
            <a:r>
              <a:rPr lang="en-US" sz="1100" dirty="0"/>
              <a:t>the </a:t>
            </a:r>
            <a:r>
              <a:rPr lang="en-US" sz="1100" dirty="0" smtClean="0"/>
              <a:t> Middle </a:t>
            </a:r>
            <a:r>
              <a:rPr lang="en-US" sz="1100" dirty="0"/>
              <a:t>East conflicts (Iraq and Afghanistan) VA is anticipating increased costs from their </a:t>
            </a:r>
            <a:r>
              <a:rPr lang="en-US" sz="1100" dirty="0" smtClean="0"/>
              <a:t> </a:t>
            </a:r>
            <a:r>
              <a:rPr lang="en-US" sz="1100" dirty="0"/>
              <a:t>VHA costs of ~$45 billion </a:t>
            </a:r>
            <a:r>
              <a:rPr lang="en-US" sz="1100" dirty="0" smtClean="0"/>
              <a:t> in FY2010. </a:t>
            </a:r>
          </a:p>
          <a:p>
            <a:pPr marL="171450" lvl="1" indent="-171450">
              <a:spcBef>
                <a:spcPts val="300"/>
              </a:spcBef>
              <a:spcAft>
                <a:spcPts val="300"/>
              </a:spcAft>
              <a:buFont typeface="Arial" pitchFamily="34" charset="0"/>
              <a:buChar char="•"/>
            </a:pPr>
            <a:endParaRPr lang="en-US" sz="1100" dirty="0"/>
          </a:p>
          <a:p>
            <a:pPr marL="171450" lvl="1" indent="-171450">
              <a:spcBef>
                <a:spcPts val="300"/>
              </a:spcBef>
              <a:spcAft>
                <a:spcPts val="300"/>
              </a:spcAft>
              <a:buFont typeface="Arial" pitchFamily="34" charset="0"/>
              <a:buChar char="•"/>
            </a:pPr>
            <a:r>
              <a:rPr lang="en-US" sz="1100" dirty="0" smtClean="0"/>
              <a:t>In summary huge concern  </a:t>
            </a:r>
            <a:r>
              <a:rPr lang="en-US" sz="1100" dirty="0"/>
              <a:t>for </a:t>
            </a:r>
            <a:r>
              <a:rPr lang="en-US" sz="1100" b="1" dirty="0"/>
              <a:t>Improving quality of care and managing </a:t>
            </a:r>
            <a:r>
              <a:rPr lang="en-US" sz="1100" b="1" dirty="0" smtClean="0"/>
              <a:t>costs.</a:t>
            </a:r>
            <a:endParaRPr lang="en-US" sz="1100" b="1" dirty="0"/>
          </a:p>
          <a:p>
            <a:pPr marL="171450" lvl="1" indent="-171450">
              <a:spcBef>
                <a:spcPts val="300"/>
              </a:spcBef>
              <a:spcAft>
                <a:spcPts val="300"/>
              </a:spcAft>
              <a:buFont typeface="Arial" pitchFamily="34" charset="0"/>
              <a:buChar char="•"/>
            </a:pPr>
            <a:endParaRPr lang="en-US" sz="1100" dirty="0"/>
          </a:p>
          <a:p>
            <a:pPr marL="628650" lvl="1" indent="-171450">
              <a:spcBef>
                <a:spcPts val="600"/>
              </a:spcBef>
              <a:spcAft>
                <a:spcPts val="600"/>
              </a:spcAft>
              <a:buFont typeface="Arial" pitchFamily="34" charset="0"/>
              <a:buChar char="•"/>
            </a:pPr>
            <a:endParaRPr lang="en-US" sz="1100" dirty="0"/>
          </a:p>
          <a:p>
            <a:pPr marL="628650" lvl="1" indent="-171450">
              <a:spcBef>
                <a:spcPts val="600"/>
              </a:spcBef>
              <a:spcAft>
                <a:spcPts val="600"/>
              </a:spcAft>
              <a:buFont typeface="Arial" pitchFamily="34" charset="0"/>
              <a:buChar char="•"/>
            </a:pPr>
            <a:endParaRPr lang="en-US" sz="1100" dirty="0"/>
          </a:p>
        </p:txBody>
      </p:sp>
      <p:sp>
        <p:nvSpPr>
          <p:cNvPr id="4" name="Slide Number Placeholder 3"/>
          <p:cNvSpPr>
            <a:spLocks noGrp="1"/>
          </p:cNvSpPr>
          <p:nvPr>
            <p:ph type="sldNum" sz="quarter" idx="10"/>
          </p:nvPr>
        </p:nvSpPr>
        <p:spPr/>
        <p:txBody>
          <a:bodyPr/>
          <a:lstStyle/>
          <a:p>
            <a:fld id="{BEB5A70E-5127-400B-BA3A-8DAA81BB3A24}" type="slidenum">
              <a:rPr lang="en-US" smtClean="0"/>
              <a:pPr/>
              <a:t>6</a:t>
            </a:fld>
            <a:endParaRPr lang="en-US" dirty="0"/>
          </a:p>
        </p:txBody>
      </p:sp>
    </p:spTree>
    <p:extLst>
      <p:ext uri="{BB962C8B-B14F-4D97-AF65-F5344CB8AC3E}">
        <p14:creationId xmlns:p14="http://schemas.microsoft.com/office/powerpoint/2010/main" xmlns="" val="1447983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0" y="4267200"/>
            <a:ext cx="5486400" cy="4114800"/>
          </a:xfrm>
        </p:spPr>
        <p:txBody>
          <a:bodyPr/>
          <a:lstStyle/>
          <a:p>
            <a:pPr marL="1147763" lvl="3" indent="-233363">
              <a:spcBef>
                <a:spcPts val="300"/>
              </a:spcBef>
            </a:pPr>
            <a:endParaRPr lang="en-US" dirty="0" smtClean="0"/>
          </a:p>
          <a:p>
            <a:pPr marL="0" lvl="1">
              <a:spcBef>
                <a:spcPts val="300"/>
              </a:spcBef>
              <a:buFont typeface="Arial" pitchFamily="34" charset="0"/>
              <a:buChar char="•"/>
            </a:pPr>
            <a:r>
              <a:rPr lang="en-US" kern="1200" dirty="0" smtClean="0">
                <a:solidFill>
                  <a:schemeClr val="tx1"/>
                </a:solidFill>
              </a:rPr>
              <a:t>VA facility locator features limited to textual listing and a choice to display the location on maps from either Yahoo, MapQuest, or Google  </a:t>
            </a:r>
          </a:p>
          <a:p>
            <a:pPr marL="0" lvl="1">
              <a:spcBef>
                <a:spcPts val="300"/>
              </a:spcBef>
              <a:buFont typeface="Arial" pitchFamily="34" charset="0"/>
              <a:buChar char="•"/>
            </a:pPr>
            <a:r>
              <a:rPr lang="en-US" kern="1200" dirty="0" smtClean="0">
                <a:solidFill>
                  <a:schemeClr val="tx1"/>
                </a:solidFill>
              </a:rPr>
              <a:t>Not all locations include a mapping choice </a:t>
            </a:r>
          </a:p>
          <a:p>
            <a:pPr marL="230188" lvl="2" indent="-119063">
              <a:spcBef>
                <a:spcPts val="300"/>
              </a:spcBef>
              <a:buFont typeface="Wingdings" pitchFamily="2" charset="2"/>
              <a:buChar char="Ø"/>
            </a:pPr>
            <a:r>
              <a:rPr lang="en-US" kern="1200" dirty="0" smtClean="0">
                <a:solidFill>
                  <a:schemeClr val="tx1"/>
                </a:solidFill>
              </a:rPr>
              <a:t>Mapping service only opens a new window without carrying forward the location forcing users to enter that information manually</a:t>
            </a:r>
          </a:p>
          <a:p>
            <a:pPr marL="1147763" lvl="3" indent="-233363">
              <a:spcBef>
                <a:spcPts val="300"/>
              </a:spcBef>
            </a:pPr>
            <a:endParaRPr lang="en-US" dirty="0" smtClean="0"/>
          </a:p>
          <a:p>
            <a:pPr marL="0" lvl="1">
              <a:spcBef>
                <a:spcPts val="300"/>
              </a:spcBef>
              <a:buFont typeface="Arial" pitchFamily="34" charset="0"/>
              <a:buChar char="•"/>
            </a:pPr>
            <a:r>
              <a:rPr lang="en-US" dirty="0"/>
              <a:t>Mapping capabilities are limited</a:t>
            </a:r>
          </a:p>
          <a:p>
            <a:pPr marL="0" lvl="1">
              <a:spcBef>
                <a:spcPts val="300"/>
              </a:spcBef>
              <a:buFont typeface="Arial" pitchFamily="34" charset="0"/>
              <a:buChar char="•"/>
            </a:pPr>
            <a:r>
              <a:rPr lang="en-US" dirty="0"/>
              <a:t>Information on travel benefits and eligibility under the Frequently Asked Questions (FAQs) tab which is under the Contact Us tab. </a:t>
            </a:r>
            <a:r>
              <a:rPr lang="en-US" dirty="0" smtClean="0"/>
              <a:t>  </a:t>
            </a:r>
          </a:p>
          <a:p>
            <a:pPr marL="55563" lvl="2" indent="-55563">
              <a:spcBef>
                <a:spcPts val="300"/>
              </a:spcBef>
              <a:buFont typeface="Arial" pitchFamily="34" charset="0"/>
              <a:buChar char="•"/>
            </a:pPr>
            <a:r>
              <a:rPr lang="en-US" dirty="0" smtClean="0"/>
              <a:t>Not all locations include a mapping choice.  </a:t>
            </a:r>
          </a:p>
          <a:p>
            <a:pPr marL="233363" lvl="1" indent="-233363">
              <a:spcBef>
                <a:spcPts val="300"/>
              </a:spcBef>
            </a:pPr>
            <a:r>
              <a:rPr lang="en-US" dirty="0" smtClean="0"/>
              <a:t>If a map choice is offered a user selecting this will be provide a map centered on the location with the address in text format.  If a map is offered it includes a url to the map provider and selecting this link only provides a map of the continental United States without retaining the location information.  Users have to enter that information manually.  I also searched both sites to learn about veterans travel benefits.  This proved fruitless from either eBenefits or MyHealtheVet.  Through trial and error I discovered a Frequently Asked Questions (FAQs) tab under the Contact Us tab.  The FAQs does support searching and I found information on eligibility for travel benefits and options for seeking travel assistance.  This information was rather complex and imagined could be difficult to navigate.  For veterans deemed eligible for VHA treatment, the following subset are considered eligible for travel reimbursement</a:t>
            </a:r>
          </a:p>
          <a:p>
            <a:pPr>
              <a:spcBef>
                <a:spcPts val="300"/>
              </a:spcBef>
            </a:pPr>
            <a:endParaRPr lang="en-US" dirty="0" smtClean="0"/>
          </a:p>
          <a:p>
            <a:endParaRPr lang="en-US" dirty="0"/>
          </a:p>
        </p:txBody>
      </p:sp>
      <p:sp>
        <p:nvSpPr>
          <p:cNvPr id="4" name="Slide Number Placeholder 3"/>
          <p:cNvSpPr>
            <a:spLocks noGrp="1"/>
          </p:cNvSpPr>
          <p:nvPr>
            <p:ph type="sldNum" sz="quarter" idx="10"/>
          </p:nvPr>
        </p:nvSpPr>
        <p:spPr/>
        <p:txBody>
          <a:bodyPr/>
          <a:lstStyle/>
          <a:p>
            <a:fld id="{BEB5A70E-5127-400B-BA3A-8DAA81BB3A24}" type="slidenum">
              <a:rPr lang="en-US" smtClean="0"/>
              <a:pPr/>
              <a:t>7</a:t>
            </a:fld>
            <a:endParaRPr lang="en-US" dirty="0"/>
          </a:p>
        </p:txBody>
      </p:sp>
    </p:spTree>
    <p:extLst>
      <p:ext uri="{BB962C8B-B14F-4D97-AF65-F5344CB8AC3E}">
        <p14:creationId xmlns:p14="http://schemas.microsoft.com/office/powerpoint/2010/main" xmlns="" val="607278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5A70E-5127-400B-BA3A-8DAA81BB3A24}" type="slidenum">
              <a:rPr lang="en-US" smtClean="0"/>
              <a:pPr/>
              <a:t>8</a:t>
            </a:fld>
            <a:endParaRPr lang="en-US" dirty="0"/>
          </a:p>
        </p:txBody>
      </p:sp>
    </p:spTree>
    <p:extLst>
      <p:ext uri="{BB962C8B-B14F-4D97-AF65-F5344CB8AC3E}">
        <p14:creationId xmlns:p14="http://schemas.microsoft.com/office/powerpoint/2010/main" xmlns="" val="1839259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5A70E-5127-400B-BA3A-8DAA81BB3A24}" type="slidenum">
              <a:rPr lang="en-US" smtClean="0"/>
              <a:pPr/>
              <a:t>9</a:t>
            </a:fld>
            <a:endParaRPr lang="en-US" dirty="0"/>
          </a:p>
        </p:txBody>
      </p:sp>
    </p:spTree>
    <p:extLst>
      <p:ext uri="{BB962C8B-B14F-4D97-AF65-F5344CB8AC3E}">
        <p14:creationId xmlns:p14="http://schemas.microsoft.com/office/powerpoint/2010/main" xmlns="" val="576195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D2D095AC-A0BB-42E4-AA39-6D400A672D87}" type="datetime1">
              <a:rPr lang="en-US" smtClean="0"/>
              <a:pPr/>
              <a:t>9/23/2011</a:t>
            </a:fld>
            <a:endParaRPr lang="en-US" dirty="0"/>
          </a:p>
        </p:txBody>
      </p:sp>
      <p:sp>
        <p:nvSpPr>
          <p:cNvPr id="23" name="Slide Number Placeholder 22"/>
          <p:cNvSpPr>
            <a:spLocks noGrp="1"/>
          </p:cNvSpPr>
          <p:nvPr>
            <p:ph type="sldNum" sz="quarter" idx="11"/>
          </p:nvPr>
        </p:nvSpPr>
        <p:spPr/>
        <p:txBody>
          <a:bodyPr/>
          <a:lstStyle/>
          <a:p>
            <a:fld id="{295008BC-DA31-4D19-837B-EFA4386B05F5}" type="slidenum">
              <a:rPr lang="en-US" smtClean="0"/>
              <a:pPr/>
              <a:t>‹#›</a:t>
            </a:fld>
            <a:endParaRPr lang="en-US" dirty="0"/>
          </a:p>
        </p:txBody>
      </p:sp>
      <p:sp>
        <p:nvSpPr>
          <p:cNvPr id="24" name="Footer Placeholder 23"/>
          <p:cNvSpPr>
            <a:spLocks noGrp="1"/>
          </p:cNvSpPr>
          <p:nvPr>
            <p:ph type="ftr" sz="quarter" idx="12"/>
          </p:nvPr>
        </p:nvSpPr>
        <p:spPr/>
        <p:txBody>
          <a:bodyPr/>
          <a:lstStyle/>
          <a:p>
            <a:endParaRPr lang="en-US" dirty="0"/>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79F809-12A5-4F8B-8707-4DEEDE7E28E6}" type="datetime1">
              <a:rPr lang="en-US" smtClean="0"/>
              <a:pPr/>
              <a:t>9/23/2011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5008BC-DA31-4D19-837B-EFA4386B05F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D7AAA0-1B68-46E5-A75B-57CC7E4D078D}" type="datetime1">
              <a:rPr lang="en-US" smtClean="0"/>
              <a:pPr/>
              <a:t>9/23/2011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5008BC-DA31-4D19-837B-EFA4386B05F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39F230C1-A09D-4BB4-8837-CE139A75240E}" type="datetime1">
              <a:rPr lang="en-US" smtClean="0"/>
              <a:pPr/>
              <a:t>9/23/2011</a:t>
            </a:fld>
            <a:endParaRPr lang="en-US" dirty="0"/>
          </a:p>
        </p:txBody>
      </p:sp>
      <p:sp>
        <p:nvSpPr>
          <p:cNvPr id="19" name="Slide Number Placeholder 18"/>
          <p:cNvSpPr>
            <a:spLocks noGrp="1"/>
          </p:cNvSpPr>
          <p:nvPr>
            <p:ph type="sldNum" sz="quarter" idx="15"/>
          </p:nvPr>
        </p:nvSpPr>
        <p:spPr/>
        <p:txBody>
          <a:bodyPr/>
          <a:lstStyle/>
          <a:p>
            <a:fld id="{295008BC-DA31-4D19-837B-EFA4386B05F5}" type="slidenum">
              <a:rPr lang="en-US" smtClean="0"/>
              <a:pPr/>
              <a:t>‹#›</a:t>
            </a:fld>
            <a:endParaRPr lang="en-US" dirty="0"/>
          </a:p>
        </p:txBody>
      </p:sp>
      <p:sp>
        <p:nvSpPr>
          <p:cNvPr id="21" name="Footer Placeholder 20"/>
          <p:cNvSpPr>
            <a:spLocks noGrp="1"/>
          </p:cNvSpPr>
          <p:nvPr>
            <p:ph type="ftr" sz="quarter" idx="16"/>
          </p:nvPr>
        </p:nvSpPr>
        <p:spPr/>
        <p:txBody>
          <a:bodyPr/>
          <a:lstStyle/>
          <a:p>
            <a:endParaRPr lang="en-US" dirty="0"/>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EAF60F7E-BA09-4D6E-9B7E-B698F76FEB76}" type="datetime1">
              <a:rPr lang="en-US" smtClean="0"/>
              <a:pPr/>
              <a:t>9/23/2011</a:t>
            </a:fld>
            <a:endParaRPr lang="en-US" dirty="0"/>
          </a:p>
        </p:txBody>
      </p:sp>
      <p:sp>
        <p:nvSpPr>
          <p:cNvPr id="20" name="Slide Number Placeholder 19"/>
          <p:cNvSpPr>
            <a:spLocks noGrp="1"/>
          </p:cNvSpPr>
          <p:nvPr>
            <p:ph type="sldNum" sz="quarter" idx="11"/>
          </p:nvPr>
        </p:nvSpPr>
        <p:spPr/>
        <p:txBody>
          <a:bodyPr/>
          <a:lstStyle/>
          <a:p>
            <a:fld id="{295008BC-DA31-4D19-837B-EFA4386B05F5}" type="slidenum">
              <a:rPr lang="en-US" smtClean="0"/>
              <a:pPr/>
              <a:t>‹#›</a:t>
            </a:fld>
            <a:endParaRPr lang="en-US" dirty="0"/>
          </a:p>
        </p:txBody>
      </p:sp>
      <p:sp>
        <p:nvSpPr>
          <p:cNvPr id="21" name="Footer Placeholder 20"/>
          <p:cNvSpPr>
            <a:spLocks noGrp="1"/>
          </p:cNvSpPr>
          <p:nvPr>
            <p:ph type="ftr" sz="quarter" idx="12"/>
          </p:nvPr>
        </p:nvSpPr>
        <p:spPr/>
        <p:txBody>
          <a:bodyPr/>
          <a:lstStyle/>
          <a:p>
            <a:endParaRPr lang="en-US" dirty="0"/>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DC590BC4-40D9-4B06-B402-EDDDD5DD2057}" type="datetime1">
              <a:rPr lang="en-US" smtClean="0"/>
              <a:pPr/>
              <a:t>9/23/2011</a:t>
            </a:fld>
            <a:endParaRPr lang="en-US" dirty="0"/>
          </a:p>
        </p:txBody>
      </p:sp>
      <p:sp>
        <p:nvSpPr>
          <p:cNvPr id="25" name="Slide Number Placeholder 24"/>
          <p:cNvSpPr>
            <a:spLocks noGrp="1"/>
          </p:cNvSpPr>
          <p:nvPr>
            <p:ph type="sldNum" sz="quarter" idx="16"/>
          </p:nvPr>
        </p:nvSpPr>
        <p:spPr/>
        <p:txBody>
          <a:bodyPr/>
          <a:lstStyle/>
          <a:p>
            <a:fld id="{295008BC-DA31-4D19-837B-EFA4386B05F5}" type="slidenum">
              <a:rPr lang="en-US" smtClean="0"/>
              <a:pPr/>
              <a:t>‹#›</a:t>
            </a:fld>
            <a:endParaRPr lang="en-US" dirty="0"/>
          </a:p>
        </p:txBody>
      </p:sp>
      <p:sp>
        <p:nvSpPr>
          <p:cNvPr id="26" name="Footer Placeholder 25"/>
          <p:cNvSpPr>
            <a:spLocks noGrp="1"/>
          </p:cNvSpPr>
          <p:nvPr>
            <p:ph type="ftr" sz="quarter" idx="17"/>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36BB7351-FCA7-4E57-9ADD-274443D5A447}" type="datetime1">
              <a:rPr lang="en-US" smtClean="0"/>
              <a:pPr/>
              <a:t>9/23/2011</a:t>
            </a:fld>
            <a:endParaRPr lang="en-US" dirty="0"/>
          </a:p>
        </p:txBody>
      </p:sp>
      <p:sp>
        <p:nvSpPr>
          <p:cNvPr id="24" name="Slide Number Placeholder 23"/>
          <p:cNvSpPr>
            <a:spLocks noGrp="1"/>
          </p:cNvSpPr>
          <p:nvPr>
            <p:ph type="sldNum" sz="quarter" idx="17"/>
          </p:nvPr>
        </p:nvSpPr>
        <p:spPr/>
        <p:txBody>
          <a:bodyPr/>
          <a:lstStyle/>
          <a:p>
            <a:fld id="{295008BC-DA31-4D19-837B-EFA4386B05F5}" type="slidenum">
              <a:rPr lang="en-US" smtClean="0"/>
              <a:pPr/>
              <a:t>‹#›</a:t>
            </a:fld>
            <a:endParaRPr lang="en-US" dirty="0"/>
          </a:p>
        </p:txBody>
      </p:sp>
      <p:sp>
        <p:nvSpPr>
          <p:cNvPr id="29" name="Footer Placeholder 28"/>
          <p:cNvSpPr>
            <a:spLocks noGrp="1"/>
          </p:cNvSpPr>
          <p:nvPr>
            <p:ph type="ftr" sz="quarter" idx="18"/>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ate Placeholder 10"/>
          <p:cNvSpPr>
            <a:spLocks noGrp="1"/>
          </p:cNvSpPr>
          <p:nvPr>
            <p:ph type="dt" sz="half" idx="10"/>
          </p:nvPr>
        </p:nvSpPr>
        <p:spPr/>
        <p:txBody>
          <a:bodyPr/>
          <a:lstStyle/>
          <a:p>
            <a:fld id="{BEF95D73-0FF8-478C-8960-500F23E6747F}" type="datetime1">
              <a:rPr lang="en-US" smtClean="0"/>
              <a:pPr/>
              <a:t>9/23/2011</a:t>
            </a:fld>
            <a:endParaRPr lang="en-US" dirty="0"/>
          </a:p>
        </p:txBody>
      </p:sp>
      <p:sp>
        <p:nvSpPr>
          <p:cNvPr id="14" name="Slide Number Placeholder 13"/>
          <p:cNvSpPr>
            <a:spLocks noGrp="1"/>
          </p:cNvSpPr>
          <p:nvPr>
            <p:ph type="sldNum" sz="quarter" idx="11"/>
          </p:nvPr>
        </p:nvSpPr>
        <p:spPr/>
        <p:txBody>
          <a:bodyPr/>
          <a:lstStyle/>
          <a:p>
            <a:fld id="{295008BC-DA31-4D19-837B-EFA4386B05F5}" type="slidenum">
              <a:rPr lang="en-US" smtClean="0"/>
              <a:pPr/>
              <a:t>‹#›</a:t>
            </a:fld>
            <a:endParaRPr lang="en-US" dirty="0"/>
          </a:p>
        </p:txBody>
      </p:sp>
      <p:sp>
        <p:nvSpPr>
          <p:cNvPr id="18" name="Footer Placeholder 17"/>
          <p:cNvSpPr>
            <a:spLocks noGrp="1"/>
          </p:cNvSpPr>
          <p:nvPr>
            <p:ph type="ftr" sz="quarter" idx="12"/>
          </p:nvPr>
        </p:nvSpPr>
        <p:spPr/>
        <p:txBody>
          <a:bodyPr/>
          <a:lstStyle/>
          <a:p>
            <a:endParaRPr lang="en-US" dirty="0"/>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p:cNvSpPr>
            <a:spLocks noGrp="1"/>
          </p:cNvSpPr>
          <p:nvPr>
            <p:ph type="dt" sz="half" idx="10"/>
          </p:nvPr>
        </p:nvSpPr>
        <p:spPr/>
        <p:txBody>
          <a:bodyPr/>
          <a:lstStyle/>
          <a:p>
            <a:fld id="{A9210917-F163-4AEF-AF71-AC00BF598768}" type="datetime1">
              <a:rPr lang="en-US" smtClean="0"/>
              <a:pPr/>
              <a:t>9/23/2011</a:t>
            </a:fld>
            <a:endParaRPr lang="en-US" dirty="0"/>
          </a:p>
        </p:txBody>
      </p:sp>
      <p:sp>
        <p:nvSpPr>
          <p:cNvPr id="12" name="Slide Number Placeholder 11"/>
          <p:cNvSpPr>
            <a:spLocks noGrp="1"/>
          </p:cNvSpPr>
          <p:nvPr>
            <p:ph type="sldNum" sz="quarter" idx="11"/>
          </p:nvPr>
        </p:nvSpPr>
        <p:spPr/>
        <p:txBody>
          <a:bodyPr/>
          <a:lstStyle/>
          <a:p>
            <a:fld id="{295008BC-DA31-4D19-837B-EFA4386B05F5}" type="slidenum">
              <a:rPr lang="en-US" smtClean="0"/>
              <a:pPr/>
              <a:t>‹#›</a:t>
            </a:fld>
            <a:endParaRPr lang="en-US" dirty="0"/>
          </a:p>
        </p:txBody>
      </p:sp>
      <p:sp>
        <p:nvSpPr>
          <p:cNvPr id="13" name="Footer Placeholder 12"/>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218601E2-958D-454E-892B-4084970F98DC}" type="datetime1">
              <a:rPr lang="en-US" smtClean="0"/>
              <a:pPr/>
              <a:t>9/23/2011</a:t>
            </a:fld>
            <a:endParaRPr lang="en-US" dirty="0"/>
          </a:p>
        </p:txBody>
      </p:sp>
      <p:sp>
        <p:nvSpPr>
          <p:cNvPr id="18" name="Slide Number Placeholder 17"/>
          <p:cNvSpPr>
            <a:spLocks noGrp="1"/>
          </p:cNvSpPr>
          <p:nvPr>
            <p:ph type="sldNum" sz="quarter" idx="16"/>
          </p:nvPr>
        </p:nvSpPr>
        <p:spPr/>
        <p:txBody>
          <a:bodyPr/>
          <a:lstStyle/>
          <a:p>
            <a:fld id="{295008BC-DA31-4D19-837B-EFA4386B05F5}" type="slidenum">
              <a:rPr lang="en-US" smtClean="0"/>
              <a:pPr/>
              <a:t>‹#›</a:t>
            </a:fld>
            <a:endParaRPr lang="en-US" dirty="0"/>
          </a:p>
        </p:txBody>
      </p:sp>
      <p:sp>
        <p:nvSpPr>
          <p:cNvPr id="20" name="Footer Placeholder 19"/>
          <p:cNvSpPr>
            <a:spLocks noGrp="1"/>
          </p:cNvSpPr>
          <p:nvPr>
            <p:ph type="ftr" sz="quarter" idx="17"/>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82F886D2-4138-41CF-A91F-19133A27DE4A}" type="datetime1">
              <a:rPr lang="en-US" smtClean="0"/>
              <a:pPr/>
              <a:t>9/23/2011</a:t>
            </a:fld>
            <a:endParaRPr lang="en-US" dirty="0"/>
          </a:p>
        </p:txBody>
      </p:sp>
      <p:sp>
        <p:nvSpPr>
          <p:cNvPr id="20" name="Slide Number Placeholder 19"/>
          <p:cNvSpPr>
            <a:spLocks noGrp="1"/>
          </p:cNvSpPr>
          <p:nvPr>
            <p:ph type="sldNum" sz="quarter" idx="15"/>
          </p:nvPr>
        </p:nvSpPr>
        <p:spPr/>
        <p:txBody>
          <a:bodyPr/>
          <a:lstStyle/>
          <a:p>
            <a:fld id="{295008BC-DA31-4D19-837B-EFA4386B05F5}" type="slidenum">
              <a:rPr lang="en-US" smtClean="0"/>
              <a:pPr/>
              <a:t>‹#›</a:t>
            </a:fld>
            <a:endParaRPr lang="en-US" dirty="0"/>
          </a:p>
        </p:txBody>
      </p:sp>
      <p:sp>
        <p:nvSpPr>
          <p:cNvPr id="21" name="Footer Placeholder 20"/>
          <p:cNvSpPr>
            <a:spLocks noGrp="1"/>
          </p:cNvSpPr>
          <p:nvPr>
            <p:ph type="ftr" sz="quarter" idx="16"/>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D95A5F21-4678-409D-9D96-43903D7DEAE2}" type="datetime1">
              <a:rPr lang="en-US" smtClean="0"/>
              <a:pPr/>
              <a:t>9/23/2011</a:t>
            </a:fld>
            <a:endParaRPr lang="en-US" dirty="0"/>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dirty="0"/>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295008BC-DA31-4D19-837B-EFA4386B05F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www.va.gov/VETDATA/Demographics/Demographics.asp" TargetMode="External"/><Relationship Id="rId3" Type="http://schemas.openxmlformats.org/officeDocument/2006/relationships/hyperlink" Target="http://www.trb.org/TCRP/Blurbs/Improving_Mobility_for_Veterans_165243.aspx" TargetMode="External"/><Relationship Id="rId7" Type="http://schemas.openxmlformats.org/officeDocument/2006/relationships/hyperlink" Target="http://www.va.gov/healtheligibility/Library/FAQs/BeneTravelFAQ.asp#eligibl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va.gov/healtheligibility/Library/FAQs/BeneTravelFAQ.asp" TargetMode="External"/><Relationship Id="rId11" Type="http://schemas.openxmlformats.org/officeDocument/2006/relationships/hyperlink" Target="http://perspectives.ahima.org/index.php?option=com_content&amp;view=article&amp;id=177:rural-veteran-access-to-healthcare-services-investigating-the-role-of-information-and-communication-technologies-in-overcoming-spatial-barriers&amp;catid=38:education-a-careers&amp;Item" TargetMode="External"/><Relationship Id="rId5" Type="http://schemas.openxmlformats.org/officeDocument/2006/relationships/hyperlink" Target="http://www2.va.gov/directory/guide/home.asp?isFlash=1&#160;" TargetMode="External"/><Relationship Id="rId10" Type="http://schemas.openxmlformats.org/officeDocument/2006/relationships/hyperlink" Target="http://www.nchv.org/background.cfm" TargetMode="External"/><Relationship Id="rId4" Type="http://schemas.openxmlformats.org/officeDocument/2006/relationships/hyperlink" Target="http://www.va.gov/OPEN/docs/open_govt_plan.pdf" TargetMode="External"/><Relationship Id="rId9" Type="http://schemas.openxmlformats.org/officeDocument/2006/relationships/hyperlink" Target="http://www.va.gov/op3/Docs/StrategicPlanning/VA_2010_2014_Strategic_Plan.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ebenefits.va.gov/ebenefits-portal/ebenefits.portal" TargetMode="External"/><Relationship Id="rId4" Type="http://schemas.openxmlformats.org/officeDocument/2006/relationships/hyperlink" Target="http://www.myhealthevet.va.gov/"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5029200"/>
            <a:ext cx="5562600" cy="1521198"/>
          </a:xfrm>
        </p:spPr>
        <p:txBody>
          <a:bodyPr>
            <a:normAutofit/>
          </a:bodyPr>
          <a:lstStyle/>
          <a:p>
            <a:pPr lvl="0" algn="ctr" fontAlgn="base">
              <a:spcBef>
                <a:spcPct val="0"/>
              </a:spcBef>
              <a:spcAft>
                <a:spcPct val="0"/>
              </a:spcAft>
            </a:pPr>
            <a:r>
              <a:rPr lang="en-US" b="1" dirty="0" smtClean="0">
                <a:latin typeface="Arial" charset="0"/>
                <a:cs typeface="Arial" charset="0"/>
              </a:rPr>
              <a:t>Martha Snyderwine - MGIS </a:t>
            </a:r>
            <a:r>
              <a:rPr lang="en-US" b="1" dirty="0">
                <a:latin typeface="Arial" charset="0"/>
                <a:cs typeface="Arial" charset="0"/>
              </a:rPr>
              <a:t>Candidate</a:t>
            </a:r>
            <a:r>
              <a:rPr lang="en-US" sz="2400" b="1" dirty="0">
                <a:latin typeface="Arial" charset="0"/>
                <a:cs typeface="Arial" charset="0"/>
              </a:rPr>
              <a:t/>
            </a:r>
            <a:br>
              <a:rPr lang="en-US" sz="2400" b="1" dirty="0">
                <a:latin typeface="Arial" charset="0"/>
                <a:cs typeface="Arial" charset="0"/>
              </a:rPr>
            </a:br>
            <a:r>
              <a:rPr lang="en-US" sz="1800" b="1" dirty="0" smtClean="0">
                <a:latin typeface="Arial" charset="0"/>
                <a:cs typeface="Arial" charset="0"/>
              </a:rPr>
              <a:t>Dr. Alexander Klippel, </a:t>
            </a:r>
            <a:r>
              <a:rPr lang="en-US" sz="1800" b="1" dirty="0">
                <a:latin typeface="Arial" charset="0"/>
                <a:cs typeface="Arial" charset="0"/>
              </a:rPr>
              <a:t>Graduate Advisor</a:t>
            </a:r>
            <a:br>
              <a:rPr lang="en-US" sz="1800" b="1" dirty="0">
                <a:latin typeface="Arial" charset="0"/>
                <a:cs typeface="Arial" charset="0"/>
              </a:rPr>
            </a:br>
            <a:endParaRPr lang="en-US" sz="1800" b="1" dirty="0" smtClean="0">
              <a:latin typeface="Arial" charset="0"/>
              <a:cs typeface="Arial" charset="0"/>
            </a:endParaRPr>
          </a:p>
          <a:p>
            <a:pPr lvl="0" algn="ctr" fontAlgn="base">
              <a:spcBef>
                <a:spcPct val="0"/>
              </a:spcBef>
              <a:spcAft>
                <a:spcPct val="0"/>
              </a:spcAft>
            </a:pPr>
            <a:r>
              <a:rPr lang="en-US" sz="1400" b="1" dirty="0" smtClean="0">
                <a:latin typeface="Arial" charset="0"/>
                <a:cs typeface="Arial" charset="0"/>
              </a:rPr>
              <a:t>September 22, </a:t>
            </a:r>
            <a:r>
              <a:rPr lang="en-US" sz="1400" b="1" dirty="0">
                <a:latin typeface="Arial" charset="0"/>
                <a:cs typeface="Arial" charset="0"/>
              </a:rPr>
              <a:t>2011</a:t>
            </a:r>
          </a:p>
          <a:p>
            <a:pPr algn="ctr"/>
            <a:endParaRPr lang="en-US" sz="2400" dirty="0"/>
          </a:p>
        </p:txBody>
      </p:sp>
      <p:sp>
        <p:nvSpPr>
          <p:cNvPr id="2" name="Title 1"/>
          <p:cNvSpPr>
            <a:spLocks noGrp="1"/>
          </p:cNvSpPr>
          <p:nvPr>
            <p:ph type="title"/>
          </p:nvPr>
        </p:nvSpPr>
        <p:spPr>
          <a:xfrm>
            <a:off x="685800" y="1752601"/>
            <a:ext cx="7772400" cy="1847850"/>
          </a:xfrm>
        </p:spPr>
        <p:txBody>
          <a:bodyPr>
            <a:noAutofit/>
          </a:bodyPr>
          <a:lstStyle/>
          <a:p>
            <a:r>
              <a:rPr lang="en-US" sz="3200" b="1" dirty="0"/>
              <a:t>Exploring Veterans Transportation Experiences </a:t>
            </a:r>
            <a:r>
              <a:rPr lang="en-US" sz="3200" b="1" dirty="0" smtClean="0"/>
              <a:t>to Veterans Affairs Facilities</a:t>
            </a:r>
            <a:endParaRPr lang="en-US" sz="3200"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285997"/>
            <a:ext cx="7756471"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1"/>
          </p:nvPr>
        </p:nvSpPr>
        <p:spPr/>
        <p:txBody>
          <a:bodyPr/>
          <a:lstStyle/>
          <a:p>
            <a:fld id="{295008BC-DA31-4D19-837B-EFA4386B05F5}"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990600"/>
            <a:ext cx="8382000" cy="3505200"/>
          </a:xfrm>
        </p:spPr>
        <p:txBody>
          <a:bodyPr>
            <a:normAutofit/>
          </a:bodyPr>
          <a:lstStyle/>
          <a:p>
            <a:pPr marL="342900" indent="-342900">
              <a:spcBef>
                <a:spcPts val="300"/>
              </a:spcBef>
              <a:buFont typeface="Arial" pitchFamily="34" charset="0"/>
              <a:buChar char="•"/>
            </a:pPr>
            <a:r>
              <a:rPr lang="en-US" sz="2800" dirty="0" smtClean="0">
                <a:latin typeface="+mj-lt"/>
              </a:rPr>
              <a:t>Utilize free and open source software and data to the greatest practical extent</a:t>
            </a:r>
          </a:p>
          <a:p>
            <a:pPr marL="342900" lvl="1" indent="-342900">
              <a:spcBef>
                <a:spcPts val="300"/>
              </a:spcBef>
              <a:buClr>
                <a:schemeClr val="accent5"/>
              </a:buClr>
            </a:pPr>
            <a:r>
              <a:rPr lang="en-US" sz="2800" spc="30" dirty="0">
                <a:latin typeface="+mj-lt"/>
              </a:rPr>
              <a:t>OpenSource/Cloudmade for base layers (road, rail, bus, cities, states)</a:t>
            </a:r>
          </a:p>
          <a:p>
            <a:pPr lvl="3">
              <a:spcBef>
                <a:spcPts val="300"/>
              </a:spcBef>
              <a:buFont typeface="Corbel" pitchFamily="34" charset="0"/>
              <a:buChar char="‐"/>
            </a:pPr>
            <a:r>
              <a:rPr lang="en-US" sz="2000" dirty="0" smtClean="0">
                <a:latin typeface="+mj-lt"/>
              </a:rPr>
              <a:t>Alternatives</a:t>
            </a:r>
          </a:p>
          <a:p>
            <a:pPr lvl="5">
              <a:spcBef>
                <a:spcPts val="300"/>
              </a:spcBef>
              <a:buFont typeface="Wingdings" pitchFamily="2" charset="2"/>
              <a:buChar char="Ø"/>
            </a:pPr>
            <a:r>
              <a:rPr lang="en-US" sz="2000" dirty="0" smtClean="0">
                <a:latin typeface="+mj-lt"/>
              </a:rPr>
              <a:t>Google Maps</a:t>
            </a:r>
          </a:p>
          <a:p>
            <a:pPr lvl="5">
              <a:spcBef>
                <a:spcPts val="300"/>
              </a:spcBef>
              <a:buFont typeface="Wingdings" pitchFamily="2" charset="2"/>
              <a:buChar char="Ø"/>
            </a:pPr>
            <a:r>
              <a:rPr lang="en-US" sz="2000" dirty="0" smtClean="0">
                <a:latin typeface="+mj-lt"/>
              </a:rPr>
              <a:t>ArcGIS Online </a:t>
            </a:r>
          </a:p>
          <a:p>
            <a:pPr marL="342900" lvl="1" indent="-342900">
              <a:spcBef>
                <a:spcPts val="300"/>
              </a:spcBef>
              <a:buClr>
                <a:schemeClr val="accent5"/>
              </a:buClr>
            </a:pPr>
            <a:r>
              <a:rPr lang="en-US" sz="2800" spc="30" dirty="0">
                <a:latin typeface="+mj-lt"/>
              </a:rPr>
              <a:t>Veterans Affairs for medical facility </a:t>
            </a:r>
            <a:r>
              <a:rPr lang="en-US" sz="2800" spc="30" dirty="0" smtClean="0">
                <a:latin typeface="+mj-lt"/>
              </a:rPr>
              <a:t>layers</a:t>
            </a:r>
            <a:endParaRPr lang="en-US" sz="2800" spc="30" dirty="0">
              <a:latin typeface="+mj-lt"/>
            </a:endParaRPr>
          </a:p>
        </p:txBody>
      </p:sp>
      <p:sp>
        <p:nvSpPr>
          <p:cNvPr id="2" name="Title 1"/>
          <p:cNvSpPr>
            <a:spLocks noGrp="1"/>
          </p:cNvSpPr>
          <p:nvPr>
            <p:ph type="title"/>
          </p:nvPr>
        </p:nvSpPr>
        <p:spPr>
          <a:xfrm>
            <a:off x="352426" y="228600"/>
            <a:ext cx="7680960" cy="838200"/>
          </a:xfrm>
        </p:spPr>
        <p:txBody>
          <a:bodyPr anchor="t">
            <a:normAutofit/>
          </a:bodyPr>
          <a:lstStyle/>
          <a:p>
            <a:r>
              <a:rPr lang="en-US" sz="3600" dirty="0"/>
              <a:t>Proposed Methodology </a:t>
            </a:r>
            <a:r>
              <a:rPr lang="en-US" sz="3600" dirty="0" smtClean="0"/>
              <a:t>(2)</a:t>
            </a:r>
            <a:endParaRPr lang="en-US" sz="3600"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52600" y="4419600"/>
            <a:ext cx="5969000" cy="2066925"/>
          </a:xfrm>
          <a:prstGeom prst="rect">
            <a:avLst/>
          </a:prstGeom>
          <a:solidFill>
            <a:schemeClr val="tx1"/>
          </a:solidFill>
          <a:ln>
            <a:noFill/>
          </a:ln>
          <a:effectLst/>
        </p:spPr>
      </p:pic>
      <p:sp>
        <p:nvSpPr>
          <p:cNvPr id="4" name="Slide Number Placeholder 3"/>
          <p:cNvSpPr>
            <a:spLocks noGrp="1"/>
          </p:cNvSpPr>
          <p:nvPr>
            <p:ph type="sldNum" sz="quarter" idx="15"/>
          </p:nvPr>
        </p:nvSpPr>
        <p:spPr/>
        <p:txBody>
          <a:bodyPr/>
          <a:lstStyle/>
          <a:p>
            <a:fld id="{295008BC-DA31-4D19-837B-EFA4386B05F5}" type="slidenum">
              <a:rPr lang="en-US" smtClean="0"/>
              <a:pPr/>
              <a:t>10</a:t>
            </a:fld>
            <a:endParaRPr lang="en-US" dirty="0"/>
          </a:p>
        </p:txBody>
      </p:sp>
    </p:spTree>
    <p:extLst>
      <p:ext uri="{BB962C8B-B14F-4D97-AF65-F5344CB8AC3E}">
        <p14:creationId xmlns:p14="http://schemas.microsoft.com/office/powerpoint/2010/main" xmlns="" val="1114363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1219200"/>
            <a:ext cx="8382000" cy="5105400"/>
          </a:xfrm>
        </p:spPr>
        <p:txBody>
          <a:bodyPr>
            <a:normAutofit fontScale="92500" lnSpcReduction="20000"/>
          </a:bodyPr>
          <a:lstStyle/>
          <a:p>
            <a:pPr marL="342900" indent="-342900">
              <a:lnSpc>
                <a:spcPct val="110000"/>
              </a:lnSpc>
              <a:spcBef>
                <a:spcPts val="300"/>
              </a:spcBef>
              <a:buFont typeface="Arial" pitchFamily="34" charset="0"/>
              <a:buChar char="•"/>
            </a:pPr>
            <a:r>
              <a:rPr lang="en-US" sz="3000" dirty="0">
                <a:latin typeface="+mj-lt"/>
              </a:rPr>
              <a:t>Start by extending WMS thin client for illustrating VHA medical facility locations with capability to edit layers and measure distances</a:t>
            </a:r>
          </a:p>
          <a:p>
            <a:pPr>
              <a:lnSpc>
                <a:spcPct val="110000"/>
              </a:lnSpc>
              <a:spcBef>
                <a:spcPts val="300"/>
              </a:spcBef>
            </a:pPr>
            <a:endParaRPr lang="en-US" sz="2400" dirty="0">
              <a:latin typeface="+mj-lt"/>
            </a:endParaRPr>
          </a:p>
          <a:p>
            <a:pPr marL="342900" indent="-342900">
              <a:lnSpc>
                <a:spcPct val="110000"/>
              </a:lnSpc>
              <a:spcBef>
                <a:spcPts val="300"/>
              </a:spcBef>
              <a:buFont typeface="Arial" pitchFamily="34" charset="0"/>
              <a:buChar char="•"/>
            </a:pPr>
            <a:r>
              <a:rPr lang="en-US" sz="3000" dirty="0">
                <a:latin typeface="+mj-lt"/>
              </a:rPr>
              <a:t>Develop hosting on Amazon’s Elastic Cloud Computing (E2C) </a:t>
            </a:r>
          </a:p>
          <a:p>
            <a:pPr lvl="2">
              <a:lnSpc>
                <a:spcPct val="110000"/>
              </a:lnSpc>
              <a:spcBef>
                <a:spcPts val="300"/>
              </a:spcBef>
              <a:buFont typeface="Corbel" pitchFamily="34" charset="0"/>
              <a:buChar char="‐"/>
            </a:pPr>
            <a:r>
              <a:rPr lang="en-US" sz="2400" dirty="0" smtClean="0">
                <a:latin typeface="+mj-lt"/>
              </a:rPr>
              <a:t>Educational grant $100 credit</a:t>
            </a:r>
            <a:endParaRPr lang="en-US" sz="2400" dirty="0">
              <a:latin typeface="+mj-lt"/>
            </a:endParaRPr>
          </a:p>
          <a:p>
            <a:pPr lvl="2">
              <a:lnSpc>
                <a:spcPct val="110000"/>
              </a:lnSpc>
              <a:spcBef>
                <a:spcPts val="300"/>
              </a:spcBef>
              <a:buFont typeface="Corbel" pitchFamily="34" charset="0"/>
              <a:buChar char="‐"/>
            </a:pPr>
            <a:r>
              <a:rPr lang="en-US" sz="2400" dirty="0">
                <a:latin typeface="+mj-lt"/>
              </a:rPr>
              <a:t>Host either based on Windows or Linux </a:t>
            </a:r>
            <a:endParaRPr lang="en-US" sz="2400" dirty="0" smtClean="0">
              <a:latin typeface="+mj-lt"/>
            </a:endParaRPr>
          </a:p>
          <a:p>
            <a:pPr lvl="2">
              <a:lnSpc>
                <a:spcPct val="110000"/>
              </a:lnSpc>
              <a:spcBef>
                <a:spcPts val="300"/>
              </a:spcBef>
              <a:buFont typeface="Corbel" pitchFamily="34" charset="0"/>
              <a:buChar char="‐"/>
            </a:pPr>
            <a:r>
              <a:rPr lang="en-US" sz="2400" dirty="0" smtClean="0">
                <a:latin typeface="+mj-lt"/>
              </a:rPr>
              <a:t>Alternative: private virtual hosting  at minimal cost</a:t>
            </a:r>
            <a:endParaRPr lang="en-US" sz="2400" dirty="0">
              <a:latin typeface="+mj-lt"/>
            </a:endParaRPr>
          </a:p>
          <a:p>
            <a:pPr>
              <a:lnSpc>
                <a:spcPct val="110000"/>
              </a:lnSpc>
              <a:spcBef>
                <a:spcPts val="300"/>
              </a:spcBef>
            </a:pPr>
            <a:endParaRPr lang="en-US" sz="2400" dirty="0" smtClean="0">
              <a:latin typeface="+mj-lt"/>
            </a:endParaRPr>
          </a:p>
          <a:p>
            <a:pPr marL="342900" indent="-342900">
              <a:lnSpc>
                <a:spcPct val="110000"/>
              </a:lnSpc>
              <a:spcBef>
                <a:spcPts val="300"/>
              </a:spcBef>
              <a:buFont typeface="Arial" pitchFamily="34" charset="0"/>
              <a:buChar char="•"/>
            </a:pPr>
            <a:r>
              <a:rPr lang="en-US" sz="3000" dirty="0">
                <a:latin typeface="+mj-lt"/>
              </a:rPr>
              <a:t>Finalize survey approval</a:t>
            </a:r>
          </a:p>
          <a:p>
            <a:pPr lvl="2">
              <a:lnSpc>
                <a:spcPct val="110000"/>
              </a:lnSpc>
              <a:spcBef>
                <a:spcPts val="300"/>
              </a:spcBef>
              <a:buFont typeface="Corbel" pitchFamily="34" charset="0"/>
              <a:buChar char="‐"/>
            </a:pPr>
            <a:r>
              <a:rPr lang="en-US" sz="2400" dirty="0" smtClean="0">
                <a:latin typeface="+mj-lt"/>
              </a:rPr>
              <a:t>Received </a:t>
            </a:r>
            <a:r>
              <a:rPr lang="en-US" sz="2400" dirty="0">
                <a:latin typeface="+mj-lt"/>
              </a:rPr>
              <a:t>workplace  Internal Review Board </a:t>
            </a:r>
            <a:r>
              <a:rPr lang="en-US" sz="2400" dirty="0" smtClean="0">
                <a:latin typeface="+mj-lt"/>
              </a:rPr>
              <a:t>(MIRB) approval</a:t>
            </a:r>
            <a:endParaRPr lang="en-US" sz="2400" dirty="0">
              <a:latin typeface="+mj-lt"/>
            </a:endParaRPr>
          </a:p>
          <a:p>
            <a:pPr lvl="2">
              <a:lnSpc>
                <a:spcPct val="110000"/>
              </a:lnSpc>
              <a:spcBef>
                <a:spcPts val="300"/>
              </a:spcBef>
              <a:buFont typeface="Corbel" pitchFamily="34" charset="0"/>
              <a:buChar char="‐"/>
            </a:pPr>
            <a:r>
              <a:rPr lang="en-US" sz="2400" dirty="0" smtClean="0">
                <a:latin typeface="+mj-lt"/>
              </a:rPr>
              <a:t>Complete PSU IRB as required</a:t>
            </a:r>
            <a:endParaRPr lang="en-US" sz="2400" dirty="0">
              <a:latin typeface="+mj-lt"/>
            </a:endParaRPr>
          </a:p>
          <a:p>
            <a:pPr marL="457200" lvl="1" indent="0">
              <a:spcBef>
                <a:spcPts val="300"/>
              </a:spcBef>
              <a:buNone/>
            </a:pPr>
            <a:endParaRPr lang="en-US" sz="1800" dirty="0" smtClean="0">
              <a:latin typeface="+mj-lt"/>
            </a:endParaRPr>
          </a:p>
          <a:p>
            <a:pPr>
              <a:spcBef>
                <a:spcPts val="300"/>
              </a:spcBef>
            </a:pPr>
            <a:endParaRPr lang="en-US" sz="1800" dirty="0" smtClean="0">
              <a:latin typeface="+mj-lt"/>
            </a:endParaRPr>
          </a:p>
          <a:p>
            <a:pPr lvl="1"/>
            <a:endParaRPr lang="en-US" sz="1800" dirty="0">
              <a:latin typeface="+mj-lt"/>
            </a:endParaRPr>
          </a:p>
        </p:txBody>
      </p:sp>
      <p:sp>
        <p:nvSpPr>
          <p:cNvPr id="2" name="Title 1"/>
          <p:cNvSpPr>
            <a:spLocks noGrp="1"/>
          </p:cNvSpPr>
          <p:nvPr>
            <p:ph type="title"/>
          </p:nvPr>
        </p:nvSpPr>
        <p:spPr/>
        <p:txBody>
          <a:bodyPr anchor="t">
            <a:normAutofit/>
          </a:bodyPr>
          <a:lstStyle/>
          <a:p>
            <a:r>
              <a:rPr lang="en-US" dirty="0"/>
              <a:t>Proposed Methodology </a:t>
            </a:r>
            <a:r>
              <a:rPr lang="en-US" dirty="0" smtClean="0"/>
              <a:t>(2)</a:t>
            </a:r>
            <a:endParaRPr lang="en-US" dirty="0"/>
          </a:p>
        </p:txBody>
      </p:sp>
      <p:sp>
        <p:nvSpPr>
          <p:cNvPr id="4" name="Slide Number Placeholder 3"/>
          <p:cNvSpPr>
            <a:spLocks noGrp="1"/>
          </p:cNvSpPr>
          <p:nvPr>
            <p:ph type="sldNum" sz="quarter" idx="15"/>
          </p:nvPr>
        </p:nvSpPr>
        <p:spPr/>
        <p:txBody>
          <a:bodyPr/>
          <a:lstStyle/>
          <a:p>
            <a:fld id="{295008BC-DA31-4D19-837B-EFA4386B05F5}" type="slidenum">
              <a:rPr lang="en-US" smtClean="0"/>
              <a:pPr/>
              <a:t>11</a:t>
            </a:fld>
            <a:endParaRPr lang="en-US" dirty="0"/>
          </a:p>
        </p:txBody>
      </p:sp>
    </p:spTree>
    <p:extLst>
      <p:ext uri="{BB962C8B-B14F-4D97-AF65-F5344CB8AC3E}">
        <p14:creationId xmlns:p14="http://schemas.microsoft.com/office/powerpoint/2010/main" xmlns="" val="42535868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1219200"/>
            <a:ext cx="8382000" cy="5105400"/>
          </a:xfrm>
        </p:spPr>
        <p:txBody>
          <a:bodyPr vert="horz" lIns="91440" tIns="45720" rIns="91440" bIns="45720" rtlCol="0">
            <a:normAutofit fontScale="92500" lnSpcReduction="10000"/>
          </a:bodyPr>
          <a:lstStyle/>
          <a:p>
            <a:pPr marL="225425" indent="-225425">
              <a:spcBef>
                <a:spcPts val="300"/>
              </a:spcBef>
              <a:buFont typeface="Arial" pitchFamily="34" charset="0"/>
              <a:buChar char="•"/>
            </a:pPr>
            <a:r>
              <a:rPr lang="en-US" sz="3000" dirty="0">
                <a:latin typeface="+mj-lt"/>
              </a:rPr>
              <a:t>Design and Build Web Feature Service (WFS )</a:t>
            </a:r>
          </a:p>
          <a:p>
            <a:pPr lvl="2">
              <a:spcBef>
                <a:spcPts val="300"/>
              </a:spcBef>
              <a:buFont typeface="Corbel" pitchFamily="34" charset="0"/>
              <a:buChar char="‐"/>
            </a:pPr>
            <a:r>
              <a:rPr lang="en-US" sz="2800" spc="30" dirty="0">
                <a:latin typeface="+mj-lt"/>
              </a:rPr>
              <a:t>Content Management System – WordPress </a:t>
            </a:r>
            <a:endParaRPr lang="en-US" sz="2800" spc="30" dirty="0" smtClean="0">
              <a:latin typeface="+mj-lt"/>
            </a:endParaRPr>
          </a:p>
          <a:p>
            <a:pPr lvl="2">
              <a:spcBef>
                <a:spcPts val="300"/>
              </a:spcBef>
              <a:buFont typeface="Corbel" pitchFamily="34" charset="0"/>
              <a:buChar char="‐"/>
            </a:pPr>
            <a:r>
              <a:rPr lang="en-US" sz="2800" spc="30" dirty="0" smtClean="0">
                <a:latin typeface="+mj-lt"/>
              </a:rPr>
              <a:t>PostGIS </a:t>
            </a:r>
            <a:r>
              <a:rPr lang="en-US" sz="2800" spc="30" dirty="0">
                <a:latin typeface="+mj-lt"/>
              </a:rPr>
              <a:t>geodatabase for storing base layers and survey responses</a:t>
            </a:r>
          </a:p>
          <a:p>
            <a:pPr>
              <a:spcBef>
                <a:spcPts val="300"/>
              </a:spcBef>
            </a:pPr>
            <a:endParaRPr lang="en-US" sz="2600" dirty="0">
              <a:latin typeface="+mj-lt"/>
            </a:endParaRPr>
          </a:p>
          <a:p>
            <a:pPr marL="225425" indent="-225425">
              <a:spcBef>
                <a:spcPts val="300"/>
              </a:spcBef>
              <a:buFont typeface="Arial" pitchFamily="34" charset="0"/>
              <a:buChar char="•"/>
            </a:pPr>
            <a:r>
              <a:rPr lang="en-US" sz="3000" dirty="0" smtClean="0">
                <a:latin typeface="+mj-lt"/>
              </a:rPr>
              <a:t>Limited user </a:t>
            </a:r>
            <a:r>
              <a:rPr lang="en-US" sz="3000" dirty="0">
                <a:latin typeface="+mj-lt"/>
              </a:rPr>
              <a:t>testing with focus </a:t>
            </a:r>
            <a:r>
              <a:rPr lang="en-US" sz="3000" dirty="0" smtClean="0">
                <a:latin typeface="+mj-lt"/>
              </a:rPr>
              <a:t>groups</a:t>
            </a:r>
            <a:endParaRPr lang="en-US" sz="3000" dirty="0">
              <a:latin typeface="+mj-lt"/>
            </a:endParaRPr>
          </a:p>
          <a:p>
            <a:pPr lvl="2">
              <a:spcBef>
                <a:spcPts val="300"/>
              </a:spcBef>
              <a:buFont typeface="Corbel" pitchFamily="34" charset="0"/>
              <a:buChar char="‐"/>
            </a:pPr>
            <a:r>
              <a:rPr lang="en-US" sz="2800" spc="30" dirty="0">
                <a:latin typeface="+mj-lt"/>
              </a:rPr>
              <a:t>Recruit multi-age veteran population from family, friends, and </a:t>
            </a:r>
            <a:r>
              <a:rPr lang="en-US" sz="2800" spc="30" dirty="0" smtClean="0">
                <a:latin typeface="+mj-lt"/>
              </a:rPr>
              <a:t>co-workers</a:t>
            </a:r>
            <a:endParaRPr lang="en-US" sz="2800" spc="30" dirty="0">
              <a:latin typeface="+mj-lt"/>
            </a:endParaRPr>
          </a:p>
          <a:p>
            <a:pPr lvl="2">
              <a:spcBef>
                <a:spcPts val="300"/>
              </a:spcBef>
              <a:buFont typeface="Corbel" pitchFamily="34" charset="0"/>
              <a:buChar char="‐"/>
            </a:pPr>
            <a:r>
              <a:rPr lang="en-US" sz="2800" spc="30" dirty="0">
                <a:latin typeface="+mj-lt"/>
              </a:rPr>
              <a:t>Alternatively create a focus group of pseudo veterans</a:t>
            </a:r>
          </a:p>
          <a:p>
            <a:pPr lvl="2">
              <a:spcBef>
                <a:spcPts val="300"/>
              </a:spcBef>
              <a:buFont typeface="Corbel" pitchFamily="34" charset="0"/>
              <a:buChar char="‐"/>
            </a:pPr>
            <a:r>
              <a:rPr lang="en-US" sz="2800" spc="30" dirty="0">
                <a:latin typeface="+mj-lt"/>
              </a:rPr>
              <a:t>Collect responses for a specific time </a:t>
            </a:r>
            <a:r>
              <a:rPr lang="en-US" sz="2800" spc="30" dirty="0" smtClean="0">
                <a:latin typeface="+mj-lt"/>
              </a:rPr>
              <a:t>frame</a:t>
            </a:r>
          </a:p>
          <a:p>
            <a:pPr lvl="2">
              <a:spcBef>
                <a:spcPts val="300"/>
              </a:spcBef>
              <a:buFont typeface="Corbel" pitchFamily="34" charset="0"/>
              <a:buChar char="‐"/>
            </a:pPr>
            <a:endParaRPr lang="en-US" sz="2800" spc="30" dirty="0">
              <a:latin typeface="+mj-lt"/>
            </a:endParaRPr>
          </a:p>
          <a:p>
            <a:pPr marL="225425" indent="-225425">
              <a:spcBef>
                <a:spcPts val="300"/>
              </a:spcBef>
              <a:buFont typeface="Arial" pitchFamily="34" charset="0"/>
              <a:buChar char="•"/>
            </a:pPr>
            <a:r>
              <a:rPr lang="en-US" sz="3000" dirty="0">
                <a:latin typeface="+mj-lt"/>
              </a:rPr>
              <a:t>Prepare presentation for AAG </a:t>
            </a:r>
            <a:r>
              <a:rPr lang="en-US" sz="3000" dirty="0" smtClean="0">
                <a:latin typeface="+mj-lt"/>
              </a:rPr>
              <a:t>2/2012 annual meeting</a:t>
            </a:r>
            <a:endParaRPr lang="en-US" sz="3000" dirty="0">
              <a:latin typeface="+mj-lt"/>
            </a:endParaRPr>
          </a:p>
          <a:p>
            <a:pPr lvl="1">
              <a:spcBef>
                <a:spcPts val="300"/>
              </a:spcBef>
            </a:pPr>
            <a:endParaRPr lang="en-US" sz="1800" dirty="0">
              <a:latin typeface="+mj-lt"/>
            </a:endParaRPr>
          </a:p>
          <a:p>
            <a:pPr>
              <a:spcBef>
                <a:spcPts val="300"/>
              </a:spcBef>
            </a:pPr>
            <a:endParaRPr lang="en-US" sz="2000" dirty="0">
              <a:latin typeface="+mj-lt"/>
            </a:endParaRPr>
          </a:p>
          <a:p>
            <a:pPr lvl="1">
              <a:spcBef>
                <a:spcPts val="300"/>
              </a:spcBef>
            </a:pPr>
            <a:endParaRPr lang="en-US" sz="1800" dirty="0">
              <a:latin typeface="+mj-lt"/>
            </a:endParaRPr>
          </a:p>
        </p:txBody>
      </p:sp>
      <p:sp>
        <p:nvSpPr>
          <p:cNvPr id="2" name="Title 1"/>
          <p:cNvSpPr>
            <a:spLocks noGrp="1"/>
          </p:cNvSpPr>
          <p:nvPr>
            <p:ph type="title"/>
          </p:nvPr>
        </p:nvSpPr>
        <p:spPr/>
        <p:txBody>
          <a:bodyPr anchor="t">
            <a:normAutofit/>
          </a:bodyPr>
          <a:lstStyle/>
          <a:p>
            <a:r>
              <a:rPr lang="en-US" dirty="0"/>
              <a:t>Proposed Methodology </a:t>
            </a:r>
            <a:r>
              <a:rPr lang="en-US" dirty="0" smtClean="0"/>
              <a:t>(3)</a:t>
            </a:r>
            <a:endParaRPr lang="en-US" dirty="0"/>
          </a:p>
        </p:txBody>
      </p:sp>
      <p:sp>
        <p:nvSpPr>
          <p:cNvPr id="4" name="Slide Number Placeholder 3"/>
          <p:cNvSpPr>
            <a:spLocks noGrp="1"/>
          </p:cNvSpPr>
          <p:nvPr>
            <p:ph type="sldNum" sz="quarter" idx="15"/>
          </p:nvPr>
        </p:nvSpPr>
        <p:spPr/>
        <p:txBody>
          <a:bodyPr/>
          <a:lstStyle/>
          <a:p>
            <a:fld id="{295008BC-DA31-4D19-837B-EFA4386B05F5}" type="slidenum">
              <a:rPr lang="en-US" smtClean="0"/>
              <a:pPr/>
              <a:t>12</a:t>
            </a:fld>
            <a:endParaRPr lang="en-US" dirty="0"/>
          </a:p>
        </p:txBody>
      </p:sp>
    </p:spTree>
    <p:extLst>
      <p:ext uri="{BB962C8B-B14F-4D97-AF65-F5344CB8AC3E}">
        <p14:creationId xmlns:p14="http://schemas.microsoft.com/office/powerpoint/2010/main" xmlns="" val="3674954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Proposed Methodology (4)</a:t>
            </a:r>
            <a:br>
              <a:rPr lang="en-US" dirty="0" smtClean="0"/>
            </a:br>
            <a:r>
              <a:rPr lang="en-US" dirty="0" smtClean="0"/>
              <a:t>Conceptual Mockup</a:t>
            </a:r>
            <a:endParaRPr lang="en-US" dirty="0"/>
          </a:p>
        </p:txBody>
      </p:sp>
      <p:grpSp>
        <p:nvGrpSpPr>
          <p:cNvPr id="4" name="Group 3"/>
          <p:cNvGrpSpPr/>
          <p:nvPr/>
        </p:nvGrpSpPr>
        <p:grpSpPr>
          <a:xfrm>
            <a:off x="698817" y="1356495"/>
            <a:ext cx="8033682" cy="4862652"/>
            <a:chOff x="380596" y="1330438"/>
            <a:chExt cx="8671922" cy="5184447"/>
          </a:xfrm>
        </p:grpSpPr>
        <p:grpSp>
          <p:nvGrpSpPr>
            <p:cNvPr id="5" name="Group 4"/>
            <p:cNvGrpSpPr/>
            <p:nvPr/>
          </p:nvGrpSpPr>
          <p:grpSpPr>
            <a:xfrm>
              <a:off x="380596" y="1330438"/>
              <a:ext cx="8671922" cy="5184447"/>
              <a:chOff x="335639" y="1289926"/>
              <a:chExt cx="8671922" cy="5184447"/>
            </a:xfrm>
          </p:grpSpPr>
          <p:grpSp>
            <p:nvGrpSpPr>
              <p:cNvPr id="16" name="Group 15"/>
              <p:cNvGrpSpPr/>
              <p:nvPr/>
            </p:nvGrpSpPr>
            <p:grpSpPr>
              <a:xfrm>
                <a:off x="335685" y="1290145"/>
                <a:ext cx="8671876" cy="5184228"/>
                <a:chOff x="335685" y="1290145"/>
                <a:chExt cx="8671876" cy="5184228"/>
              </a:xfrm>
            </p:grpSpPr>
            <p:grpSp>
              <p:nvGrpSpPr>
                <p:cNvPr id="20" name="Group 19"/>
                <p:cNvGrpSpPr/>
                <p:nvPr/>
              </p:nvGrpSpPr>
              <p:grpSpPr>
                <a:xfrm>
                  <a:off x="335685" y="1290145"/>
                  <a:ext cx="8671876" cy="5184228"/>
                  <a:chOff x="335685" y="1290145"/>
                  <a:chExt cx="8671876" cy="5184228"/>
                </a:xfrm>
              </p:grpSpPr>
              <p:pic>
                <p:nvPicPr>
                  <p:cNvPr id="22"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3142" r="58293"/>
                  <a:stretch/>
                </p:blipFill>
                <p:spPr bwMode="auto">
                  <a:xfrm>
                    <a:off x="335685" y="1290145"/>
                    <a:ext cx="2982955" cy="5184227"/>
                  </a:xfrm>
                  <a:prstGeom prst="rect">
                    <a:avLst/>
                  </a:prstGeom>
                  <a:solidFill>
                    <a:schemeClr val="accent2">
                      <a:lumMod val="40000"/>
                      <a:lumOff val="60000"/>
                    </a:schemeClr>
                  </a:solidFill>
                  <a:ln>
                    <a:noFill/>
                  </a:ln>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2190" t="13142" r="961" b="5254"/>
                  <a:stretch/>
                </p:blipFill>
                <p:spPr bwMode="auto">
                  <a:xfrm>
                    <a:off x="3352800" y="1290145"/>
                    <a:ext cx="5654761" cy="51842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21" name="Rectangle 20"/>
                <p:cNvSpPr/>
                <p:nvPr/>
              </p:nvSpPr>
              <p:spPr>
                <a:xfrm>
                  <a:off x="1651438" y="1371600"/>
                  <a:ext cx="3453962"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sp>
            <p:nvSpPr>
              <p:cNvPr id="17" name="Rectangle 16"/>
              <p:cNvSpPr/>
              <p:nvPr/>
            </p:nvSpPr>
            <p:spPr>
              <a:xfrm>
                <a:off x="374955" y="1371600"/>
                <a:ext cx="1219635" cy="1321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mj-lt"/>
                  </a:rPr>
                  <a:t>Veteran</a:t>
                </a:r>
              </a:p>
              <a:p>
                <a:pPr algn="ctr"/>
                <a:r>
                  <a:rPr lang="en-US" b="1" dirty="0" smtClean="0">
                    <a:solidFill>
                      <a:schemeClr val="tx1"/>
                    </a:solidFill>
                    <a:latin typeface="+mj-lt"/>
                  </a:rPr>
                  <a:t>Travel</a:t>
                </a:r>
              </a:p>
              <a:p>
                <a:pPr algn="ctr"/>
                <a:r>
                  <a:rPr lang="en-US" b="1" dirty="0" smtClean="0">
                    <a:solidFill>
                      <a:schemeClr val="tx1"/>
                    </a:solidFill>
                    <a:latin typeface="+mj-lt"/>
                  </a:rPr>
                  <a:t>Survey</a:t>
                </a:r>
                <a:endParaRPr lang="en-US" b="1" dirty="0">
                  <a:solidFill>
                    <a:schemeClr val="tx1"/>
                  </a:solidFill>
                  <a:latin typeface="+mj-lt"/>
                </a:endParaRPr>
              </a:p>
            </p:txBody>
          </p:sp>
          <p:sp>
            <p:nvSpPr>
              <p:cNvPr id="18" name="Rectangle 17"/>
              <p:cNvSpPr/>
              <p:nvPr/>
            </p:nvSpPr>
            <p:spPr>
              <a:xfrm>
                <a:off x="403533" y="3176585"/>
                <a:ext cx="1149045" cy="3124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900" b="1" dirty="0" smtClean="0">
                    <a:solidFill>
                      <a:schemeClr val="bg1"/>
                    </a:solidFill>
                    <a:latin typeface="+mj-lt"/>
                  </a:rPr>
                  <a:t>Enter zip code</a:t>
                </a:r>
              </a:p>
              <a:p>
                <a:endParaRPr lang="en-US" sz="900" dirty="0">
                  <a:solidFill>
                    <a:schemeClr val="bg1"/>
                  </a:solidFill>
                  <a:latin typeface="+mj-lt"/>
                </a:endParaRPr>
              </a:p>
              <a:p>
                <a:endParaRPr lang="en-US" sz="900" dirty="0" smtClean="0">
                  <a:solidFill>
                    <a:schemeClr val="bg1"/>
                  </a:solidFill>
                  <a:latin typeface="+mj-lt"/>
                </a:endParaRPr>
              </a:p>
              <a:p>
                <a:endParaRPr lang="en-US" sz="900" dirty="0">
                  <a:solidFill>
                    <a:schemeClr val="bg1"/>
                  </a:solidFill>
                  <a:latin typeface="+mj-lt"/>
                </a:endParaRPr>
              </a:p>
              <a:p>
                <a:r>
                  <a:rPr lang="en-US" sz="900" b="1" dirty="0" smtClean="0">
                    <a:solidFill>
                      <a:schemeClr val="bg1"/>
                    </a:solidFill>
                    <a:latin typeface="+mj-lt"/>
                  </a:rPr>
                  <a:t>Help</a:t>
                </a:r>
              </a:p>
              <a:p>
                <a:endParaRPr lang="en-US" sz="900" b="1" dirty="0">
                  <a:solidFill>
                    <a:schemeClr val="bg1"/>
                  </a:solidFill>
                  <a:latin typeface="+mj-lt"/>
                </a:endParaRPr>
              </a:p>
              <a:p>
                <a:r>
                  <a:rPr lang="en-US" sz="900" b="1" dirty="0" smtClean="0">
                    <a:solidFill>
                      <a:schemeClr val="bg1"/>
                    </a:solidFill>
                    <a:latin typeface="+mj-lt"/>
                  </a:rPr>
                  <a:t>Privacy</a:t>
                </a:r>
              </a:p>
              <a:p>
                <a:endParaRPr lang="en-US" sz="900" b="1" dirty="0">
                  <a:solidFill>
                    <a:schemeClr val="bg1"/>
                  </a:solidFill>
                  <a:latin typeface="+mj-lt"/>
                </a:endParaRPr>
              </a:p>
              <a:p>
                <a:r>
                  <a:rPr lang="en-US" sz="900" b="1" dirty="0" smtClean="0">
                    <a:solidFill>
                      <a:schemeClr val="bg1"/>
                    </a:solidFill>
                    <a:latin typeface="+mj-lt"/>
                  </a:rPr>
                  <a:t>Disclaimer</a:t>
                </a:r>
              </a:p>
              <a:p>
                <a:endParaRPr lang="en-US" sz="900" dirty="0">
                  <a:solidFill>
                    <a:schemeClr val="bg1"/>
                  </a:solidFill>
                  <a:latin typeface="+mj-lt"/>
                </a:endParaRPr>
              </a:p>
              <a:p>
                <a:endParaRPr lang="en-US" sz="900" dirty="0">
                  <a:solidFill>
                    <a:schemeClr val="bg1"/>
                  </a:solidFill>
                  <a:latin typeface="+mj-lt"/>
                </a:endParaRPr>
              </a:p>
            </p:txBody>
          </p:sp>
          <p:sp>
            <p:nvSpPr>
              <p:cNvPr id="19" name="Rectangle 18"/>
              <p:cNvSpPr/>
              <p:nvPr/>
            </p:nvSpPr>
            <p:spPr>
              <a:xfrm>
                <a:off x="335639" y="1289926"/>
                <a:ext cx="1258951" cy="154276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sz="1200" b="1" dirty="0" smtClean="0">
                    <a:solidFill>
                      <a:schemeClr val="accent1">
                        <a:lumMod val="50000"/>
                      </a:schemeClr>
                    </a:solidFill>
                    <a:latin typeface="+mj-lt"/>
                  </a:rPr>
                  <a:t>Please complete the consent form</a:t>
                </a:r>
              </a:p>
              <a:p>
                <a:pPr>
                  <a:buFont typeface="Arial" pitchFamily="34" charset="0"/>
                  <a:buChar char="•"/>
                </a:pPr>
                <a:r>
                  <a:rPr lang="en-US" sz="1200" b="1" dirty="0" smtClean="0">
                    <a:solidFill>
                      <a:schemeClr val="accent1">
                        <a:lumMod val="50000"/>
                      </a:schemeClr>
                    </a:solidFill>
                    <a:latin typeface="+mj-lt"/>
                  </a:rPr>
                  <a:t> Enter your starting zip code to continue</a:t>
                </a:r>
                <a:endParaRPr lang="en-US" sz="1200" b="1" dirty="0">
                  <a:solidFill>
                    <a:schemeClr val="accent1">
                      <a:lumMod val="50000"/>
                    </a:schemeClr>
                  </a:solidFill>
                  <a:latin typeface="+mj-lt"/>
                </a:endParaRPr>
              </a:p>
            </p:txBody>
          </p:sp>
        </p:grpSp>
        <p:grpSp>
          <p:nvGrpSpPr>
            <p:cNvPr id="6" name="Group 5"/>
            <p:cNvGrpSpPr/>
            <p:nvPr/>
          </p:nvGrpSpPr>
          <p:grpSpPr>
            <a:xfrm>
              <a:off x="2148681" y="3011783"/>
              <a:ext cx="579438" cy="609600"/>
              <a:chOff x="2438400" y="1143000"/>
              <a:chExt cx="579438" cy="609600"/>
            </a:xfrm>
          </p:grpSpPr>
          <p:pic>
            <p:nvPicPr>
              <p:cNvPr id="14" name="Picture 2" descr="C:\Users\snyderwine\AppData\Local\Microsoft\Windows\Temporary Internet Files\Content.IE5\2DUCB4K1\MC900334026[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40674" y="1197768"/>
                <a:ext cx="315714" cy="500063"/>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quot;No&quot; Symbol 14"/>
              <p:cNvSpPr/>
              <p:nvPr/>
            </p:nvSpPr>
            <p:spPr>
              <a:xfrm>
                <a:off x="2438400" y="1143000"/>
                <a:ext cx="579438" cy="609600"/>
              </a:xfrm>
              <a:prstGeom prst="noSmoking">
                <a:avLst>
                  <a:gd name="adj" fmla="val 681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7" name="Group 6"/>
            <p:cNvGrpSpPr/>
            <p:nvPr/>
          </p:nvGrpSpPr>
          <p:grpSpPr>
            <a:xfrm>
              <a:off x="2197240" y="4288023"/>
              <a:ext cx="609600" cy="609600"/>
              <a:chOff x="4038600" y="1112469"/>
              <a:chExt cx="609600" cy="609600"/>
            </a:xfrm>
          </p:grpSpPr>
          <p:sp>
            <p:nvSpPr>
              <p:cNvPr id="12" name="Donut 11"/>
              <p:cNvSpPr/>
              <p:nvPr/>
            </p:nvSpPr>
            <p:spPr>
              <a:xfrm>
                <a:off x="4038600" y="1112469"/>
                <a:ext cx="609600" cy="609600"/>
              </a:xfrm>
              <a:prstGeom prst="donut">
                <a:avLst>
                  <a:gd name="adj" fmla="val 8074"/>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3" name="Picture 2" descr="C:\Users\snyderwine\AppData\Local\Microsoft\Windows\Temporary Internet Files\Content.IE5\2DUCB4K1\MC900334026[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85543" y="1167237"/>
                <a:ext cx="315714" cy="500063"/>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8" name="TextBox 7"/>
            <p:cNvSpPr txBox="1"/>
            <p:nvPr/>
          </p:nvSpPr>
          <p:spPr>
            <a:xfrm>
              <a:off x="1686535" y="3645771"/>
              <a:ext cx="1666265" cy="294204"/>
            </a:xfrm>
            <a:prstGeom prst="rect">
              <a:avLst/>
            </a:prstGeom>
            <a:solidFill>
              <a:srgbClr val="FF0000"/>
            </a:solidFill>
          </p:spPr>
          <p:txBody>
            <a:bodyPr wrap="square" rtlCol="0">
              <a:spAutoFit/>
            </a:bodyPr>
            <a:lstStyle/>
            <a:p>
              <a:r>
                <a:rPr lang="en-US" sz="1100" b="1" dirty="0" smtClean="0">
                  <a:solidFill>
                    <a:schemeClr val="bg1"/>
                  </a:solidFill>
                  <a:latin typeface="+mj-lt"/>
                </a:rPr>
                <a:t>Missed Appointment</a:t>
              </a:r>
              <a:endParaRPr lang="en-US" sz="1100" b="1" dirty="0">
                <a:solidFill>
                  <a:schemeClr val="bg1"/>
                </a:solidFill>
                <a:latin typeface="+mj-lt"/>
              </a:endParaRPr>
            </a:p>
          </p:txBody>
        </p:sp>
        <p:sp>
          <p:nvSpPr>
            <p:cNvPr id="9" name="TextBox 8"/>
            <p:cNvSpPr txBox="1"/>
            <p:nvPr/>
          </p:nvSpPr>
          <p:spPr>
            <a:xfrm>
              <a:off x="1686536" y="4953000"/>
              <a:ext cx="1631008" cy="294204"/>
            </a:xfrm>
            <a:prstGeom prst="rect">
              <a:avLst/>
            </a:prstGeom>
            <a:solidFill>
              <a:srgbClr val="92D050"/>
            </a:solidFill>
            <a:ln w="12700">
              <a:solidFill>
                <a:srgbClr val="92D050"/>
              </a:solidFill>
            </a:ln>
          </p:spPr>
          <p:txBody>
            <a:bodyPr wrap="square" rtlCol="0">
              <a:spAutoFit/>
            </a:bodyPr>
            <a:lstStyle/>
            <a:p>
              <a:r>
                <a:rPr lang="en-US" sz="1100" b="1" dirty="0" smtClean="0">
                  <a:solidFill>
                    <a:schemeClr val="bg1"/>
                  </a:solidFill>
                  <a:latin typeface="+mj-lt"/>
                </a:rPr>
                <a:t>Kept Appointment</a:t>
              </a:r>
              <a:endParaRPr lang="en-US" sz="1100" b="1" dirty="0">
                <a:solidFill>
                  <a:schemeClr val="bg1"/>
                </a:solidFill>
                <a:latin typeface="+mj-lt"/>
              </a:endParaRPr>
            </a:p>
          </p:txBody>
        </p:sp>
        <p:sp>
          <p:nvSpPr>
            <p:cNvPr id="10" name="Rounded Rectangular Callout 9"/>
            <p:cNvSpPr/>
            <p:nvPr/>
          </p:nvSpPr>
          <p:spPr>
            <a:xfrm>
              <a:off x="3784475" y="4750763"/>
              <a:ext cx="1275218" cy="1105520"/>
            </a:xfrm>
            <a:prstGeom prst="wedgeRoundRectCallout">
              <a:avLst>
                <a:gd name="adj1" fmla="val -122221"/>
                <a:gd name="adj2" fmla="val -67548"/>
                <a:gd name="adj3" fmla="val 16667"/>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mj-lt"/>
                </a:rPr>
                <a:t>Select icon &amp; respond to survey questions</a:t>
              </a:r>
              <a:endParaRPr lang="en-US" sz="1400" b="1" dirty="0">
                <a:solidFill>
                  <a:schemeClr val="bg1"/>
                </a:solidFill>
                <a:latin typeface="+mj-lt"/>
              </a:endParaRPr>
            </a:p>
          </p:txBody>
        </p:sp>
        <p:pic>
          <p:nvPicPr>
            <p:cNvPr id="11"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554223" y="3408260"/>
              <a:ext cx="316707" cy="3167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24" name="Rectangle 23"/>
          <p:cNvSpPr/>
          <p:nvPr/>
        </p:nvSpPr>
        <p:spPr>
          <a:xfrm>
            <a:off x="2381759" y="1433100"/>
            <a:ext cx="5069259" cy="22138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accent1">
                    <a:lumMod val="50000"/>
                  </a:schemeClr>
                </a:solidFill>
                <a:latin typeface="+mj-lt"/>
              </a:rPr>
              <a:t>Welcome to the Veteran Travel Survey, please log in to start</a:t>
            </a:r>
          </a:p>
        </p:txBody>
      </p:sp>
      <p:sp>
        <p:nvSpPr>
          <p:cNvPr id="25" name="Rectangle 24"/>
          <p:cNvSpPr/>
          <p:nvPr/>
        </p:nvSpPr>
        <p:spPr>
          <a:xfrm>
            <a:off x="7860321" y="1744158"/>
            <a:ext cx="428848" cy="203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Slide Number Placeholder 1"/>
          <p:cNvSpPr>
            <a:spLocks noGrp="1"/>
          </p:cNvSpPr>
          <p:nvPr>
            <p:ph type="sldNum" sz="quarter" idx="15"/>
          </p:nvPr>
        </p:nvSpPr>
        <p:spPr/>
        <p:txBody>
          <a:bodyPr/>
          <a:lstStyle/>
          <a:p>
            <a:fld id="{295008BC-DA31-4D19-837B-EFA4386B05F5}" type="slidenum">
              <a:rPr lang="en-US" smtClean="0"/>
              <a:pPr/>
              <a:t>13</a:t>
            </a:fld>
            <a:endParaRPr lang="en-US" dirty="0"/>
          </a:p>
        </p:txBody>
      </p:sp>
    </p:spTree>
    <p:extLst>
      <p:ext uri="{BB962C8B-B14F-4D97-AF65-F5344CB8AC3E}">
        <p14:creationId xmlns:p14="http://schemas.microsoft.com/office/powerpoint/2010/main" xmlns="" val="1093736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225425" indent="-225425">
              <a:lnSpc>
                <a:spcPct val="120000"/>
              </a:lnSpc>
              <a:spcBef>
                <a:spcPts val="300"/>
              </a:spcBef>
              <a:buFont typeface="Arial" pitchFamily="34" charset="0"/>
              <a:buChar char="•"/>
            </a:pPr>
            <a:r>
              <a:rPr lang="en-US" sz="2800" dirty="0">
                <a:latin typeface="+mj-lt"/>
              </a:rPr>
              <a:t>Use responses to create statistics and travel time layer estimates</a:t>
            </a:r>
          </a:p>
          <a:p>
            <a:pPr lvl="2">
              <a:spcBef>
                <a:spcPts val="300"/>
              </a:spcBef>
              <a:buFont typeface="Corbel" pitchFamily="34" charset="0"/>
              <a:buChar char="‐"/>
            </a:pPr>
            <a:r>
              <a:rPr lang="en-US" sz="2200" spc="30" dirty="0">
                <a:latin typeface="+mj-lt"/>
              </a:rPr>
              <a:t>Travel times (actual and averages) by </a:t>
            </a:r>
            <a:r>
              <a:rPr lang="en-US" sz="2200" spc="30" dirty="0" smtClean="0">
                <a:latin typeface="+mj-lt"/>
              </a:rPr>
              <a:t>zip code and </a:t>
            </a:r>
            <a:r>
              <a:rPr lang="en-US" sz="2200" spc="30" dirty="0">
                <a:latin typeface="+mj-lt"/>
              </a:rPr>
              <a:t>facility destination</a:t>
            </a:r>
          </a:p>
          <a:p>
            <a:pPr lvl="2">
              <a:spcBef>
                <a:spcPts val="300"/>
              </a:spcBef>
              <a:buFont typeface="Corbel" pitchFamily="34" charset="0"/>
              <a:buChar char="‐"/>
            </a:pPr>
            <a:r>
              <a:rPr lang="en-US" sz="2200" spc="30" dirty="0">
                <a:latin typeface="+mj-lt"/>
              </a:rPr>
              <a:t>Travel distances (actual and averages) by </a:t>
            </a:r>
            <a:r>
              <a:rPr lang="en-US" sz="2200" spc="30" dirty="0" smtClean="0">
                <a:latin typeface="+mj-lt"/>
              </a:rPr>
              <a:t>zip code and </a:t>
            </a:r>
            <a:r>
              <a:rPr lang="en-US" sz="2200" spc="30" dirty="0">
                <a:latin typeface="+mj-lt"/>
              </a:rPr>
              <a:t>facility destination</a:t>
            </a:r>
          </a:p>
          <a:p>
            <a:pPr lvl="2">
              <a:spcBef>
                <a:spcPts val="300"/>
              </a:spcBef>
              <a:buFont typeface="Corbel" pitchFamily="34" charset="0"/>
              <a:buChar char="‐"/>
            </a:pPr>
            <a:r>
              <a:rPr lang="en-US" sz="2200" spc="30" dirty="0" smtClean="0">
                <a:latin typeface="+mj-lt"/>
              </a:rPr>
              <a:t>Generate </a:t>
            </a:r>
            <a:r>
              <a:rPr lang="en-US" sz="2200" spc="30" dirty="0">
                <a:latin typeface="+mj-lt"/>
              </a:rPr>
              <a:t>actual and illustrative travel time visualizations with ArcGIS 10 Network Analysis tool</a:t>
            </a:r>
          </a:p>
          <a:p>
            <a:pPr marL="225425" indent="-225425">
              <a:lnSpc>
                <a:spcPct val="120000"/>
              </a:lnSpc>
              <a:spcBef>
                <a:spcPts val="300"/>
              </a:spcBef>
              <a:buFont typeface="Arial" pitchFamily="34" charset="0"/>
              <a:buChar char="•"/>
            </a:pPr>
            <a:r>
              <a:rPr lang="en-US" sz="2800" dirty="0">
                <a:latin typeface="+mj-lt"/>
              </a:rPr>
              <a:t>Generate summary of lessons learned</a:t>
            </a:r>
          </a:p>
          <a:p>
            <a:pPr lvl="2">
              <a:spcBef>
                <a:spcPts val="300"/>
              </a:spcBef>
              <a:buFont typeface="Corbel" pitchFamily="34" charset="0"/>
              <a:buChar char="‐"/>
            </a:pPr>
            <a:r>
              <a:rPr lang="en-US" sz="2200" spc="30" dirty="0">
                <a:latin typeface="+mj-lt"/>
              </a:rPr>
              <a:t>Experiences building a </a:t>
            </a:r>
            <a:r>
              <a:rPr lang="en-US" sz="2200" spc="30" dirty="0" smtClean="0">
                <a:latin typeface="+mj-lt"/>
              </a:rPr>
              <a:t>WFS</a:t>
            </a:r>
          </a:p>
          <a:p>
            <a:pPr lvl="2">
              <a:spcBef>
                <a:spcPts val="300"/>
              </a:spcBef>
              <a:buFont typeface="Corbel" pitchFamily="34" charset="0"/>
              <a:buChar char="‐"/>
            </a:pPr>
            <a:r>
              <a:rPr lang="en-US" sz="2200" spc="30" dirty="0" smtClean="0">
                <a:latin typeface="+mj-lt"/>
              </a:rPr>
              <a:t>Conducting user testing</a:t>
            </a:r>
          </a:p>
          <a:p>
            <a:pPr lvl="2">
              <a:spcBef>
                <a:spcPts val="300"/>
              </a:spcBef>
              <a:buFont typeface="Corbel" pitchFamily="34" charset="0"/>
              <a:buChar char="‐"/>
            </a:pPr>
            <a:endParaRPr lang="en-US" sz="2200" spc="30" dirty="0">
              <a:latin typeface="+mj-lt"/>
            </a:endParaRPr>
          </a:p>
        </p:txBody>
      </p:sp>
      <p:sp>
        <p:nvSpPr>
          <p:cNvPr id="2" name="Title 1"/>
          <p:cNvSpPr>
            <a:spLocks noGrp="1"/>
          </p:cNvSpPr>
          <p:nvPr>
            <p:ph type="title"/>
          </p:nvPr>
        </p:nvSpPr>
        <p:spPr/>
        <p:txBody>
          <a:bodyPr anchor="t">
            <a:normAutofit/>
          </a:bodyPr>
          <a:lstStyle/>
          <a:p>
            <a:r>
              <a:rPr lang="en-US" dirty="0"/>
              <a:t>Anticipated </a:t>
            </a:r>
            <a:r>
              <a:rPr lang="en-US" dirty="0" smtClean="0"/>
              <a:t>Results</a:t>
            </a:r>
            <a:endParaRPr lang="en-US" dirty="0"/>
          </a:p>
        </p:txBody>
      </p:sp>
      <p:sp>
        <p:nvSpPr>
          <p:cNvPr id="4" name="Slide Number Placeholder 3"/>
          <p:cNvSpPr>
            <a:spLocks noGrp="1"/>
          </p:cNvSpPr>
          <p:nvPr>
            <p:ph type="sldNum" sz="quarter" idx="15"/>
          </p:nvPr>
        </p:nvSpPr>
        <p:spPr/>
        <p:txBody>
          <a:bodyPr/>
          <a:lstStyle/>
          <a:p>
            <a:fld id="{295008BC-DA31-4D19-837B-EFA4386B05F5}" type="slidenum">
              <a:rPr lang="en-US" smtClean="0"/>
              <a:pPr/>
              <a:t>14</a:t>
            </a:fld>
            <a:endParaRPr lang="en-US" dirty="0"/>
          </a:p>
        </p:txBody>
      </p:sp>
    </p:spTree>
    <p:extLst>
      <p:ext uri="{BB962C8B-B14F-4D97-AF65-F5344CB8AC3E}">
        <p14:creationId xmlns:p14="http://schemas.microsoft.com/office/powerpoint/2010/main" xmlns="" val="13864007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55638"/>
          </a:xfrm>
        </p:spPr>
        <p:txBody>
          <a:bodyPr>
            <a:noAutofit/>
          </a:bodyPr>
          <a:lstStyle/>
          <a:p>
            <a:r>
              <a:rPr lang="en-US" dirty="0" smtClean="0"/>
              <a:t>Proposed Project </a:t>
            </a:r>
            <a:r>
              <a:rPr lang="en-US" dirty="0"/>
              <a:t>Timeline </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975" t="15001" r="3139" b="12637"/>
          <a:stretch/>
        </p:blipFill>
        <p:spPr bwMode="auto">
          <a:xfrm>
            <a:off x="304800" y="1324970"/>
            <a:ext cx="8611738" cy="4804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lide Number Placeholder 2"/>
          <p:cNvSpPr>
            <a:spLocks noGrp="1"/>
          </p:cNvSpPr>
          <p:nvPr>
            <p:ph type="sldNum" sz="quarter" idx="15"/>
          </p:nvPr>
        </p:nvSpPr>
        <p:spPr/>
        <p:txBody>
          <a:bodyPr/>
          <a:lstStyle/>
          <a:p>
            <a:fld id="{295008BC-DA31-4D19-837B-EFA4386B05F5}" type="slidenum">
              <a:rPr lang="en-US" smtClean="0"/>
              <a:pPr/>
              <a:t>15</a:t>
            </a:fld>
            <a:endParaRPr lang="en-US" dirty="0"/>
          </a:p>
        </p:txBody>
      </p:sp>
    </p:spTree>
    <p:extLst>
      <p:ext uri="{BB962C8B-B14F-4D97-AF65-F5344CB8AC3E}">
        <p14:creationId xmlns:p14="http://schemas.microsoft.com/office/powerpoint/2010/main" xmlns="" val="14418921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533400" y="1447800"/>
            <a:ext cx="7680960" cy="4724400"/>
          </a:xfrm>
        </p:spPr>
        <p:txBody>
          <a:bodyPr>
            <a:normAutofit/>
          </a:bodyPr>
          <a:lstStyle/>
          <a:p>
            <a:r>
              <a:rPr lang="en-US" dirty="0">
                <a:latin typeface="Arial" charset="0"/>
                <a:cs typeface="Arial" charset="0"/>
              </a:rPr>
              <a:t>Dr. Alexander </a:t>
            </a:r>
            <a:r>
              <a:rPr lang="en-US" dirty="0" smtClean="0">
                <a:latin typeface="Arial" charset="0"/>
                <a:cs typeface="Arial" charset="0"/>
              </a:rPr>
              <a:t>Klippel – graduate advisor</a:t>
            </a:r>
          </a:p>
          <a:p>
            <a:r>
              <a:rPr lang="en-US" dirty="0" smtClean="0">
                <a:latin typeface="Arial" charset="0"/>
                <a:cs typeface="Arial" charset="0"/>
              </a:rPr>
              <a:t>Beth King – academic advisor</a:t>
            </a:r>
          </a:p>
          <a:p>
            <a:r>
              <a:rPr lang="en-US" dirty="0" smtClean="0">
                <a:latin typeface="Arial" charset="0"/>
                <a:cs typeface="Arial" charset="0"/>
              </a:rPr>
              <a:t>Art Hamerschlag – subject matter mentor and former VHA Chief of Staff</a:t>
            </a:r>
          </a:p>
          <a:p>
            <a:r>
              <a:rPr lang="en-US" dirty="0" smtClean="0">
                <a:latin typeface="Arial" charset="0"/>
                <a:cs typeface="Arial" charset="0"/>
              </a:rPr>
              <a:t>Dr. Frank Hardisty – technical advisor</a:t>
            </a:r>
          </a:p>
          <a:p>
            <a:r>
              <a:rPr lang="en-US" dirty="0" smtClean="0">
                <a:latin typeface="Arial" charset="0"/>
                <a:cs typeface="Arial" charset="0"/>
              </a:rPr>
              <a:t>Patricia Joyce – systems engineer and mentor</a:t>
            </a:r>
          </a:p>
          <a:p>
            <a:r>
              <a:rPr lang="en-US" dirty="0" smtClean="0">
                <a:latin typeface="Arial" charset="0"/>
                <a:cs typeface="Arial" charset="0"/>
              </a:rPr>
              <a:t>Regina Ryan – technical mentor and geospatial systems engineer</a:t>
            </a:r>
          </a:p>
          <a:p>
            <a:r>
              <a:rPr lang="en-US" dirty="0" smtClean="0">
                <a:latin typeface="Arial" charset="0"/>
                <a:cs typeface="Arial" charset="0"/>
              </a:rPr>
              <a:t>My immediate family veterans</a:t>
            </a:r>
          </a:p>
          <a:p>
            <a:pPr lvl="1"/>
            <a:r>
              <a:rPr lang="en-US" dirty="0" smtClean="0">
                <a:latin typeface="Arial" charset="0"/>
                <a:cs typeface="Arial" charset="0"/>
              </a:rPr>
              <a:t>Robert Snyderwine, Sr – WWII</a:t>
            </a:r>
          </a:p>
          <a:p>
            <a:pPr lvl="1"/>
            <a:r>
              <a:rPr lang="en-US" dirty="0" smtClean="0">
                <a:latin typeface="Arial" charset="0"/>
                <a:cs typeface="Arial" charset="0"/>
              </a:rPr>
              <a:t>Paul Hazlett – Korean War</a:t>
            </a:r>
          </a:p>
          <a:p>
            <a:pPr lvl="1"/>
            <a:r>
              <a:rPr lang="en-US" dirty="0" smtClean="0">
                <a:latin typeface="Arial" charset="0"/>
                <a:cs typeface="Arial" charset="0"/>
              </a:rPr>
              <a:t>Paul Snyderwine – Cold War </a:t>
            </a:r>
          </a:p>
          <a:p>
            <a:pPr lvl="1"/>
            <a:r>
              <a:rPr lang="en-US" dirty="0" smtClean="0">
                <a:latin typeface="Arial" charset="0"/>
                <a:cs typeface="Arial" charset="0"/>
              </a:rPr>
              <a:t>John Snyderwine – Gulf War</a:t>
            </a:r>
          </a:p>
          <a:p>
            <a:pPr lvl="1"/>
            <a:r>
              <a:rPr lang="en-US" dirty="0" smtClean="0">
                <a:latin typeface="Arial" charset="0"/>
                <a:cs typeface="Arial" charset="0"/>
              </a:rPr>
              <a:t>Michael Maistros – Gulf War</a:t>
            </a:r>
            <a:endParaRPr lang="en-US" dirty="0"/>
          </a:p>
        </p:txBody>
      </p:sp>
      <p:sp>
        <p:nvSpPr>
          <p:cNvPr id="3" name="Title 2"/>
          <p:cNvSpPr>
            <a:spLocks noGrp="1"/>
          </p:cNvSpPr>
          <p:nvPr>
            <p:ph type="title"/>
          </p:nvPr>
        </p:nvSpPr>
        <p:spPr/>
        <p:txBody>
          <a:bodyPr anchor="t"/>
          <a:lstStyle/>
          <a:p>
            <a:r>
              <a:rPr lang="en-US" dirty="0" smtClean="0"/>
              <a:t>Acknowledgements</a:t>
            </a:r>
            <a:endParaRPr lang="en-US" dirty="0"/>
          </a:p>
        </p:txBody>
      </p:sp>
      <p:sp>
        <p:nvSpPr>
          <p:cNvPr id="4" name="Slide Number Placeholder 3"/>
          <p:cNvSpPr>
            <a:spLocks noGrp="1"/>
          </p:cNvSpPr>
          <p:nvPr>
            <p:ph type="sldNum" sz="quarter" idx="15"/>
          </p:nvPr>
        </p:nvSpPr>
        <p:spPr/>
        <p:txBody>
          <a:bodyPr/>
          <a:lstStyle/>
          <a:p>
            <a:fld id="{295008BC-DA31-4D19-837B-EFA4386B05F5}" type="slidenum">
              <a:rPr lang="en-US" smtClean="0"/>
              <a:pPr/>
              <a:t>16</a:t>
            </a:fld>
            <a:endParaRPr lang="en-US" dirty="0"/>
          </a:p>
        </p:txBody>
      </p:sp>
    </p:spTree>
    <p:extLst>
      <p:ext uri="{BB962C8B-B14F-4D97-AF65-F5344CB8AC3E}">
        <p14:creationId xmlns:p14="http://schemas.microsoft.com/office/powerpoint/2010/main" xmlns="" val="187165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990600"/>
            <a:ext cx="7680960" cy="4404360"/>
          </a:xfrm>
        </p:spPr>
        <p:txBody>
          <a:bodyPr>
            <a:normAutofit fontScale="77500" lnSpcReduction="20000"/>
          </a:bodyPr>
          <a:lstStyle/>
          <a:p>
            <a:pPr marL="171450" indent="-171450">
              <a:lnSpc>
                <a:spcPct val="120000"/>
              </a:lnSpc>
              <a:spcBef>
                <a:spcPts val="600"/>
              </a:spcBef>
              <a:spcAft>
                <a:spcPts val="600"/>
              </a:spcAft>
              <a:buFont typeface="Wingdings" pitchFamily="2" charset="2"/>
              <a:buChar char="Ø"/>
            </a:pPr>
            <a:r>
              <a:rPr lang="en-US" sz="1200" dirty="0" smtClean="0">
                <a:latin typeface="+mj-lt"/>
              </a:rPr>
              <a:t>Burkhardt</a:t>
            </a:r>
            <a:r>
              <a:rPr lang="en-US" sz="1200" dirty="0">
                <a:latin typeface="+mj-lt"/>
              </a:rPr>
              <a:t>, Jon; Rubino, J; Yum, </a:t>
            </a:r>
            <a:r>
              <a:rPr lang="en-US" sz="1200" dirty="0" smtClean="0">
                <a:latin typeface="+mj-lt"/>
              </a:rPr>
              <a:t>J (2010). </a:t>
            </a:r>
            <a:r>
              <a:rPr lang="en-US" sz="1200" i="1" dirty="0" smtClean="0">
                <a:latin typeface="+mj-lt"/>
              </a:rPr>
              <a:t> </a:t>
            </a:r>
            <a:r>
              <a:rPr lang="en-US" sz="1200" i="1" dirty="0">
                <a:latin typeface="+mj-lt"/>
              </a:rPr>
              <a:t>Improving Mobility For Veterans, </a:t>
            </a:r>
            <a:r>
              <a:rPr lang="en-US" sz="1200" dirty="0">
                <a:latin typeface="+mj-lt"/>
              </a:rPr>
              <a:t>Transit Cooperative Research Program.  Dated 5/24/2011. Accessed 07/8/2011.  </a:t>
            </a:r>
            <a:r>
              <a:rPr lang="en-US" sz="1200" u="sng" dirty="0">
                <a:latin typeface="+mj-lt"/>
                <a:hlinkClick r:id="rId3"/>
              </a:rPr>
              <a:t>http://www.trb.org/TCRP/Blurbs/Improving_Mobility_for_Veterans_165243.aspx</a:t>
            </a:r>
            <a:r>
              <a:rPr lang="en-US" sz="1200" dirty="0">
                <a:latin typeface="+mj-lt"/>
              </a:rPr>
              <a:t>. </a:t>
            </a:r>
          </a:p>
          <a:p>
            <a:pPr marL="171450" indent="-171450">
              <a:lnSpc>
                <a:spcPct val="120000"/>
              </a:lnSpc>
              <a:spcBef>
                <a:spcPts val="600"/>
              </a:spcBef>
              <a:spcAft>
                <a:spcPts val="600"/>
              </a:spcAft>
              <a:buFont typeface="Wingdings" pitchFamily="2" charset="2"/>
              <a:buChar char="Ø"/>
            </a:pPr>
            <a:r>
              <a:rPr lang="en-US" sz="1200" dirty="0" smtClean="0">
                <a:latin typeface="+mj-lt"/>
              </a:rPr>
              <a:t>Department </a:t>
            </a:r>
            <a:r>
              <a:rPr lang="en-US" sz="1200" dirty="0">
                <a:latin typeface="+mj-lt"/>
              </a:rPr>
              <a:t>of Veterans Affairs </a:t>
            </a:r>
            <a:r>
              <a:rPr lang="en-US" sz="1200" dirty="0" smtClean="0">
                <a:latin typeface="+mj-lt"/>
              </a:rPr>
              <a:t>(2010). </a:t>
            </a:r>
            <a:r>
              <a:rPr lang="en-US" sz="1200" i="1" dirty="0">
                <a:latin typeface="+mj-lt"/>
              </a:rPr>
              <a:t>Open Government Plan</a:t>
            </a:r>
            <a:r>
              <a:rPr lang="en-US" sz="1200" dirty="0">
                <a:latin typeface="+mj-lt"/>
              </a:rPr>
              <a:t>, pages 24-25; dated 06/25/2010 2010,  Accessed 07/30/2011 </a:t>
            </a:r>
            <a:r>
              <a:rPr lang="en-US" sz="1200" u="sng" dirty="0">
                <a:latin typeface="+mj-lt"/>
                <a:hlinkClick r:id="rId4"/>
              </a:rPr>
              <a:t>http://</a:t>
            </a:r>
            <a:r>
              <a:rPr lang="en-US" sz="1200" u="sng" dirty="0" smtClean="0">
                <a:latin typeface="+mj-lt"/>
                <a:hlinkClick r:id="rId4"/>
              </a:rPr>
              <a:t>www.va.gov/OPEN/docs/open_govt_plan.pdf</a:t>
            </a:r>
            <a:endParaRPr lang="en-US" sz="1200" u="sng" dirty="0" smtClean="0">
              <a:latin typeface="+mj-lt"/>
            </a:endParaRPr>
          </a:p>
          <a:p>
            <a:pPr marL="171450" indent="-171450">
              <a:lnSpc>
                <a:spcPct val="120000"/>
              </a:lnSpc>
              <a:spcBef>
                <a:spcPts val="600"/>
              </a:spcBef>
              <a:buFont typeface="Wingdings" pitchFamily="2" charset="2"/>
              <a:buChar char="Ø"/>
            </a:pPr>
            <a:r>
              <a:rPr lang="en-US" sz="1200" dirty="0" smtClean="0">
                <a:latin typeface="+mj-lt"/>
              </a:rPr>
              <a:t>Department </a:t>
            </a:r>
            <a:r>
              <a:rPr lang="en-US" sz="1200" dirty="0">
                <a:latin typeface="+mj-lt"/>
              </a:rPr>
              <a:t>of Veterans Affairs </a:t>
            </a:r>
            <a:r>
              <a:rPr lang="en-US" sz="1200" dirty="0" smtClean="0">
                <a:latin typeface="+mj-lt"/>
              </a:rPr>
              <a:t>(2011) . </a:t>
            </a:r>
            <a:r>
              <a:rPr lang="en-US" sz="1200" i="1" dirty="0">
                <a:latin typeface="+mj-lt"/>
              </a:rPr>
              <a:t>Facility Locator; </a:t>
            </a:r>
            <a:r>
              <a:rPr lang="en-US" sz="1200" dirty="0">
                <a:latin typeface="+mj-lt"/>
              </a:rPr>
              <a:t>No date. Accessed 7/30/2011</a:t>
            </a:r>
            <a:r>
              <a:rPr lang="en-US" sz="1200" dirty="0" smtClean="0">
                <a:latin typeface="+mj-lt"/>
              </a:rPr>
              <a:t>.  </a:t>
            </a:r>
            <a:r>
              <a:rPr lang="en-US" sz="1200" u="sng" dirty="0" smtClean="0">
                <a:latin typeface="+mj-lt"/>
                <a:hlinkClick r:id="rId5"/>
              </a:rPr>
              <a:t>http</a:t>
            </a:r>
            <a:r>
              <a:rPr lang="en-US" sz="1200" u="sng" dirty="0">
                <a:latin typeface="+mj-lt"/>
                <a:hlinkClick r:id="rId5"/>
              </a:rPr>
              <a:t>://www2.va.gov/directory/guide/home.asp?isFlash=1</a:t>
            </a:r>
            <a:r>
              <a:rPr lang="en-US" sz="1200" dirty="0">
                <a:latin typeface="+mj-lt"/>
                <a:hlinkClick r:id="rId5"/>
              </a:rPr>
              <a:t> </a:t>
            </a:r>
            <a:endParaRPr lang="en-US" sz="1200" dirty="0">
              <a:latin typeface="+mj-lt"/>
            </a:endParaRPr>
          </a:p>
          <a:p>
            <a:pPr marL="171450" indent="-171450">
              <a:lnSpc>
                <a:spcPct val="120000"/>
              </a:lnSpc>
              <a:spcBef>
                <a:spcPts val="600"/>
              </a:spcBef>
              <a:buFont typeface="Wingdings" pitchFamily="2" charset="2"/>
              <a:buChar char="Ø"/>
            </a:pPr>
            <a:r>
              <a:rPr lang="en-US" sz="1200" dirty="0">
                <a:latin typeface="+mj-lt"/>
              </a:rPr>
              <a:t> </a:t>
            </a:r>
            <a:r>
              <a:rPr lang="en-US" sz="1200" dirty="0" smtClean="0">
                <a:latin typeface="+mj-lt"/>
              </a:rPr>
              <a:t>Department </a:t>
            </a:r>
            <a:r>
              <a:rPr lang="en-US" sz="1200" dirty="0">
                <a:latin typeface="+mj-lt"/>
              </a:rPr>
              <a:t>of Veterans Affairs </a:t>
            </a:r>
            <a:r>
              <a:rPr lang="en-US" sz="1200" dirty="0" smtClean="0">
                <a:latin typeface="+mj-lt"/>
              </a:rPr>
              <a:t>(2011). </a:t>
            </a:r>
            <a:r>
              <a:rPr lang="en-US" sz="1200" i="1" dirty="0">
                <a:latin typeface="+mj-lt"/>
              </a:rPr>
              <a:t>Beneficiary Travel Frequently Asked Questions (FAQs)</a:t>
            </a:r>
            <a:r>
              <a:rPr lang="en-US" sz="1200" dirty="0">
                <a:latin typeface="+mj-lt"/>
              </a:rPr>
              <a:t>.  Dated 9/15/2009. Accessed, 07/30/2011.  </a:t>
            </a:r>
            <a:r>
              <a:rPr lang="en-US" sz="1200" u="sng" dirty="0">
                <a:latin typeface="+mj-lt"/>
                <a:hlinkClick r:id="rId6"/>
              </a:rPr>
              <a:t>http://www.va.gov/healtheligibility/Library/FAQs/BeneTravelFAQ.asp</a:t>
            </a:r>
            <a:endParaRPr lang="en-US" sz="1200" dirty="0">
              <a:latin typeface="+mj-lt"/>
            </a:endParaRPr>
          </a:p>
          <a:p>
            <a:pPr marL="171450" indent="-171450">
              <a:lnSpc>
                <a:spcPct val="120000"/>
              </a:lnSpc>
              <a:spcBef>
                <a:spcPts val="600"/>
              </a:spcBef>
              <a:buFont typeface="Wingdings" pitchFamily="2" charset="2"/>
              <a:buChar char="Ø"/>
            </a:pPr>
            <a:r>
              <a:rPr lang="en-US" sz="1200" dirty="0">
                <a:latin typeface="+mj-lt"/>
              </a:rPr>
              <a:t> </a:t>
            </a:r>
            <a:r>
              <a:rPr lang="en-US" sz="1200" dirty="0" smtClean="0">
                <a:latin typeface="+mj-lt"/>
              </a:rPr>
              <a:t>Department </a:t>
            </a:r>
            <a:r>
              <a:rPr lang="en-US" sz="1200" dirty="0">
                <a:latin typeface="+mj-lt"/>
              </a:rPr>
              <a:t>of Veterans Affairs </a:t>
            </a:r>
            <a:r>
              <a:rPr lang="en-US" sz="1200" dirty="0" smtClean="0">
                <a:latin typeface="+mj-lt"/>
              </a:rPr>
              <a:t>(2011). </a:t>
            </a:r>
            <a:r>
              <a:rPr lang="en-US" sz="1200" i="1" dirty="0">
                <a:latin typeface="+mj-lt"/>
              </a:rPr>
              <a:t>Beneficiary Travel Frequently Asked Questions (FAQs)  Answers</a:t>
            </a:r>
            <a:r>
              <a:rPr lang="en-US" sz="1200" dirty="0">
                <a:latin typeface="+mj-lt"/>
              </a:rPr>
              <a:t>.  Dated 9/15/2009.  Accessed, 07/30/2011.  </a:t>
            </a:r>
            <a:r>
              <a:rPr lang="en-US" sz="1200" u="sng" dirty="0">
                <a:latin typeface="+mj-lt"/>
                <a:hlinkClick r:id="rId7"/>
              </a:rPr>
              <a:t>http://www.va.gov/healtheligibility/Library/FAQs/BeneTravelFAQ.asp#eligible.</a:t>
            </a:r>
            <a:endParaRPr lang="en-US" sz="1200" dirty="0">
              <a:latin typeface="+mj-lt"/>
            </a:endParaRPr>
          </a:p>
          <a:p>
            <a:pPr marL="171450" indent="-171450">
              <a:lnSpc>
                <a:spcPct val="120000"/>
              </a:lnSpc>
              <a:spcBef>
                <a:spcPts val="600"/>
              </a:spcBef>
              <a:spcAft>
                <a:spcPts val="600"/>
              </a:spcAft>
              <a:buFont typeface="Wingdings" pitchFamily="2" charset="2"/>
              <a:buChar char="Ø"/>
            </a:pPr>
            <a:r>
              <a:rPr lang="en-US" sz="1200" dirty="0"/>
              <a:t>Department of Veterans Affairs </a:t>
            </a:r>
            <a:r>
              <a:rPr lang="en-US" sz="1200" dirty="0" smtClean="0"/>
              <a:t>(2010).  </a:t>
            </a:r>
            <a:r>
              <a:rPr lang="en-US" sz="1200" i="1" dirty="0" smtClean="0"/>
              <a:t>Demographics Veteran Population 2007.  </a:t>
            </a:r>
            <a:r>
              <a:rPr lang="en-US" sz="1200" dirty="0" smtClean="0"/>
              <a:t>Dated October 21, 2010.  </a:t>
            </a:r>
            <a:r>
              <a:rPr lang="en-US" sz="1200" dirty="0"/>
              <a:t>Accessed 09/16/2011. </a:t>
            </a:r>
            <a:r>
              <a:rPr lang="en-US" sz="1200" dirty="0">
                <a:hlinkClick r:id="rId8"/>
              </a:rPr>
              <a:t>http://</a:t>
            </a:r>
            <a:r>
              <a:rPr lang="en-US" sz="1200" dirty="0" smtClean="0">
                <a:hlinkClick r:id="rId8"/>
              </a:rPr>
              <a:t>www.va.gov/VETDATA/Demographics/Demographics.asp</a:t>
            </a:r>
            <a:endParaRPr lang="en-US" sz="1200" dirty="0" smtClean="0"/>
          </a:p>
          <a:p>
            <a:pPr marL="171450" indent="-171450">
              <a:lnSpc>
                <a:spcPct val="120000"/>
              </a:lnSpc>
              <a:spcBef>
                <a:spcPts val="600"/>
              </a:spcBef>
              <a:spcAft>
                <a:spcPts val="600"/>
              </a:spcAft>
              <a:buFont typeface="Wingdings" pitchFamily="2" charset="2"/>
              <a:buChar char="Ø"/>
            </a:pPr>
            <a:r>
              <a:rPr lang="en-US" sz="1200" dirty="0"/>
              <a:t>Department of Veterans Affairs (2010</a:t>
            </a:r>
            <a:r>
              <a:rPr lang="en-US" sz="1200" dirty="0" smtClean="0"/>
              <a:t>).  </a:t>
            </a:r>
            <a:r>
              <a:rPr lang="en-US" sz="1200" i="1" dirty="0" smtClean="0"/>
              <a:t>Veterans Affairs Strategic Plan  FY 2010 – 2014</a:t>
            </a:r>
            <a:r>
              <a:rPr lang="en-US" sz="1200" dirty="0" smtClean="0"/>
              <a:t>.  Dated June 2010.  </a:t>
            </a:r>
            <a:r>
              <a:rPr lang="en-US" sz="1200" dirty="0"/>
              <a:t>Accessed 09/16/2011. </a:t>
            </a:r>
            <a:r>
              <a:rPr lang="en-US" sz="1200" dirty="0">
                <a:hlinkClick r:id="rId9"/>
              </a:rPr>
              <a:t>http://</a:t>
            </a:r>
            <a:r>
              <a:rPr lang="en-US" sz="1200" dirty="0" smtClean="0">
                <a:hlinkClick r:id="rId9"/>
              </a:rPr>
              <a:t>www.va.gov/op3/Docs/StrategicPlanning/VA_2010_2014_Strategic_Plan.pdf</a:t>
            </a:r>
            <a:r>
              <a:rPr lang="en-US" sz="1200" dirty="0" smtClean="0"/>
              <a:t>. </a:t>
            </a:r>
          </a:p>
          <a:p>
            <a:pPr marL="171450" indent="-171450">
              <a:lnSpc>
                <a:spcPct val="120000"/>
              </a:lnSpc>
              <a:spcBef>
                <a:spcPts val="600"/>
              </a:spcBef>
              <a:spcAft>
                <a:spcPts val="600"/>
              </a:spcAft>
              <a:buFont typeface="Wingdings" pitchFamily="2" charset="2"/>
              <a:buChar char="Ø"/>
            </a:pPr>
            <a:r>
              <a:rPr lang="en-US" sz="1200" dirty="0" smtClean="0"/>
              <a:t>Department </a:t>
            </a:r>
            <a:r>
              <a:rPr lang="en-US" sz="1200" dirty="0"/>
              <a:t>of Veterans Affairs (</a:t>
            </a:r>
            <a:r>
              <a:rPr lang="en-US" sz="1200" dirty="0" smtClean="0"/>
              <a:t>2006).  </a:t>
            </a:r>
            <a:r>
              <a:rPr lang="en-US" sz="1200" i="1" dirty="0"/>
              <a:t>Veterans Affairs Strategic Plan  FY </a:t>
            </a:r>
            <a:r>
              <a:rPr lang="en-US" sz="1200" i="1" dirty="0" smtClean="0"/>
              <a:t>2006 – 2011</a:t>
            </a:r>
            <a:r>
              <a:rPr lang="en-US" sz="1200" dirty="0" smtClean="0"/>
              <a:t>.  </a:t>
            </a:r>
            <a:r>
              <a:rPr lang="en-US" sz="1200" dirty="0"/>
              <a:t>Dated 2006. </a:t>
            </a:r>
            <a:r>
              <a:rPr lang="en-US" sz="1200" dirty="0" smtClean="0"/>
              <a:t>  Accessed 01/2009.  Note:  website is no longer available.  Pdf available upon request.  http</a:t>
            </a:r>
            <a:r>
              <a:rPr lang="en-US" sz="1200" dirty="0"/>
              <a:t>://</a:t>
            </a:r>
            <a:r>
              <a:rPr lang="en-US" sz="1200" dirty="0" smtClean="0"/>
              <a:t>www.va.gov/op3/docs/VA_2006_2011_Strategic_Plan.pdf. </a:t>
            </a:r>
          </a:p>
          <a:p>
            <a:pPr marL="171450" indent="-171450">
              <a:lnSpc>
                <a:spcPct val="120000"/>
              </a:lnSpc>
              <a:spcBef>
                <a:spcPts val="600"/>
              </a:spcBef>
              <a:spcAft>
                <a:spcPts val="600"/>
              </a:spcAft>
              <a:buFont typeface="Wingdings" pitchFamily="2" charset="2"/>
              <a:buChar char="Ø"/>
            </a:pPr>
            <a:r>
              <a:rPr lang="en-US" sz="1200" dirty="0" smtClean="0"/>
              <a:t>National Coalition for </a:t>
            </a:r>
            <a:r>
              <a:rPr lang="en-US" sz="1200" dirty="0"/>
              <a:t>Homeless Veterans (2011</a:t>
            </a:r>
            <a:r>
              <a:rPr lang="en-US" sz="1200" dirty="0" smtClean="0"/>
              <a:t>). </a:t>
            </a:r>
            <a:r>
              <a:rPr lang="en-US" sz="1100" i="1" dirty="0"/>
              <a:t>Facts &amp; Media &gt; Background &amp; </a:t>
            </a:r>
            <a:r>
              <a:rPr lang="en-US" sz="1100" i="1" dirty="0" smtClean="0"/>
              <a:t>Statistics.  </a:t>
            </a:r>
            <a:r>
              <a:rPr lang="en-US" sz="1100" dirty="0" smtClean="0"/>
              <a:t>No date. Accessed 09/16/2011.  </a:t>
            </a:r>
            <a:r>
              <a:rPr lang="en-US" sz="1100" dirty="0"/>
              <a:t/>
            </a:r>
            <a:br>
              <a:rPr lang="en-US" sz="1100" dirty="0"/>
            </a:br>
            <a:r>
              <a:rPr lang="en-US" sz="1200" dirty="0" smtClean="0">
                <a:hlinkClick r:id="rId10"/>
              </a:rPr>
              <a:t> </a:t>
            </a:r>
            <a:r>
              <a:rPr lang="en-US" sz="1200" dirty="0">
                <a:hlinkClick r:id="rId10"/>
              </a:rPr>
              <a:t>http://www.nchv.org/background.cfm</a:t>
            </a:r>
            <a:endParaRPr lang="en-US" sz="1200" dirty="0"/>
          </a:p>
          <a:p>
            <a:pPr marL="171450" indent="-171450">
              <a:lnSpc>
                <a:spcPct val="120000"/>
              </a:lnSpc>
              <a:spcBef>
                <a:spcPts val="600"/>
              </a:spcBef>
              <a:spcAft>
                <a:spcPts val="600"/>
              </a:spcAft>
              <a:buFont typeface="Wingdings" pitchFamily="2" charset="2"/>
              <a:buChar char="Ø"/>
            </a:pPr>
            <a:r>
              <a:rPr lang="en-US" sz="1200" dirty="0" smtClean="0"/>
              <a:t> </a:t>
            </a:r>
            <a:r>
              <a:rPr lang="en-US" sz="1200" dirty="0"/>
              <a:t>Schooley, Benjamin; Horan, Thomas; Lee, Pamela; West, </a:t>
            </a:r>
            <a:r>
              <a:rPr lang="en-US" sz="1200" dirty="0" smtClean="0"/>
              <a:t>Priscilla (2011).  </a:t>
            </a:r>
            <a:r>
              <a:rPr lang="en-US" sz="1200" i="1" dirty="0"/>
              <a:t>Rural Veteran Access to Healthcare Services: Investigating the Role of Information and Communication Technologies in Overcoming Spatial Barriers</a:t>
            </a:r>
            <a:r>
              <a:rPr lang="en-US" sz="1200" dirty="0"/>
              <a:t>.  Perspectives in Health Information Management (Spring 2010): 1-20.  Dated 2011. Accessed 07/30/2011. </a:t>
            </a:r>
            <a:r>
              <a:rPr lang="en-US" sz="1200" u="sng" dirty="0">
                <a:hlinkClick r:id="rId11"/>
              </a:rPr>
              <a:t>http://perspectives.ahima.org/index.php</a:t>
            </a:r>
            <a:endParaRPr lang="en-US" sz="1200" dirty="0"/>
          </a:p>
          <a:p>
            <a:pPr marL="171450" indent="-171450">
              <a:lnSpc>
                <a:spcPct val="120000"/>
              </a:lnSpc>
              <a:spcBef>
                <a:spcPts val="600"/>
              </a:spcBef>
              <a:spcAft>
                <a:spcPts val="600"/>
              </a:spcAft>
              <a:buFont typeface="Wingdings" pitchFamily="2" charset="2"/>
              <a:buChar char="Ø"/>
            </a:pPr>
            <a:endParaRPr lang="en-US" sz="1200" i="1" dirty="0">
              <a:latin typeface="+mj-lt"/>
            </a:endParaRPr>
          </a:p>
          <a:p>
            <a:pPr marL="0" indent="0">
              <a:lnSpc>
                <a:spcPct val="120000"/>
              </a:lnSpc>
              <a:spcBef>
                <a:spcPts val="600"/>
              </a:spcBef>
              <a:buNone/>
            </a:pPr>
            <a:endParaRPr lang="en-US" sz="1400" dirty="0">
              <a:latin typeface="+mj-lt"/>
            </a:endParaRPr>
          </a:p>
        </p:txBody>
      </p:sp>
      <p:sp>
        <p:nvSpPr>
          <p:cNvPr id="2" name="Title 1"/>
          <p:cNvSpPr>
            <a:spLocks noGrp="1"/>
          </p:cNvSpPr>
          <p:nvPr>
            <p:ph type="title"/>
          </p:nvPr>
        </p:nvSpPr>
        <p:spPr/>
        <p:txBody>
          <a:bodyPr anchor="t">
            <a:normAutofit/>
          </a:bodyPr>
          <a:lstStyle/>
          <a:p>
            <a:r>
              <a:rPr lang="en-US" sz="3600" dirty="0" smtClean="0"/>
              <a:t>References</a:t>
            </a:r>
            <a:endParaRPr lang="en-US" sz="3600" dirty="0"/>
          </a:p>
        </p:txBody>
      </p:sp>
      <p:sp>
        <p:nvSpPr>
          <p:cNvPr id="4" name="Slide Number Placeholder 3"/>
          <p:cNvSpPr>
            <a:spLocks noGrp="1"/>
          </p:cNvSpPr>
          <p:nvPr>
            <p:ph type="sldNum" sz="quarter" idx="15"/>
          </p:nvPr>
        </p:nvSpPr>
        <p:spPr/>
        <p:txBody>
          <a:bodyPr/>
          <a:lstStyle/>
          <a:p>
            <a:fld id="{295008BC-DA31-4D19-837B-EFA4386B05F5}" type="slidenum">
              <a:rPr lang="en-US" smtClean="0"/>
              <a:pPr/>
              <a:t>17</a:t>
            </a:fld>
            <a:endParaRPr lang="en-US" dirty="0"/>
          </a:p>
        </p:txBody>
      </p:sp>
    </p:spTree>
    <p:extLst>
      <p:ext uri="{BB962C8B-B14F-4D97-AF65-F5344CB8AC3E}">
        <p14:creationId xmlns:p14="http://schemas.microsoft.com/office/powerpoint/2010/main" xmlns="" val="529749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421587" y="1600200"/>
            <a:ext cx="4341413" cy="2765066"/>
            <a:chOff x="4421587" y="1600200"/>
            <a:chExt cx="4341413" cy="2765066"/>
          </a:xfrm>
        </p:grpSpPr>
        <p:sp>
          <p:nvSpPr>
            <p:cNvPr id="5" name="Rounded Rectangle 4"/>
            <p:cNvSpPr/>
            <p:nvPr/>
          </p:nvSpPr>
          <p:spPr>
            <a:xfrm>
              <a:off x="4421587" y="1600200"/>
              <a:ext cx="4341413" cy="2765066"/>
            </a:xfrm>
            <a:prstGeom prst="roundRect">
              <a:avLst>
                <a:gd name="adj" fmla="val 1720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974" t="19701" r="63080" b="46778"/>
            <a:stretch/>
          </p:blipFill>
          <p:spPr bwMode="auto">
            <a:xfrm>
              <a:off x="4660076" y="1729590"/>
              <a:ext cx="3886200" cy="25029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3" name="Content Placeholder 2"/>
          <p:cNvSpPr>
            <a:spLocks noGrp="1"/>
          </p:cNvSpPr>
          <p:nvPr>
            <p:ph sz="quarter" idx="13"/>
          </p:nvPr>
        </p:nvSpPr>
        <p:spPr>
          <a:xfrm>
            <a:off x="167640" y="1524000"/>
            <a:ext cx="7680960" cy="4724400"/>
          </a:xfrm>
        </p:spPr>
        <p:txBody>
          <a:bodyPr>
            <a:normAutofit/>
          </a:bodyPr>
          <a:lstStyle/>
          <a:p>
            <a:pPr marL="342900" indent="-342900">
              <a:buFont typeface="Arial" pitchFamily="34" charset="0"/>
              <a:buChar char="•"/>
            </a:pPr>
            <a:r>
              <a:rPr lang="en-US" sz="2800" dirty="0">
                <a:latin typeface="+mj-lt"/>
              </a:rPr>
              <a:t>Background </a:t>
            </a:r>
          </a:p>
          <a:p>
            <a:pPr marL="342900" indent="-342900">
              <a:buFont typeface="Arial" pitchFamily="34" charset="0"/>
              <a:buChar char="•"/>
            </a:pPr>
            <a:r>
              <a:rPr lang="en-US" sz="2800" dirty="0">
                <a:latin typeface="+mj-lt"/>
              </a:rPr>
              <a:t>Goals and Objectives </a:t>
            </a:r>
          </a:p>
          <a:p>
            <a:pPr marL="342900" indent="-342900">
              <a:buFont typeface="Arial" pitchFamily="34" charset="0"/>
              <a:buChar char="•"/>
            </a:pPr>
            <a:r>
              <a:rPr lang="en-US" sz="2800" dirty="0">
                <a:latin typeface="+mj-lt"/>
              </a:rPr>
              <a:t>Proposed Methodology </a:t>
            </a:r>
          </a:p>
          <a:p>
            <a:pPr marL="342900" indent="-342900">
              <a:buFont typeface="Arial" pitchFamily="34" charset="0"/>
              <a:buChar char="•"/>
            </a:pPr>
            <a:r>
              <a:rPr lang="en-US" sz="2800" dirty="0">
                <a:latin typeface="+mj-lt"/>
              </a:rPr>
              <a:t>Project Timeline </a:t>
            </a:r>
          </a:p>
          <a:p>
            <a:pPr marL="342900" indent="-342900">
              <a:buFont typeface="Arial" pitchFamily="34" charset="0"/>
              <a:buChar char="•"/>
            </a:pPr>
            <a:r>
              <a:rPr lang="en-US" sz="2800" dirty="0">
                <a:latin typeface="+mj-lt"/>
              </a:rPr>
              <a:t>Anticipated Results </a:t>
            </a:r>
            <a:endParaRPr lang="en-US" sz="2800" dirty="0" smtClean="0">
              <a:latin typeface="+mj-lt"/>
            </a:endParaRPr>
          </a:p>
          <a:p>
            <a:pPr marL="342900" indent="-342900">
              <a:buFont typeface="Arial" pitchFamily="34" charset="0"/>
              <a:buChar char="•"/>
            </a:pPr>
            <a:r>
              <a:rPr lang="en-US" sz="2800" dirty="0" smtClean="0">
                <a:latin typeface="+mj-lt"/>
              </a:rPr>
              <a:t>References</a:t>
            </a:r>
            <a:endParaRPr lang="en-US" sz="2800" dirty="0">
              <a:latin typeface="+mj-lt"/>
            </a:endParaRPr>
          </a:p>
          <a:p>
            <a:pPr marL="342900" indent="-342900">
              <a:buFont typeface="Arial" pitchFamily="34" charset="0"/>
              <a:buChar char="•"/>
            </a:pPr>
            <a:endParaRPr lang="en-US" sz="2800" dirty="0">
              <a:latin typeface="+mj-lt"/>
            </a:endParaRPr>
          </a:p>
        </p:txBody>
      </p:sp>
      <p:sp>
        <p:nvSpPr>
          <p:cNvPr id="2" name="Title 1"/>
          <p:cNvSpPr>
            <a:spLocks noGrp="1"/>
          </p:cNvSpPr>
          <p:nvPr>
            <p:ph type="title"/>
          </p:nvPr>
        </p:nvSpPr>
        <p:spPr>
          <a:xfrm>
            <a:off x="304800" y="228600"/>
            <a:ext cx="7680960" cy="1066800"/>
          </a:xfrm>
        </p:spPr>
        <p:txBody>
          <a:bodyPr>
            <a:normAutofit/>
          </a:bodyPr>
          <a:lstStyle/>
          <a:p>
            <a:r>
              <a:rPr lang="en-US" dirty="0" smtClean="0"/>
              <a:t>Outline</a:t>
            </a:r>
            <a:endParaRPr lang="en-US" dirty="0"/>
          </a:p>
        </p:txBody>
      </p:sp>
      <p:sp>
        <p:nvSpPr>
          <p:cNvPr id="4" name="Slide Number Placeholder 3"/>
          <p:cNvSpPr>
            <a:spLocks noGrp="1"/>
          </p:cNvSpPr>
          <p:nvPr>
            <p:ph type="sldNum" sz="quarter" idx="15"/>
          </p:nvPr>
        </p:nvSpPr>
        <p:spPr/>
        <p:txBody>
          <a:bodyPr/>
          <a:lstStyle/>
          <a:p>
            <a:fld id="{295008BC-DA31-4D19-837B-EFA4386B05F5}" type="slidenum">
              <a:rPr lang="en-US" smtClean="0"/>
              <a:pPr/>
              <a:t>2</a:t>
            </a:fld>
            <a:endParaRPr lang="en-US" dirty="0"/>
          </a:p>
        </p:txBody>
      </p:sp>
    </p:spTree>
    <p:extLst>
      <p:ext uri="{BB962C8B-B14F-4D97-AF65-F5344CB8AC3E}">
        <p14:creationId xmlns:p14="http://schemas.microsoft.com/office/powerpoint/2010/main" xmlns="" val="35464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xmlns="" val="0"/>
              </a:ext>
            </a:extLst>
          </a:blip>
          <a:srcRect l="13969"/>
          <a:stretch/>
        </p:blipFill>
        <p:spPr>
          <a:xfrm>
            <a:off x="4679875" y="5382150"/>
            <a:ext cx="1778366" cy="1371600"/>
          </a:xfrm>
          <a:prstGeom prst="rect">
            <a:avLst/>
          </a:prstGeom>
        </p:spPr>
      </p:pic>
      <p:pic>
        <p:nvPicPr>
          <p:cNvPr id="3086" name="Picture 1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85462" y="3676413"/>
            <a:ext cx="1762777" cy="1581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sz="quarter" idx="13"/>
          </p:nvPr>
        </p:nvSpPr>
        <p:spPr>
          <a:xfrm>
            <a:off x="164223" y="609600"/>
            <a:ext cx="3733800" cy="2362200"/>
          </a:xfrm>
        </p:spPr>
        <p:txBody>
          <a:bodyPr>
            <a:noAutofit/>
          </a:bodyPr>
          <a:lstStyle/>
          <a:p>
            <a:pPr marL="169863" indent="-169863">
              <a:spcBef>
                <a:spcPts val="300"/>
              </a:spcBef>
            </a:pPr>
            <a:r>
              <a:rPr lang="en-US" sz="2000" dirty="0" smtClean="0">
                <a:latin typeface="+mj-lt"/>
              </a:rPr>
              <a:t>Veterans Affairs (VA) mission</a:t>
            </a:r>
            <a:endParaRPr lang="en-US" sz="2000" dirty="0">
              <a:latin typeface="+mj-lt"/>
            </a:endParaRPr>
          </a:p>
          <a:p>
            <a:pPr marL="119063" lvl="1" indent="-119063"/>
            <a:r>
              <a:rPr lang="en-US" sz="1800" dirty="0" smtClean="0">
                <a:latin typeface="+mj-lt"/>
              </a:rPr>
              <a:t>To </a:t>
            </a:r>
            <a:r>
              <a:rPr lang="en-US" sz="1800" dirty="0">
                <a:latin typeface="+mj-lt"/>
              </a:rPr>
              <a:t>fulfill President Lincoln's promise “To care for him who shall have borne the battle, and for his widow, and his orphan” by serving and honoring the men and women who are America’s </a:t>
            </a:r>
            <a:r>
              <a:rPr lang="en-US" sz="1800" dirty="0" smtClean="0">
                <a:latin typeface="+mj-lt"/>
              </a:rPr>
              <a:t>veterans</a:t>
            </a:r>
            <a:endParaRPr lang="en-US" sz="2000" dirty="0" smtClean="0">
              <a:latin typeface="+mj-lt"/>
            </a:endParaRPr>
          </a:p>
          <a:p>
            <a:pPr marL="342900" lvl="1" indent="-342900">
              <a:spcBef>
                <a:spcPts val="300"/>
              </a:spcBef>
              <a:buFont typeface="Arial" pitchFamily="34" charset="0"/>
              <a:buChar char="•"/>
            </a:pPr>
            <a:endParaRPr lang="en-US" sz="2000" dirty="0" smtClean="0">
              <a:latin typeface="+mj-lt"/>
            </a:endParaRPr>
          </a:p>
          <a:p>
            <a:pPr marL="342900" lvl="1" indent="-342900">
              <a:spcBef>
                <a:spcPts val="300"/>
              </a:spcBef>
              <a:buFont typeface="Arial" pitchFamily="34" charset="0"/>
              <a:buChar char="•"/>
            </a:pPr>
            <a:endParaRPr lang="en-US" sz="2000" dirty="0">
              <a:latin typeface="+mj-lt"/>
            </a:endParaRPr>
          </a:p>
        </p:txBody>
      </p:sp>
      <p:sp>
        <p:nvSpPr>
          <p:cNvPr id="2" name="Title 1"/>
          <p:cNvSpPr>
            <a:spLocks noGrp="1"/>
          </p:cNvSpPr>
          <p:nvPr>
            <p:ph type="title"/>
          </p:nvPr>
        </p:nvSpPr>
        <p:spPr>
          <a:xfrm>
            <a:off x="304800" y="76200"/>
            <a:ext cx="8229600" cy="609600"/>
          </a:xfrm>
        </p:spPr>
        <p:txBody>
          <a:bodyPr anchor="t" anchorCtr="0">
            <a:normAutofit fontScale="90000"/>
          </a:bodyPr>
          <a:lstStyle/>
          <a:p>
            <a:r>
              <a:rPr lang="en-US" sz="3600" dirty="0" smtClean="0"/>
              <a:t>Background (1) </a:t>
            </a:r>
            <a:endParaRPr lang="en-US" sz="3600" dirty="0"/>
          </a:p>
        </p:txBody>
      </p:sp>
      <p:pic>
        <p:nvPicPr>
          <p:cNvPr id="3079"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5503" y="2930098"/>
            <a:ext cx="2808071" cy="2247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980680" y="4682884"/>
            <a:ext cx="1599196" cy="20767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5503" y="5243952"/>
            <a:ext cx="2038097" cy="1513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10072" t="4870" r="6838" b="7181"/>
          <a:stretch/>
        </p:blipFill>
        <p:spPr bwMode="auto">
          <a:xfrm>
            <a:off x="2133599" y="5243951"/>
            <a:ext cx="1434075" cy="15178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545885" y="562660"/>
            <a:ext cx="2515789" cy="6153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85" name="Picture 13"/>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7696200" y="3361944"/>
            <a:ext cx="1371600" cy="17407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88" name="Picture 16"/>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2980680" y="2406090"/>
            <a:ext cx="1599196" cy="21897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Slide Number Placeholder 4"/>
          <p:cNvSpPr>
            <a:spLocks noGrp="1"/>
          </p:cNvSpPr>
          <p:nvPr>
            <p:ph type="sldNum" sz="quarter" idx="15"/>
          </p:nvPr>
        </p:nvSpPr>
        <p:spPr/>
        <p:txBody>
          <a:bodyPr/>
          <a:lstStyle/>
          <a:p>
            <a:fld id="{295008BC-DA31-4D19-837B-EFA4386B05F5}" type="slidenum">
              <a:rPr lang="en-US" smtClean="0"/>
              <a:pPr/>
              <a:t>3</a:t>
            </a:fld>
            <a:endParaRPr lang="en-US" dirty="0"/>
          </a:p>
        </p:txBody>
      </p:sp>
      <p:pic>
        <p:nvPicPr>
          <p:cNvPr id="6" name="Picture 5"/>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4700667" y="2424536"/>
            <a:ext cx="1732443" cy="1158042"/>
          </a:xfrm>
          <a:prstGeom prst="rect">
            <a:avLst/>
          </a:prstGeom>
        </p:spPr>
      </p:pic>
      <p:pic>
        <p:nvPicPr>
          <p:cNvPr id="8" name="Picture 7"/>
          <p:cNvPicPr>
            <a:picLocks noChangeAspect="1"/>
          </p:cNvPicPr>
          <p:nvPr/>
        </p:nvPicPr>
        <p:blipFill rotWithShape="1">
          <a:blip r:embed="rId13" cstate="print">
            <a:extLst>
              <a:ext uri="{28A0092B-C50C-407E-A947-70E740481C1C}">
                <a14:useLocalDpi xmlns:a14="http://schemas.microsoft.com/office/drawing/2010/main" xmlns="" val="0"/>
              </a:ext>
            </a:extLst>
          </a:blip>
          <a:srcRect l="7209" r="21248"/>
          <a:stretch/>
        </p:blipFill>
        <p:spPr>
          <a:xfrm>
            <a:off x="4467225" y="562660"/>
            <a:ext cx="2009775" cy="1752600"/>
          </a:xfrm>
          <a:prstGeom prst="rect">
            <a:avLst/>
          </a:prstGeom>
        </p:spPr>
      </p:pic>
    </p:spTree>
    <p:extLst>
      <p:ext uri="{BB962C8B-B14F-4D97-AF65-F5344CB8AC3E}">
        <p14:creationId xmlns:p14="http://schemas.microsoft.com/office/powerpoint/2010/main" xmlns="" val="36512708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6" y="228600"/>
            <a:ext cx="7680960" cy="838200"/>
          </a:xfrm>
        </p:spPr>
        <p:txBody>
          <a:bodyPr anchor="t">
            <a:normAutofit/>
          </a:bodyPr>
          <a:lstStyle/>
          <a:p>
            <a:r>
              <a:rPr lang="en-US" dirty="0" smtClean="0"/>
              <a:t>Background (2)</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l="2670" t="2361" r="5139" b="5139"/>
          <a:stretch/>
        </p:blipFill>
        <p:spPr>
          <a:xfrm>
            <a:off x="1066799" y="990598"/>
            <a:ext cx="7232893" cy="5607787"/>
          </a:xfrm>
          <a:prstGeom prst="rect">
            <a:avLst/>
          </a:prstGeom>
        </p:spPr>
      </p:pic>
      <p:sp>
        <p:nvSpPr>
          <p:cNvPr id="6" name="TextBox 5"/>
          <p:cNvSpPr txBox="1"/>
          <p:nvPr/>
        </p:nvSpPr>
        <p:spPr>
          <a:xfrm>
            <a:off x="6705600" y="3799439"/>
            <a:ext cx="1447800" cy="584775"/>
          </a:xfrm>
          <a:prstGeom prst="rect">
            <a:avLst/>
          </a:prstGeom>
          <a:noFill/>
        </p:spPr>
        <p:txBody>
          <a:bodyPr wrap="square" rtlCol="0">
            <a:spAutoFit/>
          </a:bodyPr>
          <a:lstStyle/>
          <a:p>
            <a:r>
              <a:rPr lang="en-US" sz="1600" b="1" dirty="0" smtClean="0">
                <a:solidFill>
                  <a:schemeClr val="bg1"/>
                </a:solidFill>
              </a:rPr>
              <a:t>~10% of US population</a:t>
            </a:r>
            <a:endParaRPr lang="en-US" sz="1600" b="1" dirty="0">
              <a:solidFill>
                <a:schemeClr val="bg1"/>
              </a:solidFill>
            </a:endParaRPr>
          </a:p>
        </p:txBody>
      </p:sp>
      <p:sp>
        <p:nvSpPr>
          <p:cNvPr id="3" name="Slide Number Placeholder 2"/>
          <p:cNvSpPr>
            <a:spLocks noGrp="1"/>
          </p:cNvSpPr>
          <p:nvPr>
            <p:ph type="sldNum" sz="quarter" idx="11"/>
          </p:nvPr>
        </p:nvSpPr>
        <p:spPr/>
        <p:txBody>
          <a:bodyPr/>
          <a:lstStyle/>
          <a:p>
            <a:fld id="{295008BC-DA31-4D19-837B-EFA4386B05F5}" type="slidenum">
              <a:rPr lang="en-US" smtClean="0"/>
              <a:pPr/>
              <a:t>4</a:t>
            </a:fld>
            <a:endParaRPr lang="en-US" dirty="0"/>
          </a:p>
        </p:txBody>
      </p:sp>
    </p:spTree>
    <p:extLst>
      <p:ext uri="{BB962C8B-B14F-4D97-AF65-F5344CB8AC3E}">
        <p14:creationId xmlns:p14="http://schemas.microsoft.com/office/powerpoint/2010/main" xmlns="" val="36833565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045"/>
            <a:ext cx="7680960" cy="838200"/>
          </a:xfrm>
        </p:spPr>
        <p:txBody>
          <a:bodyPr anchor="t">
            <a:normAutofit/>
          </a:bodyPr>
          <a:lstStyle/>
          <a:p>
            <a:r>
              <a:rPr lang="en-US" dirty="0" smtClean="0"/>
              <a:t>Background (3)</a:t>
            </a: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xmlns="" val="0"/>
              </a:ext>
            </a:extLst>
          </a:blip>
          <a:srcRect l="2563" t="2361" r="5353" b="5000"/>
          <a:stretch/>
        </p:blipFill>
        <p:spPr>
          <a:xfrm>
            <a:off x="1066800" y="914401"/>
            <a:ext cx="7224498" cy="5616214"/>
          </a:xfrm>
          <a:prstGeom prst="rect">
            <a:avLst/>
          </a:prstGeom>
        </p:spPr>
      </p:pic>
      <p:sp>
        <p:nvSpPr>
          <p:cNvPr id="4" name="Slide Number Placeholder 3"/>
          <p:cNvSpPr>
            <a:spLocks noGrp="1"/>
          </p:cNvSpPr>
          <p:nvPr>
            <p:ph type="sldNum" sz="quarter" idx="11"/>
          </p:nvPr>
        </p:nvSpPr>
        <p:spPr/>
        <p:txBody>
          <a:bodyPr/>
          <a:lstStyle/>
          <a:p>
            <a:fld id="{295008BC-DA31-4D19-837B-EFA4386B05F5}" type="slidenum">
              <a:rPr lang="en-US" smtClean="0"/>
              <a:pPr/>
              <a:t>5</a:t>
            </a:fld>
            <a:endParaRPr lang="en-US" dirty="0"/>
          </a:p>
        </p:txBody>
      </p:sp>
    </p:spTree>
    <p:extLst>
      <p:ext uri="{BB962C8B-B14F-4D97-AF65-F5344CB8AC3E}">
        <p14:creationId xmlns:p14="http://schemas.microsoft.com/office/powerpoint/2010/main" xmlns="" val="10276853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28600" y="152400"/>
            <a:ext cx="7680960" cy="762000"/>
          </a:xfrm>
        </p:spPr>
        <p:txBody>
          <a:bodyPr anchor="t">
            <a:normAutofit/>
          </a:bodyPr>
          <a:lstStyle/>
          <a:p>
            <a:r>
              <a:rPr lang="en-US" dirty="0" smtClean="0"/>
              <a:t>Background</a:t>
            </a:r>
            <a:r>
              <a:rPr lang="en-US" sz="3600" dirty="0" smtClean="0"/>
              <a:t> (4)</a:t>
            </a:r>
            <a:endParaRPr lang="en-US" sz="3600"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xmlns="" val="0"/>
              </a:ext>
            </a:extLst>
          </a:blip>
          <a:srcRect l="2365" t="2251" r="5041" b="4935"/>
          <a:stretch/>
        </p:blipFill>
        <p:spPr>
          <a:xfrm>
            <a:off x="886691" y="838200"/>
            <a:ext cx="7419109" cy="5746594"/>
          </a:xfrm>
          <a:prstGeom prst="rect">
            <a:avLst/>
          </a:prstGeom>
        </p:spPr>
      </p:pic>
      <p:sp>
        <p:nvSpPr>
          <p:cNvPr id="4" name="Slide Number Placeholder 3"/>
          <p:cNvSpPr>
            <a:spLocks noGrp="1"/>
          </p:cNvSpPr>
          <p:nvPr>
            <p:ph type="sldNum" sz="quarter" idx="11"/>
          </p:nvPr>
        </p:nvSpPr>
        <p:spPr/>
        <p:txBody>
          <a:bodyPr/>
          <a:lstStyle/>
          <a:p>
            <a:fld id="{295008BC-DA31-4D19-837B-EFA4386B05F5}" type="slidenum">
              <a:rPr lang="en-US" smtClean="0"/>
              <a:pPr/>
              <a:t>6</a:t>
            </a:fld>
            <a:endParaRPr lang="en-US" dirty="0"/>
          </a:p>
        </p:txBody>
      </p:sp>
    </p:spTree>
    <p:extLst>
      <p:ext uri="{BB962C8B-B14F-4D97-AF65-F5344CB8AC3E}">
        <p14:creationId xmlns:p14="http://schemas.microsoft.com/office/powerpoint/2010/main" xmlns="" val="14371655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27387" y="838200"/>
            <a:ext cx="5916613" cy="5447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sz="quarter" idx="13"/>
          </p:nvPr>
        </p:nvSpPr>
        <p:spPr>
          <a:xfrm>
            <a:off x="179387" y="1066800"/>
            <a:ext cx="3048000" cy="4026295"/>
          </a:xfrm>
        </p:spPr>
        <p:txBody>
          <a:bodyPr>
            <a:noAutofit/>
          </a:bodyPr>
          <a:lstStyle/>
          <a:p>
            <a:pPr>
              <a:spcBef>
                <a:spcPts val="0"/>
              </a:spcBef>
            </a:pPr>
            <a:r>
              <a:rPr lang="en-US" sz="2400" dirty="0" smtClean="0">
                <a:latin typeface="+mj-lt"/>
              </a:rPr>
              <a:t>Finding out about VA medical facilities</a:t>
            </a:r>
          </a:p>
          <a:p>
            <a:pPr>
              <a:spcBef>
                <a:spcPts val="0"/>
              </a:spcBef>
            </a:pPr>
            <a:endParaRPr lang="en-US" sz="1800" dirty="0" smtClean="0">
              <a:latin typeface="+mj-lt"/>
            </a:endParaRPr>
          </a:p>
          <a:p>
            <a:pPr lvl="1">
              <a:spcBef>
                <a:spcPts val="0"/>
              </a:spcBef>
            </a:pPr>
            <a:r>
              <a:rPr lang="en-US" sz="1400" dirty="0" smtClean="0">
                <a:latin typeface="+mj-lt"/>
              </a:rPr>
              <a:t>myHealtheVet:  </a:t>
            </a:r>
            <a:r>
              <a:rPr lang="en-US" sz="1400" u="sng" dirty="0" smtClean="0">
                <a:latin typeface="+mj-lt"/>
                <a:hlinkClick r:id="rId4"/>
              </a:rPr>
              <a:t>http</a:t>
            </a:r>
            <a:r>
              <a:rPr lang="en-US" sz="1400" u="sng" dirty="0">
                <a:latin typeface="+mj-lt"/>
                <a:hlinkClick r:id="rId4"/>
              </a:rPr>
              <a:t>://</a:t>
            </a:r>
            <a:r>
              <a:rPr lang="en-US" sz="1400" u="sng" dirty="0" smtClean="0">
                <a:latin typeface="+mj-lt"/>
                <a:hlinkClick r:id="rId4"/>
              </a:rPr>
              <a:t>www.myhealthevet.va.gov</a:t>
            </a:r>
            <a:endParaRPr lang="en-US" sz="1400" u="sng" dirty="0" smtClean="0">
              <a:latin typeface="+mj-lt"/>
            </a:endParaRPr>
          </a:p>
          <a:p>
            <a:pPr lvl="1">
              <a:spcBef>
                <a:spcPts val="0"/>
              </a:spcBef>
            </a:pPr>
            <a:endParaRPr lang="en-US" sz="1400" dirty="0" smtClean="0">
              <a:latin typeface="+mj-lt"/>
            </a:endParaRPr>
          </a:p>
          <a:p>
            <a:pPr lvl="1">
              <a:spcBef>
                <a:spcPts val="0"/>
              </a:spcBef>
            </a:pPr>
            <a:r>
              <a:rPr lang="en-US" sz="1400" dirty="0" smtClean="0">
                <a:latin typeface="+mj-lt"/>
              </a:rPr>
              <a:t>eBenefits: </a:t>
            </a:r>
            <a:r>
              <a:rPr lang="en-US" sz="1400" dirty="0" smtClean="0">
                <a:latin typeface="+mj-lt"/>
                <a:hlinkClick r:id="rId5"/>
              </a:rPr>
              <a:t>https</a:t>
            </a:r>
            <a:r>
              <a:rPr lang="en-US" sz="1400" dirty="0">
                <a:latin typeface="+mj-lt"/>
                <a:hlinkClick r:id="rId5"/>
              </a:rPr>
              <a:t>://</a:t>
            </a:r>
            <a:r>
              <a:rPr lang="en-US" sz="1400" dirty="0" smtClean="0">
                <a:latin typeface="+mj-lt"/>
                <a:hlinkClick r:id="rId5"/>
              </a:rPr>
              <a:t>www.ebenefits.va.gov/ebenefits-portal/ebenefits.portal</a:t>
            </a:r>
            <a:endParaRPr lang="en-US" sz="1400" dirty="0">
              <a:latin typeface="+mj-lt"/>
            </a:endParaRPr>
          </a:p>
          <a:p>
            <a:pPr marL="342900" lvl="1" indent="-342900">
              <a:spcBef>
                <a:spcPts val="0"/>
              </a:spcBef>
              <a:buFont typeface="Arial" pitchFamily="34" charset="0"/>
              <a:buChar char="•"/>
            </a:pPr>
            <a:endParaRPr lang="en-US" sz="1800" dirty="0" smtClean="0">
              <a:latin typeface="+mj-lt"/>
            </a:endParaRPr>
          </a:p>
          <a:p>
            <a:pPr marL="0" lvl="1" indent="0">
              <a:spcBef>
                <a:spcPts val="0"/>
              </a:spcBef>
              <a:buNone/>
            </a:pPr>
            <a:r>
              <a:rPr lang="en-US" sz="2400" dirty="0" smtClean="0">
                <a:latin typeface="+mj-lt"/>
              </a:rPr>
              <a:t>Mapping capabilities are limited</a:t>
            </a:r>
          </a:p>
          <a:p>
            <a:pPr>
              <a:spcBef>
                <a:spcPts val="0"/>
              </a:spcBef>
            </a:pPr>
            <a:endParaRPr lang="en-US" sz="1600" dirty="0" smtClean="0">
              <a:latin typeface="+mj-lt"/>
            </a:endParaRPr>
          </a:p>
          <a:p>
            <a:pPr>
              <a:spcBef>
                <a:spcPts val="0"/>
              </a:spcBef>
            </a:pPr>
            <a:endParaRPr lang="en-US" sz="1600" dirty="0">
              <a:latin typeface="+mj-lt"/>
            </a:endParaRPr>
          </a:p>
        </p:txBody>
      </p:sp>
      <p:sp>
        <p:nvSpPr>
          <p:cNvPr id="2" name="Title 1"/>
          <p:cNvSpPr>
            <a:spLocks noGrp="1"/>
          </p:cNvSpPr>
          <p:nvPr>
            <p:ph type="title"/>
          </p:nvPr>
        </p:nvSpPr>
        <p:spPr>
          <a:xfrm>
            <a:off x="304800" y="76200"/>
            <a:ext cx="7680960" cy="1066800"/>
          </a:xfrm>
        </p:spPr>
        <p:txBody>
          <a:bodyPr anchor="t">
            <a:normAutofit/>
          </a:bodyPr>
          <a:lstStyle/>
          <a:p>
            <a:r>
              <a:rPr lang="en-US" sz="3600" dirty="0" smtClean="0"/>
              <a:t>Background (5) </a:t>
            </a:r>
            <a:endParaRPr lang="en-US" sz="3600" dirty="0"/>
          </a:p>
        </p:txBody>
      </p:sp>
      <p:sp>
        <p:nvSpPr>
          <p:cNvPr id="4" name="Slide Number Placeholder 3"/>
          <p:cNvSpPr>
            <a:spLocks noGrp="1"/>
          </p:cNvSpPr>
          <p:nvPr>
            <p:ph type="sldNum" sz="quarter" idx="15"/>
          </p:nvPr>
        </p:nvSpPr>
        <p:spPr/>
        <p:txBody>
          <a:bodyPr/>
          <a:lstStyle/>
          <a:p>
            <a:fld id="{295008BC-DA31-4D19-837B-EFA4386B05F5}" type="slidenum">
              <a:rPr lang="en-US" smtClean="0"/>
              <a:pPr/>
              <a:t>7</a:t>
            </a:fld>
            <a:endParaRPr lang="en-US" dirty="0"/>
          </a:p>
        </p:txBody>
      </p:sp>
    </p:spTree>
    <p:extLst>
      <p:ext uri="{BB962C8B-B14F-4D97-AF65-F5344CB8AC3E}">
        <p14:creationId xmlns:p14="http://schemas.microsoft.com/office/powerpoint/2010/main" xmlns="" val="28118403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1447800"/>
            <a:ext cx="7680960" cy="4724400"/>
          </a:xfrm>
        </p:spPr>
        <p:txBody>
          <a:bodyPr>
            <a:normAutofit lnSpcReduction="10000"/>
          </a:bodyPr>
          <a:lstStyle/>
          <a:p>
            <a:pPr marL="342900" indent="-342900">
              <a:buFont typeface="Arial" pitchFamily="34" charset="0"/>
              <a:buChar char="•"/>
            </a:pPr>
            <a:r>
              <a:rPr lang="en-US" sz="2400" dirty="0">
                <a:latin typeface="+mj-lt"/>
              </a:rPr>
              <a:t>Illustrate a proof of concept for expanding VA website offerings</a:t>
            </a:r>
          </a:p>
          <a:p>
            <a:pPr marL="342900" indent="-342900">
              <a:buFont typeface="Arial" pitchFamily="34" charset="0"/>
              <a:buChar char="•"/>
            </a:pPr>
            <a:r>
              <a:rPr lang="en-US" sz="2400" dirty="0" smtClean="0">
                <a:latin typeface="+mj-lt"/>
              </a:rPr>
              <a:t>Gain an improved understanding of veterans’ travel experiences</a:t>
            </a:r>
          </a:p>
          <a:p>
            <a:pPr marL="342900" indent="-342900">
              <a:buFont typeface="Arial" pitchFamily="34" charset="0"/>
              <a:buChar char="•"/>
            </a:pPr>
            <a:r>
              <a:rPr lang="en-US" sz="2400" dirty="0" smtClean="0">
                <a:latin typeface="+mj-lt"/>
              </a:rPr>
              <a:t>Generate information that could enhance scheduling of veterans for care and treatment</a:t>
            </a:r>
          </a:p>
          <a:p>
            <a:pPr marL="342900" indent="-342900">
              <a:buFont typeface="Arial" pitchFamily="34" charset="0"/>
              <a:buChar char="•"/>
            </a:pPr>
            <a:r>
              <a:rPr lang="en-US" sz="2400" dirty="0" smtClean="0">
                <a:latin typeface="+mj-lt"/>
              </a:rPr>
              <a:t>Improve analytics for medical facility site selection</a:t>
            </a:r>
          </a:p>
          <a:p>
            <a:pPr marL="342900" indent="-342900">
              <a:buFont typeface="Arial" pitchFamily="34" charset="0"/>
              <a:buChar char="•"/>
            </a:pPr>
            <a:r>
              <a:rPr lang="en-US" sz="2400" dirty="0" smtClean="0">
                <a:latin typeface="+mj-lt"/>
              </a:rPr>
              <a:t>Collect information that can be shared for possible opportunities with external partners </a:t>
            </a:r>
          </a:p>
          <a:p>
            <a:pPr marL="690563" lvl="3" indent="-342900">
              <a:buFont typeface="Corbel" pitchFamily="34" charset="0"/>
              <a:buChar char="‐"/>
            </a:pPr>
            <a:r>
              <a:rPr lang="en-US" sz="2000" dirty="0" smtClean="0">
                <a:latin typeface="+mj-lt"/>
              </a:rPr>
              <a:t>Veterans Service Organizations (VSO)</a:t>
            </a:r>
          </a:p>
          <a:p>
            <a:pPr marL="690563" lvl="3" indent="-342900">
              <a:buFont typeface="Corbel" pitchFamily="34" charset="0"/>
              <a:buChar char="‐"/>
            </a:pPr>
            <a:r>
              <a:rPr lang="en-US" sz="2000" dirty="0" smtClean="0">
                <a:latin typeface="+mj-lt"/>
              </a:rPr>
              <a:t>State or regional  transit systems</a:t>
            </a:r>
          </a:p>
        </p:txBody>
      </p:sp>
      <p:sp>
        <p:nvSpPr>
          <p:cNvPr id="2" name="Title 1"/>
          <p:cNvSpPr>
            <a:spLocks noGrp="1"/>
          </p:cNvSpPr>
          <p:nvPr>
            <p:ph type="title"/>
          </p:nvPr>
        </p:nvSpPr>
        <p:spPr/>
        <p:txBody>
          <a:bodyPr>
            <a:normAutofit/>
          </a:bodyPr>
          <a:lstStyle/>
          <a:p>
            <a:r>
              <a:rPr lang="en-US" dirty="0"/>
              <a:t>Goals and Objectives </a:t>
            </a:r>
          </a:p>
        </p:txBody>
      </p:sp>
      <p:sp>
        <p:nvSpPr>
          <p:cNvPr id="4" name="Slide Number Placeholder 3"/>
          <p:cNvSpPr>
            <a:spLocks noGrp="1"/>
          </p:cNvSpPr>
          <p:nvPr>
            <p:ph type="sldNum" sz="quarter" idx="15"/>
          </p:nvPr>
        </p:nvSpPr>
        <p:spPr/>
        <p:txBody>
          <a:bodyPr/>
          <a:lstStyle/>
          <a:p>
            <a:fld id="{295008BC-DA31-4D19-837B-EFA4386B05F5}" type="slidenum">
              <a:rPr lang="en-US" smtClean="0"/>
              <a:pPr/>
              <a:t>8</a:t>
            </a:fld>
            <a:endParaRPr lang="en-US" dirty="0"/>
          </a:p>
        </p:txBody>
      </p:sp>
    </p:spTree>
    <p:extLst>
      <p:ext uri="{BB962C8B-B14F-4D97-AF65-F5344CB8AC3E}">
        <p14:creationId xmlns:p14="http://schemas.microsoft.com/office/powerpoint/2010/main" xmlns="" val="22846529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1676400"/>
            <a:ext cx="8382000" cy="4495800"/>
          </a:xfrm>
        </p:spPr>
        <p:txBody>
          <a:bodyPr>
            <a:normAutofit/>
          </a:bodyPr>
          <a:lstStyle/>
          <a:p>
            <a:pPr marL="225425" indent="-225425">
              <a:spcBef>
                <a:spcPts val="300"/>
              </a:spcBef>
              <a:buFont typeface="Arial" pitchFamily="34" charset="0"/>
              <a:buChar char="•"/>
            </a:pPr>
            <a:r>
              <a:rPr lang="en-US" sz="2800" dirty="0" smtClean="0">
                <a:latin typeface="+mj-lt"/>
              </a:rPr>
              <a:t>Develop thin client web based tool for capturing veterans experiences traveling to  Veterans Health Administration (VHA) facilities</a:t>
            </a:r>
          </a:p>
          <a:p>
            <a:pPr lvl="1">
              <a:spcBef>
                <a:spcPts val="300"/>
              </a:spcBef>
            </a:pPr>
            <a:endParaRPr lang="en-US" sz="2400" dirty="0" smtClean="0">
              <a:latin typeface="+mj-lt"/>
            </a:endParaRPr>
          </a:p>
          <a:p>
            <a:pPr marL="225425" lvl="1" indent="-225425">
              <a:spcBef>
                <a:spcPts val="300"/>
              </a:spcBef>
              <a:buFont typeface="Arial" pitchFamily="34" charset="0"/>
              <a:buChar char="•"/>
            </a:pPr>
            <a:r>
              <a:rPr lang="en-US" sz="2800" dirty="0" smtClean="0">
                <a:latin typeface="+mj-lt"/>
              </a:rPr>
              <a:t>Capture </a:t>
            </a:r>
            <a:r>
              <a:rPr lang="en-US" sz="2800" dirty="0">
                <a:latin typeface="+mj-lt"/>
              </a:rPr>
              <a:t>anonymous responses </a:t>
            </a:r>
          </a:p>
          <a:p>
            <a:pPr lvl="2">
              <a:spcBef>
                <a:spcPts val="300"/>
              </a:spcBef>
              <a:buFont typeface="Corbel" pitchFamily="34" charset="0"/>
              <a:buChar char="‐"/>
            </a:pPr>
            <a:r>
              <a:rPr lang="en-US" sz="2400" dirty="0" smtClean="0">
                <a:latin typeface="+mj-lt"/>
              </a:rPr>
              <a:t>Zip code starting </a:t>
            </a:r>
            <a:r>
              <a:rPr lang="en-US" sz="2400" dirty="0">
                <a:latin typeface="+mj-lt"/>
              </a:rPr>
              <a:t>point and medical center destinations</a:t>
            </a:r>
          </a:p>
          <a:p>
            <a:pPr lvl="2">
              <a:spcBef>
                <a:spcPts val="300"/>
              </a:spcBef>
              <a:buFont typeface="Corbel" pitchFamily="34" charset="0"/>
              <a:buChar char="‐"/>
            </a:pPr>
            <a:r>
              <a:rPr lang="en-US" sz="2400" dirty="0">
                <a:latin typeface="+mj-lt"/>
              </a:rPr>
              <a:t>Transport modes (auto, rail, bus, VSO, etc)</a:t>
            </a:r>
          </a:p>
          <a:p>
            <a:pPr lvl="2">
              <a:spcBef>
                <a:spcPts val="300"/>
              </a:spcBef>
              <a:buFont typeface="Corbel" pitchFamily="34" charset="0"/>
              <a:buChar char="‐"/>
            </a:pPr>
            <a:r>
              <a:rPr lang="en-US" sz="2400" dirty="0">
                <a:latin typeface="+mj-lt"/>
              </a:rPr>
              <a:t>Travel times</a:t>
            </a:r>
          </a:p>
          <a:p>
            <a:pPr lvl="2">
              <a:spcBef>
                <a:spcPts val="300"/>
              </a:spcBef>
              <a:buFont typeface="Corbel" pitchFamily="34" charset="0"/>
              <a:buChar char="‐"/>
            </a:pPr>
            <a:r>
              <a:rPr lang="en-US" sz="2400" dirty="0">
                <a:latin typeface="+mj-lt"/>
              </a:rPr>
              <a:t>Travel distances</a:t>
            </a:r>
          </a:p>
          <a:p>
            <a:pPr lvl="2">
              <a:spcBef>
                <a:spcPts val="300"/>
              </a:spcBef>
              <a:buFont typeface="Corbel" pitchFamily="34" charset="0"/>
              <a:buChar char="‐"/>
            </a:pPr>
            <a:r>
              <a:rPr lang="en-US" sz="2400" dirty="0">
                <a:latin typeface="+mj-lt"/>
              </a:rPr>
              <a:t>General </a:t>
            </a:r>
            <a:r>
              <a:rPr lang="en-US" sz="2400" dirty="0" smtClean="0">
                <a:latin typeface="+mj-lt"/>
              </a:rPr>
              <a:t>feedback</a:t>
            </a:r>
            <a:endParaRPr lang="en-US" sz="2400" dirty="0">
              <a:latin typeface="+mj-lt"/>
            </a:endParaRPr>
          </a:p>
        </p:txBody>
      </p:sp>
      <p:sp>
        <p:nvSpPr>
          <p:cNvPr id="2" name="Title 1"/>
          <p:cNvSpPr>
            <a:spLocks noGrp="1"/>
          </p:cNvSpPr>
          <p:nvPr>
            <p:ph type="title"/>
          </p:nvPr>
        </p:nvSpPr>
        <p:spPr/>
        <p:txBody>
          <a:bodyPr>
            <a:normAutofit/>
          </a:bodyPr>
          <a:lstStyle/>
          <a:p>
            <a:r>
              <a:rPr lang="en-US" dirty="0"/>
              <a:t>Proposed Methodology </a:t>
            </a:r>
            <a:r>
              <a:rPr lang="en-US" dirty="0" smtClean="0"/>
              <a:t>(1)</a:t>
            </a:r>
            <a:endParaRPr lang="en-US" dirty="0"/>
          </a:p>
        </p:txBody>
      </p:sp>
      <p:sp>
        <p:nvSpPr>
          <p:cNvPr id="4" name="Slide Number Placeholder 3"/>
          <p:cNvSpPr>
            <a:spLocks noGrp="1"/>
          </p:cNvSpPr>
          <p:nvPr>
            <p:ph type="sldNum" sz="quarter" idx="15"/>
          </p:nvPr>
        </p:nvSpPr>
        <p:spPr/>
        <p:txBody>
          <a:bodyPr/>
          <a:lstStyle/>
          <a:p>
            <a:fld id="{295008BC-DA31-4D19-837B-EFA4386B05F5}" type="slidenum">
              <a:rPr lang="en-US" smtClean="0"/>
              <a:pPr/>
              <a:t>9</a:t>
            </a:fld>
            <a:endParaRPr lang="en-US" dirty="0"/>
          </a:p>
        </p:txBody>
      </p:sp>
    </p:spTree>
    <p:extLst>
      <p:ext uri="{BB962C8B-B14F-4D97-AF65-F5344CB8AC3E}">
        <p14:creationId xmlns:p14="http://schemas.microsoft.com/office/powerpoint/2010/main" xmlns="" val="36228035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TC101790491[[fn=Mylar]]</Template>
  <TotalTime>1026</TotalTime>
  <Words>1385</Words>
  <Application>Microsoft Office PowerPoint</Application>
  <PresentationFormat>On-screen Show (4:3)</PresentationFormat>
  <Paragraphs>187</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Mylar</vt:lpstr>
      <vt:lpstr>Exploring Veterans Transportation Experiences to Veterans Affairs Facilities</vt:lpstr>
      <vt:lpstr>Outline</vt:lpstr>
      <vt:lpstr>Background (1) </vt:lpstr>
      <vt:lpstr>Background (2)</vt:lpstr>
      <vt:lpstr>Background (3)</vt:lpstr>
      <vt:lpstr>Background (4)</vt:lpstr>
      <vt:lpstr>Background (5) </vt:lpstr>
      <vt:lpstr>Goals and Objectives </vt:lpstr>
      <vt:lpstr>Proposed Methodology (1)</vt:lpstr>
      <vt:lpstr>Proposed Methodology (2)</vt:lpstr>
      <vt:lpstr>Proposed Methodology (2)</vt:lpstr>
      <vt:lpstr>Proposed Methodology (3)</vt:lpstr>
      <vt:lpstr>Proposed Methodology (4) Conceptual Mockup</vt:lpstr>
      <vt:lpstr>Anticipated Results</vt:lpstr>
      <vt:lpstr>Proposed Project Timeline </vt:lpstr>
      <vt:lpstr>Acknowledgements</vt:lpstr>
      <vt:lpstr>References</vt:lpstr>
    </vt:vector>
  </TitlesOfParts>
  <Company>The MITRE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Snyderwine</dc:creator>
  <cp:lastModifiedBy>king</cp:lastModifiedBy>
  <cp:revision>73</cp:revision>
  <dcterms:created xsi:type="dcterms:W3CDTF">2011-08-21T17:17:41Z</dcterms:created>
  <dcterms:modified xsi:type="dcterms:W3CDTF">2011-09-23T16:51:39Z</dcterms:modified>
</cp:coreProperties>
</file>