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72" r:id="rId4"/>
    <p:sldId id="257" r:id="rId5"/>
    <p:sldId id="271" r:id="rId6"/>
    <p:sldId id="277" r:id="rId7"/>
    <p:sldId id="261" r:id="rId8"/>
    <p:sldId id="262" r:id="rId9"/>
    <p:sldId id="263" r:id="rId10"/>
    <p:sldId id="279" r:id="rId11"/>
    <p:sldId id="258" r:id="rId12"/>
    <p:sldId id="266" r:id="rId13"/>
    <p:sldId id="269" r:id="rId14"/>
    <p:sldId id="259" r:id="rId15"/>
    <p:sldId id="260" r:id="rId16"/>
    <p:sldId id="267" r:id="rId17"/>
    <p:sldId id="268" r:id="rId18"/>
    <p:sldId id="270" r:id="rId19"/>
    <p:sldId id="265" r:id="rId20"/>
    <p:sldId id="273" r:id="rId21"/>
    <p:sldId id="274" r:id="rId22"/>
    <p:sldId id="275" r:id="rId23"/>
    <p:sldId id="278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728" autoAdjust="0"/>
  </p:normalViewPr>
  <p:slideViewPr>
    <p:cSldViewPr>
      <p:cViewPr varScale="1">
        <p:scale>
          <a:sx n="40" d="100"/>
          <a:sy n="4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368261659600242E-2"/>
          <c:y val="0"/>
          <c:w val="0.98263185262219577"/>
          <c:h val="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Sheet1!$D$4</c:f>
              <c:numCache>
                <c:formatCode>General</c:formatCode>
                <c:ptCount val="1"/>
                <c:pt idx="0">
                  <c:v>1300</c:v>
                </c:pt>
              </c:numCache>
            </c:numRef>
          </c:val>
        </c:ser>
        <c:ser>
          <c:idx val="1"/>
          <c:order val="1"/>
          <c:spPr>
            <a:ln w="25400">
              <a:noFill/>
            </a:ln>
          </c:spPr>
          <c:invertIfNegative val="0"/>
          <c:val>
            <c:numRef>
              <c:f>Sheet1!$D$5</c:f>
              <c:numCache>
                <c:formatCode>General</c:formatCode>
                <c:ptCount val="1"/>
                <c:pt idx="0">
                  <c:v>1250</c:v>
                </c:pt>
              </c:numCache>
            </c:numRef>
          </c:val>
        </c:ser>
        <c:ser>
          <c:idx val="3"/>
          <c:order val="3"/>
          <c:spPr>
            <a:ln w="25400">
              <a:noFill/>
            </a:ln>
          </c:spPr>
          <c:invertIfNegative val="0"/>
          <c:val>
            <c:numRef>
              <c:f>Sheet1!$D$7</c:f>
              <c:numCache>
                <c:formatCode>General</c:formatCode>
                <c:ptCount val="1"/>
                <c:pt idx="0">
                  <c:v>950</c:v>
                </c:pt>
              </c:numCache>
            </c:numRef>
          </c:val>
        </c:ser>
        <c:ser>
          <c:idx val="4"/>
          <c:order val="4"/>
          <c:spPr>
            <a:ln w="25400">
              <a:noFill/>
            </a:ln>
          </c:spPr>
          <c:invertIfNegative val="0"/>
          <c:val>
            <c:numRef>
              <c:f>Sheet1!$D$8</c:f>
              <c:numCache>
                <c:formatCode>General</c:formatCode>
                <c:ptCount val="1"/>
                <c:pt idx="0">
                  <c:v>800</c:v>
                </c:pt>
              </c:numCache>
            </c:numRef>
          </c:val>
        </c:ser>
        <c:ser>
          <c:idx val="5"/>
          <c:order val="5"/>
          <c:spPr>
            <a:ln w="25400">
              <a:noFill/>
            </a:ln>
          </c:spPr>
          <c:invertIfNegative val="0"/>
          <c:val>
            <c:numRef>
              <c:f>Sheet1!$D$9</c:f>
              <c:numCache>
                <c:formatCode>General</c:formatCode>
                <c:ptCount val="1"/>
                <c:pt idx="0">
                  <c:v>650</c:v>
                </c:pt>
              </c:numCache>
            </c:numRef>
          </c:val>
        </c:ser>
        <c:ser>
          <c:idx val="6"/>
          <c:order val="6"/>
          <c:spPr>
            <a:ln w="25400">
              <a:noFill/>
            </a:ln>
          </c:spPr>
          <c:invertIfNegative val="0"/>
          <c:val>
            <c:numRef>
              <c:f>Sheet1!$D$10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</c:ser>
        <c:ser>
          <c:idx val="7"/>
          <c:order val="7"/>
          <c:spPr>
            <a:ln w="25400">
              <a:noFill/>
            </a:ln>
          </c:spPr>
          <c:invertIfNegative val="0"/>
          <c:val>
            <c:numRef>
              <c:f>Sheet1!$D$11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</c:ser>
        <c:ser>
          <c:idx val="2"/>
          <c:order val="2"/>
          <c:spPr>
            <a:ln w="25400">
              <a:noFill/>
            </a:ln>
          </c:spPr>
          <c:invertIfNegative val="0"/>
          <c:val>
            <c:numRef>
              <c:f>Sheet1!$D$6</c:f>
              <c:numCache>
                <c:formatCode>General</c:formatCode>
                <c:ptCount val="1"/>
                <c:pt idx="0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420736"/>
        <c:axId val="165421296"/>
      </c:barChart>
      <c:catAx>
        <c:axId val="165420736"/>
        <c:scaling>
          <c:orientation val="minMax"/>
        </c:scaling>
        <c:delete val="1"/>
        <c:axPos val="b"/>
        <c:majorTickMark val="out"/>
        <c:minorTickMark val="none"/>
        <c:tickLblPos val="nextTo"/>
        <c:crossAx val="165421296"/>
        <c:crosses val="autoZero"/>
        <c:auto val="1"/>
        <c:lblAlgn val="ctr"/>
        <c:lblOffset val="100"/>
        <c:noMultiLvlLbl val="0"/>
      </c:catAx>
      <c:valAx>
        <c:axId val="1654212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654207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7368219597550305E-2"/>
          <c:y val="0"/>
          <c:w val="0.98263185262219577"/>
          <c:h val="1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val>
            <c:numRef>
              <c:f>Sheet1!$D$4</c:f>
              <c:numCache>
                <c:formatCode>General</c:formatCode>
                <c:ptCount val="1"/>
                <c:pt idx="0">
                  <c:v>1300</c:v>
                </c:pt>
              </c:numCache>
            </c:numRef>
          </c:val>
        </c:ser>
        <c:ser>
          <c:idx val="1"/>
          <c:order val="1"/>
          <c:spPr>
            <a:ln w="25400">
              <a:noFill/>
            </a:ln>
          </c:spPr>
          <c:invertIfNegative val="0"/>
          <c:val>
            <c:numRef>
              <c:f>Sheet1!$D$5</c:f>
              <c:numCache>
                <c:formatCode>General</c:formatCode>
                <c:ptCount val="1"/>
                <c:pt idx="0">
                  <c:v>1250</c:v>
                </c:pt>
              </c:numCache>
            </c:numRef>
          </c:val>
        </c:ser>
        <c:ser>
          <c:idx val="3"/>
          <c:order val="3"/>
          <c:spPr>
            <a:ln w="25400">
              <a:noFill/>
            </a:ln>
          </c:spPr>
          <c:invertIfNegative val="0"/>
          <c:val>
            <c:numRef>
              <c:f>Sheet1!$D$7</c:f>
              <c:numCache>
                <c:formatCode>General</c:formatCode>
                <c:ptCount val="1"/>
                <c:pt idx="0">
                  <c:v>950</c:v>
                </c:pt>
              </c:numCache>
            </c:numRef>
          </c:val>
        </c:ser>
        <c:ser>
          <c:idx val="4"/>
          <c:order val="4"/>
          <c:spPr>
            <a:ln w="25400">
              <a:noFill/>
            </a:ln>
          </c:spPr>
          <c:invertIfNegative val="0"/>
          <c:val>
            <c:numRef>
              <c:f>Sheet1!$D$8</c:f>
              <c:numCache>
                <c:formatCode>General</c:formatCode>
                <c:ptCount val="1"/>
                <c:pt idx="0">
                  <c:v>800</c:v>
                </c:pt>
              </c:numCache>
            </c:numRef>
          </c:val>
        </c:ser>
        <c:ser>
          <c:idx val="5"/>
          <c:order val="5"/>
          <c:spPr>
            <a:ln w="25400">
              <a:noFill/>
            </a:ln>
          </c:spPr>
          <c:invertIfNegative val="0"/>
          <c:val>
            <c:numRef>
              <c:f>Sheet1!$D$9</c:f>
              <c:numCache>
                <c:formatCode>General</c:formatCode>
                <c:ptCount val="1"/>
                <c:pt idx="0">
                  <c:v>650</c:v>
                </c:pt>
              </c:numCache>
            </c:numRef>
          </c:val>
        </c:ser>
        <c:ser>
          <c:idx val="6"/>
          <c:order val="6"/>
          <c:spPr>
            <a:ln w="25400">
              <a:noFill/>
            </a:ln>
          </c:spPr>
          <c:invertIfNegative val="0"/>
          <c:val>
            <c:numRef>
              <c:f>Sheet1!$D$10</c:f>
              <c:numCache>
                <c:formatCode>General</c:formatCode>
                <c:ptCount val="1"/>
                <c:pt idx="0">
                  <c:v>500</c:v>
                </c:pt>
              </c:numCache>
            </c:numRef>
          </c:val>
        </c:ser>
        <c:ser>
          <c:idx val="7"/>
          <c:order val="7"/>
          <c:spPr>
            <a:ln w="25400">
              <a:noFill/>
            </a:ln>
          </c:spPr>
          <c:invertIfNegative val="0"/>
          <c:val>
            <c:numRef>
              <c:f>Sheet1!$D$11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</c:ser>
        <c:ser>
          <c:idx val="2"/>
          <c:order val="2"/>
          <c:spPr>
            <a:ln w="25400">
              <a:noFill/>
            </a:ln>
          </c:spPr>
          <c:invertIfNegative val="0"/>
          <c:val>
            <c:numRef>
              <c:f>Sheet1!$D$6</c:f>
              <c:numCache>
                <c:formatCode>General</c:formatCode>
                <c:ptCount val="1"/>
                <c:pt idx="0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3716992"/>
        <c:axId val="663717552"/>
      </c:barChart>
      <c:catAx>
        <c:axId val="663716992"/>
        <c:scaling>
          <c:orientation val="minMax"/>
        </c:scaling>
        <c:delete val="1"/>
        <c:axPos val="b"/>
        <c:majorTickMark val="out"/>
        <c:minorTickMark val="none"/>
        <c:tickLblPos val="nextTo"/>
        <c:crossAx val="663717552"/>
        <c:crosses val="autoZero"/>
        <c:auto val="1"/>
        <c:lblAlgn val="ctr"/>
        <c:lblOffset val="100"/>
        <c:noMultiLvlLbl val="0"/>
      </c:catAx>
      <c:valAx>
        <c:axId val="663717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63716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CFAF7-71E2-498B-89AC-B5F6F38AB949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B32F9-D821-482A-9333-5F57DDEB3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3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B32F9-D821-482A-9333-5F57DDEB38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37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B32F9-D821-482A-9333-5F57DDEB38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B32F9-D821-482A-9333-5F57DDEB38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79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4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08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62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09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0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2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25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5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84044-C785-4E01-85A3-355414C064E1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EE4EB-352E-47F6-AFA4-95CDB9872C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1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  <a:alpha val="0"/>
                <a:lumMod val="94000"/>
                <a:lumOff val="6000"/>
              </a:schemeClr>
            </a:gs>
            <a:gs pos="46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Designing an Open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ource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W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eb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pplication for Visualizing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A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quifers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57600"/>
            <a:ext cx="7854696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Mitchell Sodek </a:t>
            </a:r>
          </a:p>
          <a:p>
            <a:r>
              <a:rPr lang="en-US" dirty="0" smtClean="0"/>
              <a:t>Advisor: Dr. Pat Kennelly</a:t>
            </a:r>
          </a:p>
          <a:p>
            <a:r>
              <a:rPr lang="en-US" sz="2000" dirty="0" smtClean="0"/>
              <a:t>Penn State University</a:t>
            </a:r>
          </a:p>
          <a:p>
            <a:r>
              <a:rPr lang="en-US" sz="2000" dirty="0" err="1" smtClean="0"/>
              <a:t>Geog</a:t>
            </a:r>
            <a:r>
              <a:rPr lang="en-US" sz="2000" dirty="0" smtClean="0"/>
              <a:t> 596A Summer 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56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Traditional Geology and Aquifer Maps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419600" cy="117359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Static, fixed </a:t>
            </a:r>
            <a:r>
              <a:rPr lang="en-US" sz="1800" dirty="0"/>
              <a:t>s</a:t>
            </a:r>
            <a:r>
              <a:rPr lang="en-US" sz="1800" dirty="0" smtClean="0"/>
              <a:t>cale</a:t>
            </a:r>
            <a:endParaRPr lang="en-US" sz="18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Predetermined cross sections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800" dirty="0" smtClean="0"/>
              <a:t>Narrow focus</a:t>
            </a:r>
          </a:p>
          <a:p>
            <a:pPr marL="982980" lvl="1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E</a:t>
            </a:r>
            <a:r>
              <a:rPr lang="en-US" sz="1400" dirty="0" smtClean="0">
                <a:solidFill>
                  <a:schemeClr val="tx2"/>
                </a:solidFill>
              </a:rPr>
              <a:t>xtent, top or bottom of aquifers, thickness</a:t>
            </a:r>
            <a:r>
              <a:rPr lang="en-US" sz="1400" dirty="0">
                <a:solidFill>
                  <a:schemeClr val="tx2"/>
                </a:solidFill>
              </a:rPr>
              <a:t>, </a:t>
            </a:r>
            <a:r>
              <a:rPr lang="en-US" sz="1400" dirty="0" smtClean="0">
                <a:solidFill>
                  <a:schemeClr val="tx2"/>
                </a:solidFill>
              </a:rPr>
              <a:t>or </a:t>
            </a:r>
            <a:r>
              <a:rPr lang="en-US" sz="1400" dirty="0" err="1" smtClean="0">
                <a:solidFill>
                  <a:schemeClr val="tx2"/>
                </a:solidFill>
              </a:rPr>
              <a:t>pieziometric</a:t>
            </a:r>
            <a:r>
              <a:rPr lang="en-US" sz="1400" dirty="0" smtClean="0">
                <a:solidFill>
                  <a:schemeClr val="tx2"/>
                </a:solidFill>
              </a:rPr>
              <a:t> surface</a:t>
            </a:r>
            <a:endParaRPr lang="en-US" sz="1000" dirty="0" smtClean="0">
              <a:solidFill>
                <a:schemeClr val="tx2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81600" y="5181600"/>
            <a:ext cx="2819400" cy="754062"/>
          </a:xfrm>
        </p:spPr>
        <p:txBody>
          <a:bodyPr>
            <a:normAutofit/>
          </a:bodyPr>
          <a:lstStyle/>
          <a:p>
            <a:endParaRPr lang="en-US" sz="900" b="0" dirty="0" smtClean="0"/>
          </a:p>
          <a:p>
            <a:r>
              <a:rPr lang="en-US" sz="900" b="0" dirty="0" smtClean="0">
                <a:solidFill>
                  <a:schemeClr val="tx1"/>
                </a:solidFill>
              </a:rPr>
              <a:t>Source: Edwards Aquifer Authority</a:t>
            </a:r>
            <a:endParaRPr lang="en-US" sz="900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95792"/>
            <a:ext cx="5398325" cy="277114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773796"/>
            <a:ext cx="3002973" cy="3581400"/>
          </a:xfrm>
          <a:prstGeom prst="rect">
            <a:avLst/>
          </a:prstGeom>
        </p:spPr>
      </p:pic>
      <p:sp>
        <p:nvSpPr>
          <p:cNvPr id="12" name="Text Placeholder 4"/>
          <p:cNvSpPr txBox="1">
            <a:spLocks/>
          </p:cNvSpPr>
          <p:nvPr/>
        </p:nvSpPr>
        <p:spPr>
          <a:xfrm>
            <a:off x="152400" y="5740923"/>
            <a:ext cx="3124200" cy="7540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0" dirty="0" smtClean="0"/>
              <a:t>Source: Central Texas Groundwater Conservation District</a:t>
            </a:r>
            <a:endParaRPr lang="en-US" sz="900" b="0" dirty="0"/>
          </a:p>
        </p:txBody>
      </p:sp>
    </p:spTree>
    <p:extLst>
      <p:ext uri="{BB962C8B-B14F-4D97-AF65-F5344CB8AC3E}">
        <p14:creationId xmlns:p14="http://schemas.microsoft.com/office/powerpoint/2010/main" val="29167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Cross Sections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19600" y="5410200"/>
            <a:ext cx="4041775" cy="639762"/>
          </a:xfrm>
        </p:spPr>
        <p:txBody>
          <a:bodyPr>
            <a:normAutofit/>
          </a:bodyPr>
          <a:lstStyle/>
          <a:p>
            <a:r>
              <a:rPr lang="en-US" sz="1100" b="0" dirty="0">
                <a:solidFill>
                  <a:schemeClr val="tx1"/>
                </a:solidFill>
              </a:rPr>
              <a:t>Source: </a:t>
            </a:r>
            <a:r>
              <a:rPr lang="en-US" sz="1100" b="0" dirty="0" smtClean="0">
                <a:solidFill>
                  <a:schemeClr val="tx1"/>
                </a:solidFill>
              </a:rPr>
              <a:t>Texas Water  Development Board </a:t>
            </a:r>
            <a:r>
              <a:rPr lang="en-US" sz="1100" b="0" dirty="0">
                <a:solidFill>
                  <a:schemeClr val="tx1"/>
                </a:solidFill>
              </a:rPr>
              <a:t>2009,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2819400" cy="452596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A slice of the underground structure</a:t>
            </a:r>
          </a:p>
          <a:p>
            <a:endParaRPr lang="en-US" dirty="0" smtClean="0"/>
          </a:p>
          <a:p>
            <a:r>
              <a:rPr lang="en-US" dirty="0" smtClean="0"/>
              <a:t>Widely used in the </a:t>
            </a:r>
            <a:r>
              <a:rPr lang="en-US" dirty="0" err="1" smtClean="0"/>
              <a:t>hydrogeologic</a:t>
            </a:r>
            <a:r>
              <a:rPr lang="en-US" dirty="0" smtClean="0"/>
              <a:t> sciences</a:t>
            </a:r>
          </a:p>
          <a:p>
            <a:endParaRPr lang="en-US" dirty="0" smtClean="0"/>
          </a:p>
          <a:p>
            <a:r>
              <a:rPr lang="en-US" dirty="0" smtClean="0"/>
              <a:t>Vertical axis is elevation values</a:t>
            </a:r>
          </a:p>
          <a:p>
            <a:endParaRPr lang="en-US" dirty="0" smtClean="0"/>
          </a:p>
          <a:p>
            <a:r>
              <a:rPr lang="en-US" dirty="0" smtClean="0"/>
              <a:t>Horizontal axis </a:t>
            </a:r>
            <a:r>
              <a:rPr lang="en-US" dirty="0"/>
              <a:t>is distance along the cross-sectional line often using the map’s scale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95568"/>
            <a:ext cx="5715000" cy="4081421"/>
          </a:xfrm>
        </p:spPr>
      </p:pic>
    </p:spTree>
    <p:extLst>
      <p:ext uri="{BB962C8B-B14F-4D97-AF65-F5344CB8AC3E}">
        <p14:creationId xmlns:p14="http://schemas.microsoft.com/office/powerpoint/2010/main" val="11211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Related Applications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Numerous web and phone applications for running, biking, hiking</a:t>
            </a:r>
          </a:p>
          <a:p>
            <a:endParaRPr lang="en-US" dirty="0" smtClean="0"/>
          </a:p>
          <a:p>
            <a:r>
              <a:rPr lang="en-US" dirty="0" smtClean="0"/>
              <a:t>Display route on map</a:t>
            </a:r>
          </a:p>
          <a:p>
            <a:endParaRPr lang="en-US" dirty="0" smtClean="0"/>
          </a:p>
          <a:p>
            <a:r>
              <a:rPr lang="en-US" dirty="0" smtClean="0"/>
              <a:t>Create elevation graph based on route</a:t>
            </a:r>
          </a:p>
          <a:p>
            <a:endParaRPr lang="en-US" dirty="0" smtClean="0"/>
          </a:p>
          <a:p>
            <a:r>
              <a:rPr lang="en-US" dirty="0" smtClean="0"/>
              <a:t>Derived from DEM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400" y="1066800"/>
            <a:ext cx="3149600" cy="4724400"/>
          </a:xfrm>
        </p:spPr>
      </p:pic>
      <p:sp>
        <p:nvSpPr>
          <p:cNvPr id="6" name="TextBox 5"/>
          <p:cNvSpPr txBox="1"/>
          <p:nvPr/>
        </p:nvSpPr>
        <p:spPr>
          <a:xfrm>
            <a:off x="5314950" y="5780900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 cnet.com: </a:t>
            </a:r>
            <a:r>
              <a:rPr lang="en-US" sz="1200" dirty="0" err="1" smtClean="0"/>
              <a:t>imapmyride</a:t>
            </a:r>
            <a:r>
              <a:rPr lang="en-US" sz="1200" dirty="0" smtClean="0"/>
              <a:t> iPhone app</a:t>
            </a:r>
          </a:p>
        </p:txBody>
      </p:sp>
    </p:spTree>
    <p:extLst>
      <p:ext uri="{BB962C8B-B14F-4D97-AF65-F5344CB8AC3E}">
        <p14:creationId xmlns:p14="http://schemas.microsoft.com/office/powerpoint/2010/main" val="21817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Related Web Maps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62600" y="1066800"/>
            <a:ext cx="3352800" cy="3276600"/>
          </a:xfrm>
        </p:spPr>
        <p:txBody>
          <a:bodyPr>
            <a:normAutofit fontScale="70000" lnSpcReduction="20000"/>
          </a:bodyPr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100" dirty="0" smtClean="0"/>
          </a:p>
          <a:p>
            <a:endParaRPr lang="en-US" sz="1100" dirty="0"/>
          </a:p>
          <a:p>
            <a:endParaRPr lang="en-US" sz="1100" dirty="0" smtClean="0"/>
          </a:p>
          <a:p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 smtClean="0"/>
          </a:p>
          <a:p>
            <a:pPr marL="0" indent="0" algn="ctr">
              <a:buNone/>
            </a:pPr>
            <a:r>
              <a:rPr lang="en-US" sz="1600" dirty="0" smtClean="0"/>
              <a:t>Source: USGS Texas Geology Web Map Viewer</a:t>
            </a:r>
            <a:endParaRPr lang="en-US" sz="1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19200"/>
            <a:ext cx="5098861" cy="2711668"/>
          </a:xfrm>
        </p:spPr>
      </p:pic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90328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Surface Geology </a:t>
            </a:r>
          </a:p>
          <a:p>
            <a:pPr lvl="1"/>
            <a:r>
              <a:rPr lang="en-US" dirty="0" smtClean="0"/>
              <a:t>Vector Polygons</a:t>
            </a:r>
          </a:p>
          <a:p>
            <a:pPr lvl="1"/>
            <a:r>
              <a:rPr lang="en-US" dirty="0" smtClean="0"/>
              <a:t>Identify tool 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76600"/>
            <a:ext cx="5410200" cy="2850293"/>
          </a:xfrm>
          <a:prstGeom prst="rect">
            <a:avLst/>
          </a:prstGeom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1181100" y="3657600"/>
            <a:ext cx="3352800" cy="3001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endParaRPr lang="en-US" sz="1100" dirty="0" smtClean="0"/>
          </a:p>
          <a:p>
            <a:pPr marL="0" indent="0">
              <a:buFont typeface="Arial" pitchFamily="34" charset="0"/>
              <a:buNone/>
            </a:pPr>
            <a:endParaRPr lang="en-US" sz="1100" dirty="0" smtClean="0"/>
          </a:p>
          <a:p>
            <a:pPr marL="0" indent="0">
              <a:buFont typeface="Arial" pitchFamily="34" charset="0"/>
              <a:buNone/>
            </a:pPr>
            <a:endParaRPr lang="en-US" sz="1100" dirty="0" smtClean="0"/>
          </a:p>
          <a:p>
            <a:pPr marL="0" indent="0">
              <a:buFont typeface="Arial" pitchFamily="34" charset="0"/>
              <a:buNone/>
            </a:pPr>
            <a:endParaRPr lang="en-US" sz="1100" dirty="0" smtClean="0"/>
          </a:p>
          <a:p>
            <a:pPr marL="0" indent="0" algn="ctr">
              <a:buNone/>
            </a:pPr>
            <a:r>
              <a:rPr lang="en-US" sz="1800" dirty="0" smtClean="0"/>
              <a:t>Source: Minnesota Geological Survey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090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97"/>
            <a:ext cx="8229600" cy="1143000"/>
          </a:xfrm>
        </p:spPr>
        <p:txBody>
          <a:bodyPr/>
          <a:lstStyle/>
          <a:p>
            <a:r>
              <a:rPr lang="en-US" dirty="0" smtClean="0"/>
              <a:t>Related Web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32004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Subsurface</a:t>
            </a:r>
            <a:r>
              <a:rPr lang="en-US" dirty="0" smtClean="0"/>
              <a:t> Aquifers</a:t>
            </a:r>
          </a:p>
          <a:p>
            <a:pPr lvl="1"/>
            <a:r>
              <a:rPr lang="en-US" dirty="0" smtClean="0"/>
              <a:t>Raster</a:t>
            </a:r>
          </a:p>
          <a:p>
            <a:pPr lvl="1"/>
            <a:r>
              <a:rPr lang="en-US" dirty="0" smtClean="0"/>
              <a:t>Identify Tool</a:t>
            </a:r>
          </a:p>
          <a:p>
            <a:pPr lvl="1"/>
            <a:r>
              <a:rPr lang="en-US" dirty="0" smtClean="0"/>
              <a:t>Cross Section Polyline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000" dirty="0" smtClean="0"/>
          </a:p>
          <a:p>
            <a:endParaRPr lang="en-US" sz="1000" dirty="0"/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000" dirty="0" smtClean="0"/>
              <a:t>Source: US Department of Defense Hanford Site</a:t>
            </a:r>
            <a:endParaRPr lang="en-US" sz="1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20" y="1295400"/>
            <a:ext cx="5458080" cy="28956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172200" y="838200"/>
            <a:ext cx="3200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1300" dirty="0" smtClean="0"/>
              <a:t>Source: </a:t>
            </a:r>
            <a:r>
              <a:rPr lang="en-US" sz="1300" dirty="0" err="1" smtClean="0"/>
              <a:t>Intera</a:t>
            </a:r>
            <a:r>
              <a:rPr lang="en-US" sz="1300" dirty="0" smtClean="0"/>
              <a:t> </a:t>
            </a:r>
            <a:r>
              <a:rPr lang="en-US" sz="1300" dirty="0" err="1" smtClean="0"/>
              <a:t>Highplains</a:t>
            </a:r>
            <a:r>
              <a:rPr lang="en-US" sz="1300" dirty="0" smtClean="0"/>
              <a:t> Aquifer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3124200"/>
            <a:ext cx="5695536" cy="286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8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Subsurface Layers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Raster Layers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95853"/>
            <a:ext cx="4040188" cy="2884006"/>
          </a:xfrm>
        </p:spPr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Source: Texas Water Development Board</a:t>
            </a:r>
          </a:p>
          <a:p>
            <a:pPr lvl="1"/>
            <a:r>
              <a:rPr lang="en-US" dirty="0" smtClean="0"/>
              <a:t> Llano Uplift and Northern Trinity Groundwater Availability Models</a:t>
            </a:r>
          </a:p>
          <a:p>
            <a:r>
              <a:rPr lang="en-US" dirty="0" smtClean="0"/>
              <a:t>Format: Raster </a:t>
            </a:r>
          </a:p>
          <a:p>
            <a:r>
              <a:rPr lang="en-US" dirty="0" smtClean="0"/>
              <a:t>Resolution: ¼ mile x ¼ mile</a:t>
            </a:r>
          </a:p>
          <a:p>
            <a:r>
              <a:rPr lang="en-US" dirty="0" smtClean="0"/>
              <a:t>Raster value represents bottom of layer/top of next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5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ontent Placeholder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1288334"/>
              </p:ext>
            </p:extLst>
          </p:nvPr>
        </p:nvGraphicFramePr>
        <p:xfrm>
          <a:off x="4648200" y="1371600"/>
          <a:ext cx="3962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4435"/>
            <a:ext cx="4419600" cy="319455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5301007" y="21336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399" y="2811710"/>
            <a:ext cx="1930139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01989" y="3109274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301007" y="3407955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289026" y="38862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63888" y="4352744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251517" y="5826929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01007" y="66294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44839" y="1825823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1300’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263889" y="2447826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1150’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244838" y="2811710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1100’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5269976" y="3407955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1050’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251517" y="3891079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9</a:t>
            </a:r>
            <a:r>
              <a:rPr lang="en-US" sz="1400" dirty="0" smtClean="0"/>
              <a:t>00’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244839" y="4352744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800’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5250926" y="5547191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500’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5244839" y="6321623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400’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04800" y="4344888"/>
            <a:ext cx="464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 given point, each raster contains one z (elevation) value that corresponds to the bottom of that layer </a:t>
            </a:r>
          </a:p>
          <a:p>
            <a:endParaRPr lang="en-US" dirty="0"/>
          </a:p>
          <a:p>
            <a:r>
              <a:rPr lang="en-US" dirty="0" smtClean="0"/>
              <a:t>A stratigraphic column can then be drawn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282939" y="5029200"/>
            <a:ext cx="6096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51517" y="4723928"/>
            <a:ext cx="647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7</a:t>
            </a:r>
            <a:r>
              <a:rPr lang="en-US" sz="1400" dirty="0" smtClean="0"/>
              <a:t>00’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527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22405"/>
            <a:ext cx="4119282" cy="31830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Function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There are two types of formats data can be displayed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Single point on map</a:t>
            </a:r>
          </a:p>
          <a:p>
            <a:pPr lvl="1"/>
            <a:r>
              <a:rPr lang="en-US" dirty="0" smtClean="0"/>
              <a:t>Click</a:t>
            </a:r>
          </a:p>
          <a:p>
            <a:pPr lvl="1"/>
            <a:r>
              <a:rPr lang="en-US" dirty="0" smtClean="0"/>
              <a:t>Location services </a:t>
            </a:r>
          </a:p>
          <a:p>
            <a:endParaRPr lang="en-US" dirty="0"/>
          </a:p>
          <a:p>
            <a:r>
              <a:rPr lang="en-US" dirty="0" smtClean="0"/>
              <a:t>Polyline drawn to generate a cross section</a:t>
            </a:r>
            <a:endParaRPr lang="en-US" dirty="0"/>
          </a:p>
        </p:txBody>
      </p:sp>
      <p:graphicFrame>
        <p:nvGraphicFramePr>
          <p:cNvPr id="8" name="Content Placeholder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578645"/>
              </p:ext>
            </p:extLst>
          </p:nvPr>
        </p:nvGraphicFramePr>
        <p:xfrm>
          <a:off x="6096000" y="692392"/>
          <a:ext cx="18288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87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PostgreSQL/</a:t>
            </a:r>
            <a:r>
              <a:rPr lang="en-US" dirty="0" err="1" smtClean="0"/>
              <a:t>PostGIS</a:t>
            </a:r>
            <a:endParaRPr lang="en-US" dirty="0" smtClean="0"/>
          </a:p>
          <a:p>
            <a:pPr lvl="1"/>
            <a:r>
              <a:rPr lang="en-US" dirty="0" smtClean="0"/>
              <a:t>Spatial database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Geoserver</a:t>
            </a:r>
            <a:endParaRPr lang="en-US" dirty="0" smtClean="0"/>
          </a:p>
          <a:p>
            <a:pPr lvl="1"/>
            <a:r>
              <a:rPr lang="en-US" dirty="0" smtClean="0"/>
              <a:t>Web Map Service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Leaflet</a:t>
            </a:r>
            <a:endParaRPr lang="en-US" dirty="0"/>
          </a:p>
          <a:p>
            <a:pPr lvl="1"/>
            <a:r>
              <a:rPr lang="en-US" dirty="0" smtClean="0"/>
              <a:t>Front end mapping platform</a:t>
            </a:r>
          </a:p>
          <a:p>
            <a:pPr lvl="1"/>
            <a:r>
              <a:rPr lang="en-US" dirty="0" smtClean="0"/>
              <a:t>Lightweight </a:t>
            </a:r>
          </a:p>
          <a:p>
            <a:pPr lvl="1"/>
            <a:r>
              <a:rPr lang="en-US" dirty="0" smtClean="0"/>
              <a:t>Javascript plugin tool library </a:t>
            </a:r>
          </a:p>
        </p:txBody>
      </p:sp>
      <p:pic>
        <p:nvPicPr>
          <p:cNvPr id="1026" name="Picture 2" descr="http://leafletjs.com/docs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572000"/>
            <a:ext cx="3429000" cy="9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irona-geoserver-workshop.readthedocs.org/en/latest/_images/geo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943" y="3276600"/>
            <a:ext cx="3653913" cy="86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blog.safe.com/wp-content/uploads/2010/09/PostGIS-databa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698" y="1447799"/>
            <a:ext cx="1566403" cy="156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42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Anticipated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19893"/>
            <a:ext cx="8229600" cy="4219977"/>
          </a:xfrm>
        </p:spPr>
      </p:pic>
      <p:cxnSp>
        <p:nvCxnSpPr>
          <p:cNvPr id="8" name="Straight Arrow Connector 7"/>
          <p:cNvCxnSpPr/>
          <p:nvPr/>
        </p:nvCxnSpPr>
        <p:spPr>
          <a:xfrm flipH="1">
            <a:off x="685800" y="2590800"/>
            <a:ext cx="3810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90600" y="2390745"/>
            <a:ext cx="23926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Draw Polyline Tool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85800" y="2895600"/>
            <a:ext cx="304800" cy="15240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81338" y="2999290"/>
            <a:ext cx="2168349" cy="40011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Point Marker Tool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157216" y="2229265"/>
            <a:ext cx="533400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809911" y="2031836"/>
            <a:ext cx="29846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Place and Address Search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1460" y="1990635"/>
            <a:ext cx="83067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Zoom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99400"/>
            <a:ext cx="3657600" cy="2826327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3048000" y="3581400"/>
            <a:ext cx="0" cy="213360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 flipV="1">
            <a:off x="3025140" y="3855719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 flipV="1">
            <a:off x="3025139" y="396240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V="1">
            <a:off x="3025138" y="419100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V="1">
            <a:off x="3029666" y="449580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flipV="1">
            <a:off x="3025137" y="462534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3025136" y="4812563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3029665" y="502920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V="1">
            <a:off x="3025135" y="5257800"/>
            <a:ext cx="45719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029666" y="3880087"/>
            <a:ext cx="35361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rgbClr val="FF0000"/>
                </a:solidFill>
              </a:rPr>
              <a:t>1300</a:t>
            </a:r>
            <a:endParaRPr lang="en-US" sz="600" dirty="0">
              <a:solidFill>
                <a:srgbClr val="FF0000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3075385" y="3048000"/>
            <a:ext cx="1196578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cdn1.iconfinder.com/data/icons/Map-Markers-Icons-Demo-PNG/256/Map-Marker-Marker-Outside-Azur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55719"/>
            <a:ext cx="172653" cy="17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656" y="4343400"/>
            <a:ext cx="3111924" cy="187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2" name="Straight Arrow Connector 51"/>
          <p:cNvCxnSpPr/>
          <p:nvPr/>
        </p:nvCxnSpPr>
        <p:spPr>
          <a:xfrm>
            <a:off x="5809911" y="3992878"/>
            <a:ext cx="286089" cy="278647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81400" y="2667000"/>
            <a:ext cx="609600" cy="21687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95800" y="2883874"/>
            <a:ext cx="609600" cy="23083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191000" y="2883874"/>
            <a:ext cx="304800" cy="23083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271963" y="2883874"/>
            <a:ext cx="1428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x</a:t>
            </a:r>
            <a:endParaRPr 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8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Groundwater background and needs</a:t>
            </a:r>
          </a:p>
          <a:p>
            <a:r>
              <a:rPr lang="en-US" dirty="0"/>
              <a:t>Project </a:t>
            </a:r>
            <a:r>
              <a:rPr lang="en-US" dirty="0" smtClean="0"/>
              <a:t>proposal </a:t>
            </a:r>
            <a:endParaRPr lang="en-US" dirty="0"/>
          </a:p>
          <a:p>
            <a:r>
              <a:rPr lang="en-US" dirty="0" smtClean="0"/>
              <a:t>Current practices</a:t>
            </a:r>
          </a:p>
          <a:p>
            <a:r>
              <a:rPr lang="en-US" dirty="0" smtClean="0"/>
              <a:t>Existing map applications</a:t>
            </a:r>
          </a:p>
          <a:p>
            <a:r>
              <a:rPr lang="en-US" dirty="0" smtClean="0"/>
              <a:t>Methodology and framework</a:t>
            </a:r>
          </a:p>
          <a:p>
            <a:r>
              <a:rPr lang="en-US" dirty="0" smtClean="0"/>
              <a:t>Challenges and opportunities</a:t>
            </a:r>
          </a:p>
          <a:p>
            <a:r>
              <a:rPr lang="en-US" dirty="0" smtClean="0"/>
              <a:t>Timeline and presentation venues</a:t>
            </a:r>
          </a:p>
          <a:p>
            <a:r>
              <a:rPr lang="en-US" dirty="0" smtClean="0"/>
              <a:t>References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59352"/>
          </a:xfrm>
        </p:spPr>
        <p:txBody>
          <a:bodyPr/>
          <a:lstStyle/>
          <a:p>
            <a:r>
              <a:rPr lang="en-US" sz="3600" dirty="0"/>
              <a:t>Challenges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572000" y="1143000"/>
            <a:ext cx="4041775" cy="654843"/>
          </a:xfrm>
        </p:spPr>
        <p:txBody>
          <a:bodyPr/>
          <a:lstStyle/>
          <a:p>
            <a:r>
              <a:rPr lang="en-US" sz="3600" dirty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40188" cy="42267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Wide user group</a:t>
            </a:r>
          </a:p>
          <a:p>
            <a:pPr lvl="1"/>
            <a:r>
              <a:rPr lang="en-US" dirty="0" smtClean="0"/>
              <a:t>Keep design simple</a:t>
            </a:r>
          </a:p>
          <a:p>
            <a:pPr lvl="1"/>
            <a:r>
              <a:rPr lang="en-US" dirty="0" smtClean="0"/>
              <a:t>Offer help screen</a:t>
            </a:r>
          </a:p>
          <a:p>
            <a:pPr lvl="1"/>
            <a:endParaRPr lang="en-US" dirty="0"/>
          </a:p>
          <a:p>
            <a:r>
              <a:rPr lang="en-US" dirty="0" smtClean="0"/>
              <a:t>Coding</a:t>
            </a:r>
          </a:p>
          <a:p>
            <a:pPr lvl="1"/>
            <a:r>
              <a:rPr lang="en-US" dirty="0" smtClean="0"/>
              <a:t>Javascript</a:t>
            </a:r>
          </a:p>
          <a:p>
            <a:pPr lvl="1"/>
            <a:r>
              <a:rPr lang="en-US" dirty="0" smtClean="0"/>
              <a:t>CSS</a:t>
            </a:r>
          </a:p>
          <a:p>
            <a:pPr lvl="1"/>
            <a:r>
              <a:rPr lang="en-US" dirty="0" err="1" smtClean="0"/>
              <a:t>Highchart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Graphics display</a:t>
            </a:r>
          </a:p>
          <a:p>
            <a:pPr lvl="1"/>
            <a:r>
              <a:rPr lang="en-US" dirty="0" smtClean="0"/>
              <a:t>Screen size</a:t>
            </a:r>
          </a:p>
          <a:p>
            <a:pPr lvl="1"/>
            <a:r>
              <a:rPr lang="en-US" dirty="0" smtClean="0"/>
              <a:t>Printable</a:t>
            </a:r>
          </a:p>
          <a:p>
            <a:pPr marL="393192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2133600"/>
            <a:ext cx="4041775" cy="4226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Easily duplicated for other areas</a:t>
            </a:r>
          </a:p>
          <a:p>
            <a:endParaRPr lang="en-US" dirty="0"/>
          </a:p>
          <a:p>
            <a:r>
              <a:rPr lang="en-US" dirty="0" smtClean="0"/>
              <a:t>Location services using GPS from mobile devices</a:t>
            </a:r>
          </a:p>
          <a:p>
            <a:endParaRPr lang="en-US" dirty="0"/>
          </a:p>
          <a:p>
            <a:r>
              <a:rPr lang="en-US" dirty="0" smtClean="0"/>
              <a:t>Framework built for other data sets</a:t>
            </a:r>
          </a:p>
          <a:p>
            <a:pPr lvl="1"/>
            <a:r>
              <a:rPr lang="en-US" dirty="0" smtClean="0"/>
              <a:t>Wells</a:t>
            </a:r>
          </a:p>
          <a:p>
            <a:pPr lvl="1"/>
            <a:r>
              <a:rPr lang="en-US" dirty="0" smtClean="0"/>
              <a:t>Water levels</a:t>
            </a:r>
          </a:p>
          <a:p>
            <a:pPr lvl="1"/>
            <a:r>
              <a:rPr lang="en-US" dirty="0" smtClean="0"/>
              <a:t>Water quality</a:t>
            </a:r>
          </a:p>
          <a:p>
            <a:pPr lvl="2"/>
            <a:r>
              <a:rPr lang="en-US" dirty="0" smtClean="0"/>
              <a:t>Brackish water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47500" lnSpcReduction="20000"/>
          </a:bodyPr>
          <a:lstStyle/>
          <a:p>
            <a:endParaRPr lang="en-US" sz="2900" dirty="0" smtClean="0"/>
          </a:p>
          <a:p>
            <a:r>
              <a:rPr lang="en-US" sz="3800" dirty="0" smtClean="0"/>
              <a:t>Data compilation and formatting</a:t>
            </a:r>
          </a:p>
          <a:p>
            <a:pPr lvl="1"/>
            <a:r>
              <a:rPr lang="en-US" sz="3800" dirty="0" smtClean="0"/>
              <a:t>July –Aug 2015</a:t>
            </a:r>
          </a:p>
          <a:p>
            <a:pPr lvl="1"/>
            <a:endParaRPr lang="en-US" sz="3800" dirty="0"/>
          </a:p>
          <a:p>
            <a:r>
              <a:rPr lang="en-US" sz="3800" dirty="0" smtClean="0"/>
              <a:t>Database and server construction</a:t>
            </a:r>
          </a:p>
          <a:p>
            <a:pPr lvl="1"/>
            <a:r>
              <a:rPr lang="en-US" sz="3800" dirty="0" smtClean="0"/>
              <a:t>Sept 2015</a:t>
            </a:r>
          </a:p>
          <a:p>
            <a:pPr lvl="1"/>
            <a:endParaRPr lang="en-US" sz="3800" dirty="0"/>
          </a:p>
          <a:p>
            <a:r>
              <a:rPr lang="en-US" sz="3800" dirty="0" smtClean="0"/>
              <a:t>Web application coding</a:t>
            </a:r>
          </a:p>
          <a:p>
            <a:pPr lvl="1"/>
            <a:r>
              <a:rPr lang="en-US" sz="3800" dirty="0" smtClean="0"/>
              <a:t>Sept-Dec 2015</a:t>
            </a:r>
          </a:p>
          <a:p>
            <a:pPr lvl="1"/>
            <a:endParaRPr lang="en-US" sz="3800" dirty="0" smtClean="0"/>
          </a:p>
          <a:p>
            <a:r>
              <a:rPr lang="en-US" sz="3800" dirty="0" smtClean="0"/>
              <a:t>Application testing</a:t>
            </a:r>
          </a:p>
          <a:p>
            <a:pPr lvl="1"/>
            <a:r>
              <a:rPr lang="en-US" sz="3800" dirty="0" smtClean="0"/>
              <a:t>Dec 2015</a:t>
            </a:r>
          </a:p>
          <a:p>
            <a:pPr lvl="1"/>
            <a:endParaRPr lang="en-US" sz="3800" dirty="0" smtClean="0"/>
          </a:p>
          <a:p>
            <a:r>
              <a:rPr lang="en-US" sz="3800" dirty="0" smtClean="0"/>
              <a:t>Project report </a:t>
            </a:r>
          </a:p>
          <a:p>
            <a:pPr lvl="1"/>
            <a:r>
              <a:rPr lang="en-US" sz="3800" dirty="0" smtClean="0"/>
              <a:t>Dec 2015–Jan 2016</a:t>
            </a:r>
          </a:p>
          <a:p>
            <a:pPr lvl="1"/>
            <a:endParaRPr lang="en-US" sz="3800" dirty="0" smtClean="0"/>
          </a:p>
          <a:p>
            <a:r>
              <a:rPr lang="en-US" sz="3800" dirty="0" smtClean="0"/>
              <a:t>Presentation</a:t>
            </a:r>
          </a:p>
          <a:p>
            <a:pPr lvl="1"/>
            <a:r>
              <a:rPr lang="en-US" sz="3800" dirty="0" smtClean="0"/>
              <a:t>Spring 2016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Presentation Venues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Association of American Geographer's </a:t>
            </a:r>
            <a:r>
              <a:rPr lang="en-US" dirty="0" smtClean="0"/>
              <a:t>conference</a:t>
            </a:r>
          </a:p>
          <a:p>
            <a:pPr lvl="1"/>
            <a:r>
              <a:rPr lang="en-US" dirty="0" smtClean="0"/>
              <a:t>March 29- April 2, 2016 San Francisco, CA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Texas Water Conservation Association conference</a:t>
            </a:r>
          </a:p>
          <a:p>
            <a:pPr lvl="1"/>
            <a:r>
              <a:rPr lang="en-US" dirty="0" smtClean="0"/>
              <a:t>March 2-4 2016 Woodlands, TX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Texas Alliance of Groundwater Districts quarterly meeting</a:t>
            </a:r>
          </a:p>
          <a:p>
            <a:pPr lvl="1"/>
            <a:r>
              <a:rPr lang="en-US" dirty="0" smtClean="0"/>
              <a:t>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500" dirty="0" smtClean="0"/>
              <a:t>Central Texas Groundwater Conservation District, Maps, Retrieved on June 16, 2015 from http</a:t>
            </a:r>
            <a:r>
              <a:rPr lang="en-US" sz="1500" dirty="0"/>
              <a:t>://www.centraltexasgcd.org/maps-2</a:t>
            </a:r>
            <a:r>
              <a:rPr lang="en-US" sz="1500" dirty="0" smtClean="0"/>
              <a:t>/</a:t>
            </a:r>
          </a:p>
          <a:p>
            <a:endParaRPr lang="en-US" sz="1500" dirty="0"/>
          </a:p>
          <a:p>
            <a:r>
              <a:rPr lang="en-US" sz="1500" dirty="0"/>
              <a:t>Elliott, M, 2011, “Use your iPhone to find or track bike routes” Retrieved on July 7, 2015 from http://www.cnet.com/how-to/use-your-iphone-to-find-or-track-bike-routes</a:t>
            </a:r>
            <a:r>
              <a:rPr lang="en-US" sz="1500" dirty="0" smtClean="0"/>
              <a:t>/</a:t>
            </a:r>
          </a:p>
          <a:p>
            <a:endParaRPr lang="en-US" sz="1500" dirty="0"/>
          </a:p>
          <a:p>
            <a:r>
              <a:rPr lang="en-US" sz="1500" dirty="0"/>
              <a:t>Freeze, R. A., &amp; Cherry, J. A. (1979). Groundwater.</a:t>
            </a:r>
            <a:endParaRPr lang="en-US" sz="1500" dirty="0" smtClean="0"/>
          </a:p>
          <a:p>
            <a:endParaRPr lang="en-US" sz="1500" dirty="0"/>
          </a:p>
          <a:p>
            <a:r>
              <a:rPr lang="en-US" sz="1500" dirty="0" smtClean="0"/>
              <a:t>High Plains Aquifer System-Water Levels Time Series</a:t>
            </a:r>
            <a:r>
              <a:rPr lang="en-US" sz="1500" dirty="0"/>
              <a:t>, Retrieved on June 12, 2015 from http://hpasgam.intera.com</a:t>
            </a:r>
            <a:r>
              <a:rPr lang="en-US" sz="1500" dirty="0" smtClean="0"/>
              <a:t>/</a:t>
            </a:r>
          </a:p>
          <a:p>
            <a:endParaRPr lang="en-US" sz="1500" dirty="0"/>
          </a:p>
          <a:p>
            <a:r>
              <a:rPr lang="en-US" sz="1500" dirty="0"/>
              <a:t>Minnesota Geological Survey, Online Map Services, Retrieved on June 15, 2015 from http://</a:t>
            </a:r>
            <a:r>
              <a:rPr lang="en-US" sz="1500" dirty="0" smtClean="0"/>
              <a:t>www.mngs.umn.edu/service.htm</a:t>
            </a:r>
          </a:p>
          <a:p>
            <a:endParaRPr lang="en-US" sz="1500" dirty="0"/>
          </a:p>
          <a:p>
            <a:r>
              <a:rPr lang="en-US" sz="1500" dirty="0" smtClean="0"/>
              <a:t>Regional District of Nanaimo, Watersheds and Aquifers 101, Retrieved </a:t>
            </a:r>
            <a:r>
              <a:rPr lang="en-US" sz="1500" dirty="0"/>
              <a:t>on July 16, 2015 from http://www.rdn.bc.ca/cms.asp?wpID=2415 </a:t>
            </a:r>
            <a:endParaRPr lang="en-US" sz="1500" dirty="0" smtClean="0"/>
          </a:p>
          <a:p>
            <a:endParaRPr lang="en-US" sz="1500" dirty="0"/>
          </a:p>
          <a:p>
            <a:r>
              <a:rPr lang="en-US" sz="1500" dirty="0"/>
              <a:t>Texas Water Development Board,  2009, “Groundwater Availability Model for the Hill Country Portion of the Trinity Aquifer System, Texas”</a:t>
            </a:r>
          </a:p>
          <a:p>
            <a:endParaRPr lang="en-US" sz="1500" dirty="0" smtClean="0"/>
          </a:p>
          <a:p>
            <a:r>
              <a:rPr lang="en-US" sz="1500" dirty="0"/>
              <a:t> </a:t>
            </a:r>
            <a:r>
              <a:rPr lang="en-US" sz="1500" dirty="0" smtClean="0"/>
              <a:t>The </a:t>
            </a:r>
            <a:r>
              <a:rPr lang="en-US" sz="1500" dirty="0"/>
              <a:t>Edwards Aquifer Website, Gregg </a:t>
            </a:r>
            <a:r>
              <a:rPr lang="en-US" sz="1500" dirty="0" err="1" smtClean="0"/>
              <a:t>Eckhardt</a:t>
            </a:r>
            <a:r>
              <a:rPr lang="en-US" sz="1500" dirty="0" smtClean="0"/>
              <a:t>, Retrieved on June 17, 2015 from http</a:t>
            </a:r>
            <a:r>
              <a:rPr lang="en-US" sz="1500" dirty="0"/>
              <a:t>://</a:t>
            </a:r>
            <a:r>
              <a:rPr lang="en-US" sz="1500" dirty="0" smtClean="0"/>
              <a:t>www.edwardsaquifer.net/geology.html</a:t>
            </a:r>
          </a:p>
          <a:p>
            <a:endParaRPr lang="en-US" sz="1500" dirty="0" smtClean="0"/>
          </a:p>
          <a:p>
            <a:r>
              <a:rPr lang="en-US" sz="1500" dirty="0" smtClean="0"/>
              <a:t>United States Department of Energy Hanford Site, Annual Reports, Retrieved on June 12, 2015 from http</a:t>
            </a:r>
            <a:r>
              <a:rPr lang="en-US" sz="1500" dirty="0"/>
              <a:t>://higrv.hanford.gov/Hanford_Reports/Cross_Section_Tool</a:t>
            </a:r>
            <a:r>
              <a:rPr lang="en-US" sz="1500" dirty="0" smtClean="0"/>
              <a:t>/</a:t>
            </a:r>
          </a:p>
          <a:p>
            <a:endParaRPr lang="en-US" sz="1500" dirty="0"/>
          </a:p>
          <a:p>
            <a:r>
              <a:rPr lang="en-US" sz="1500" dirty="0" smtClean="0"/>
              <a:t>United States Geological Survey Texas Science Center, Texas Geology Web Map Viewer, Retrieved on June 5, </a:t>
            </a:r>
            <a:r>
              <a:rPr lang="en-US" sz="1500" dirty="0"/>
              <a:t>2015 from http://txpub.usgs.gov/dss/texasgeology</a:t>
            </a:r>
            <a:r>
              <a:rPr lang="en-US" sz="1500" dirty="0" smtClean="0"/>
              <a:t>/</a:t>
            </a:r>
          </a:p>
          <a:p>
            <a:endParaRPr lang="en-US" sz="1500" dirty="0"/>
          </a:p>
          <a:p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2819400" cy="1238250"/>
          </a:xfrm>
        </p:spPr>
        <p:txBody>
          <a:bodyPr/>
          <a:lstStyle/>
          <a:p>
            <a:r>
              <a:rPr lang="en-US" smtClean="0"/>
              <a:t>Groundwater Conservation Districts (GCD)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1066800"/>
            <a:ext cx="6317673" cy="8175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676400"/>
            <a:ext cx="2743200" cy="4572000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Manage groundwater on a local level (99 Districts)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Register and identify wells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Permit and meter wells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Spacing and production requirements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Aquifer modeling and modeled available groundwater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Each is unique with varying rules but same underlying mission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Tax or fee-based funding</a:t>
            </a:r>
          </a:p>
          <a:p>
            <a:endParaRPr lang="en-US" b="1" dirty="0" smtClean="0"/>
          </a:p>
        </p:txBody>
      </p:sp>
      <p:sp>
        <p:nvSpPr>
          <p:cNvPr id="6" name="Oval 5"/>
          <p:cNvSpPr/>
          <p:nvPr/>
        </p:nvSpPr>
        <p:spPr>
          <a:xfrm>
            <a:off x="6675356" y="3048000"/>
            <a:ext cx="381000" cy="4249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751737"/>
            <a:ext cx="2123448" cy="19956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Central Texas Groundwater Conservation District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434840"/>
          </a:xfrm>
        </p:spPr>
        <p:txBody>
          <a:bodyPr/>
          <a:lstStyle/>
          <a:p>
            <a:pPr marL="0" lvl="0" indent="0">
              <a:buNone/>
            </a:pPr>
            <a:r>
              <a:rPr lang="en-US" sz="1400" b="1" dirty="0">
                <a:solidFill>
                  <a:prstClr val="black"/>
                </a:solidFill>
              </a:rPr>
              <a:t>Central Texas </a:t>
            </a:r>
            <a:r>
              <a:rPr lang="en-US" sz="1400" b="1" dirty="0" smtClean="0">
                <a:solidFill>
                  <a:prstClr val="black"/>
                </a:solidFill>
              </a:rPr>
              <a:t>GCD</a:t>
            </a:r>
            <a:endParaRPr lang="en-US" sz="1400" dirty="0" smtClean="0">
              <a:solidFill>
                <a:prstClr val="black"/>
              </a:solidFill>
            </a:endParaRPr>
          </a:p>
          <a:p>
            <a:pPr marL="285750" lvl="0" indent="-285750"/>
            <a:r>
              <a:rPr lang="en-US" sz="1600" dirty="0" smtClean="0">
                <a:solidFill>
                  <a:prstClr val="black"/>
                </a:solidFill>
              </a:rPr>
              <a:t>Tax-based</a:t>
            </a:r>
            <a:endParaRPr lang="en-US" sz="1600" dirty="0">
              <a:solidFill>
                <a:prstClr val="black"/>
              </a:solidFill>
            </a:endParaRPr>
          </a:p>
          <a:p>
            <a:pPr marL="285750" lvl="0" indent="-285750"/>
            <a:r>
              <a:rPr lang="en-US" sz="1600" dirty="0" smtClean="0">
                <a:solidFill>
                  <a:prstClr val="black"/>
                </a:solidFill>
              </a:rPr>
              <a:t>Burnet County 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pop 50,000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 1,021 </a:t>
            </a:r>
            <a:r>
              <a:rPr lang="en-US" sz="1600" dirty="0" smtClean="0">
                <a:solidFill>
                  <a:prstClr val="black"/>
                </a:solidFill>
              </a:rPr>
              <a:t>sq. </a:t>
            </a:r>
            <a:r>
              <a:rPr lang="en-US" sz="1600" dirty="0">
                <a:solidFill>
                  <a:prstClr val="black"/>
                </a:solidFill>
              </a:rPr>
              <a:t>miles</a:t>
            </a:r>
          </a:p>
          <a:p>
            <a:pPr marL="285750" lvl="0" indent="-285750"/>
            <a:r>
              <a:rPr lang="en-US" sz="1600" dirty="0">
                <a:solidFill>
                  <a:prstClr val="black"/>
                </a:solidFill>
              </a:rPr>
              <a:t>6 aquifers -&gt; sub-aquifers</a:t>
            </a:r>
          </a:p>
          <a:p>
            <a:pPr marL="285750" lvl="0" indent="-285750"/>
            <a:r>
              <a:rPr lang="en-US" sz="1600" dirty="0" smtClean="0">
                <a:solidFill>
                  <a:prstClr val="black"/>
                </a:solidFill>
              </a:rPr>
              <a:t>Science-based </a:t>
            </a:r>
            <a:r>
              <a:rPr lang="en-US" sz="1600" dirty="0">
                <a:solidFill>
                  <a:prstClr val="black"/>
                </a:solidFill>
              </a:rPr>
              <a:t>policy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68" y="4717950"/>
            <a:ext cx="2743200" cy="143950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976717"/>
            <a:ext cx="3713018" cy="480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53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What is an aquifer?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2667000" cy="443484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 saturated permeable geologic unit that can transmit significant quantities of water (Freeze and Cherry, 1979)</a:t>
            </a:r>
          </a:p>
          <a:p>
            <a:endParaRPr lang="en-US" sz="1800" dirty="0"/>
          </a:p>
          <a:p>
            <a:r>
              <a:rPr lang="en-US" sz="1800" dirty="0" smtClean="0"/>
              <a:t>May be bounded by impermeable layer(s)</a:t>
            </a:r>
          </a:p>
          <a:p>
            <a:endParaRPr lang="en-US" sz="1800" dirty="0"/>
          </a:p>
          <a:p>
            <a:r>
              <a:rPr lang="en-US" sz="1800" dirty="0" smtClean="0"/>
              <a:t>Wells, springs, seeps, pits, lakes, creeks, and rivers are fed by aquifers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00200"/>
            <a:ext cx="5799802" cy="4819270"/>
          </a:xfrm>
        </p:spPr>
      </p:pic>
      <p:sp>
        <p:nvSpPr>
          <p:cNvPr id="6" name="Rectangle 5"/>
          <p:cNvSpPr/>
          <p:nvPr/>
        </p:nvSpPr>
        <p:spPr>
          <a:xfrm>
            <a:off x="8001000" y="3810000"/>
            <a:ext cx="914400" cy="6975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6892" y="4507584"/>
            <a:ext cx="908508" cy="4151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06892" y="4922756"/>
            <a:ext cx="908508" cy="4112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001000" y="5334000"/>
            <a:ext cx="9144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01000" y="5715000"/>
            <a:ext cx="914400" cy="685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77200" y="397412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Surface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006892" y="4561281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Aquifer</a:t>
            </a:r>
            <a:r>
              <a:rPr lang="en-US" sz="1600" dirty="0" smtClean="0"/>
              <a:t> 1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077200" y="4922756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Confined </a:t>
            </a:r>
          </a:p>
          <a:p>
            <a:r>
              <a:rPr lang="en-US" sz="1200" dirty="0" smtClean="0"/>
              <a:t>Layer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8036154" y="5370611"/>
            <a:ext cx="920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Aquifer</a:t>
            </a:r>
            <a:r>
              <a:rPr lang="en-US" sz="1200" dirty="0" smtClean="0"/>
              <a:t> 2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001000" y="5904011"/>
            <a:ext cx="902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Aquifer 3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6477000"/>
            <a:ext cx="297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/>
              <a:t>Regional District of Nanaimo</a:t>
            </a:r>
          </a:p>
        </p:txBody>
      </p:sp>
    </p:spTree>
    <p:extLst>
      <p:ext uri="{BB962C8B-B14F-4D97-AF65-F5344CB8AC3E}">
        <p14:creationId xmlns:p14="http://schemas.microsoft.com/office/powerpoint/2010/main" val="11717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needs aquifer data?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Groundwater District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Vital for managing an aquifer</a:t>
            </a:r>
          </a:p>
          <a:p>
            <a:r>
              <a:rPr lang="en-US" dirty="0" smtClean="0"/>
              <a:t>Multiple aquifers overly each other </a:t>
            </a:r>
          </a:p>
          <a:p>
            <a:r>
              <a:rPr lang="en-US" dirty="0" smtClean="0"/>
              <a:t>Production assigned by aquifer</a:t>
            </a:r>
          </a:p>
          <a:p>
            <a:r>
              <a:rPr lang="en-US" dirty="0" smtClean="0"/>
              <a:t>New wells can be designed with greater accuracy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Educating the general public</a:t>
            </a:r>
          </a:p>
          <a:p>
            <a:r>
              <a:rPr lang="en-US" dirty="0" smtClean="0"/>
              <a:t>Well owners want to know from which aquifer they produce </a:t>
            </a:r>
          </a:p>
          <a:p>
            <a:r>
              <a:rPr lang="en-US" dirty="0" smtClean="0"/>
              <a:t>New proposed well owners want to know the depth and cost</a:t>
            </a:r>
          </a:p>
          <a:p>
            <a:r>
              <a:rPr lang="en-US" dirty="0" smtClean="0"/>
              <a:t>Drought contingency </a:t>
            </a:r>
            <a:r>
              <a:rPr lang="en-US" dirty="0"/>
              <a:t>p</a:t>
            </a:r>
            <a:r>
              <a:rPr lang="en-US" dirty="0" smtClean="0"/>
              <a:t>lans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6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Challenges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Aquifer data exist but are not easily attainable for the public </a:t>
            </a:r>
          </a:p>
          <a:p>
            <a:r>
              <a:rPr lang="en-US" dirty="0" smtClean="0"/>
              <a:t>A professional is needed to compile data, analyze, and interpret the results </a:t>
            </a:r>
          </a:p>
          <a:p>
            <a:r>
              <a:rPr lang="en-US" dirty="0" smtClean="0"/>
              <a:t>Specialized software is needed to visualize the underlying aquifers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3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Proposal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Develop an open source web-based mapping application that will generate user customized aquifer data in a cross section format.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4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Utilize open source software to create a responsive web map design that functions within a browser on any device </a:t>
            </a:r>
          </a:p>
          <a:p>
            <a:endParaRPr lang="en-US" dirty="0"/>
          </a:p>
          <a:p>
            <a:r>
              <a:rPr lang="en-US" dirty="0" smtClean="0"/>
              <a:t>Create custom cross section graphs generated from raster surface elevation values representing the various aquifer layers</a:t>
            </a:r>
          </a:p>
          <a:p>
            <a:endParaRPr lang="en-US" dirty="0"/>
          </a:p>
          <a:p>
            <a:r>
              <a:rPr lang="en-US" dirty="0" smtClean="0"/>
              <a:t>Develop a simple, powerful, and user friendly interface/experience for a wide number of public users</a:t>
            </a:r>
          </a:p>
          <a:p>
            <a:endParaRPr lang="en-US" dirty="0" smtClean="0"/>
          </a:p>
          <a:p>
            <a:r>
              <a:rPr lang="en-US" dirty="0" smtClean="0"/>
              <a:t>Employ a design that can be easily duplicated and one that is scalable for additional data and features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4131</TotalTime>
  <Words>1004</Words>
  <Application>Microsoft Office PowerPoint</Application>
  <PresentationFormat>On-screen Show (4:3)</PresentationFormat>
  <Paragraphs>292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Flow</vt:lpstr>
      <vt:lpstr>Office Theme</vt:lpstr>
      <vt:lpstr>Designing an Open Source Web Application for Visualizing Aquifers</vt:lpstr>
      <vt:lpstr>Outline</vt:lpstr>
      <vt:lpstr>Groundwater Conservation Districts (GCD)</vt:lpstr>
      <vt:lpstr>Central Texas Groundwater Conservation District</vt:lpstr>
      <vt:lpstr>What is an aquifer?</vt:lpstr>
      <vt:lpstr>Who needs aquifer data?</vt:lpstr>
      <vt:lpstr>Current Challenges</vt:lpstr>
      <vt:lpstr>Project Proposal </vt:lpstr>
      <vt:lpstr>Objectives</vt:lpstr>
      <vt:lpstr>Traditional Geology and Aquifer Maps </vt:lpstr>
      <vt:lpstr>Cross Sections </vt:lpstr>
      <vt:lpstr>Related Applications</vt:lpstr>
      <vt:lpstr>Related Web Maps</vt:lpstr>
      <vt:lpstr>Related Web Maps</vt:lpstr>
      <vt:lpstr>Subsurface Layers</vt:lpstr>
      <vt:lpstr>Methodology</vt:lpstr>
      <vt:lpstr>Application Function </vt:lpstr>
      <vt:lpstr>Project Framework</vt:lpstr>
      <vt:lpstr>Anticipated Results</vt:lpstr>
      <vt:lpstr>PowerPoint Presentation</vt:lpstr>
      <vt:lpstr>Timeline</vt:lpstr>
      <vt:lpstr>Possible Presentation Venues 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Mitchell</dc:creator>
  <cp:lastModifiedBy>Beth King</cp:lastModifiedBy>
  <cp:revision>83</cp:revision>
  <dcterms:created xsi:type="dcterms:W3CDTF">2015-06-16T19:08:11Z</dcterms:created>
  <dcterms:modified xsi:type="dcterms:W3CDTF">2015-08-04T21:55:00Z</dcterms:modified>
</cp:coreProperties>
</file>