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6" r:id="rId3"/>
    <p:sldId id="275" r:id="rId4"/>
    <p:sldId id="303" r:id="rId5"/>
    <p:sldId id="274" r:id="rId6"/>
    <p:sldId id="295" r:id="rId7"/>
    <p:sldId id="299" r:id="rId8"/>
    <p:sldId id="284" r:id="rId9"/>
    <p:sldId id="301" r:id="rId10"/>
    <p:sldId id="260" r:id="rId11"/>
    <p:sldId id="304" r:id="rId12"/>
    <p:sldId id="300" r:id="rId13"/>
    <p:sldId id="271" r:id="rId14"/>
    <p:sldId id="298" r:id="rId15"/>
    <p:sldId id="263" r:id="rId16"/>
    <p:sldId id="297" r:id="rId17"/>
    <p:sldId id="290" r:id="rId18"/>
    <p:sldId id="302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8" autoAdjust="0"/>
    <p:restoredTop sz="94660"/>
  </p:normalViewPr>
  <p:slideViewPr>
    <p:cSldViewPr>
      <p:cViewPr varScale="1">
        <p:scale>
          <a:sx n="42" d="100"/>
          <a:sy n="4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EF1F1-BB49-4120-86F9-C5056D82E2D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A97C8-3006-473B-974D-35FA9425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A97C8-3006-473B-974D-35FA94254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59DEE0-04CA-4ABD-BFD6-1CC368990BDD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512A0D-57C8-4E58-8A6F-6C5932BA7D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s-gnss.com/arrow-100/" TargetMode="External"/><Relationship Id="rId7" Type="http://schemas.openxmlformats.org/officeDocument/2006/relationships/hyperlink" Target="http://arboretum.psu.edu/" TargetMode="External"/><Relationship Id="rId2" Type="http://schemas.openxmlformats.org/officeDocument/2006/relationships/hyperlink" Target="http://publicgardensgis.ucdavis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da.psu.edu/" TargetMode="External"/><Relationship Id="rId5" Type="http://schemas.openxmlformats.org/officeDocument/2006/relationships/hyperlink" Target="http://www.pennpilot.psu.edu/" TargetMode="External"/><Relationship Id="rId4" Type="http://schemas.openxmlformats.org/officeDocument/2006/relationships/hyperlink" Target="http://solutions.arcgis.com/parks-gardens/help/arcgis-online-for-public-garde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rboretum.psu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slideLayout" Target="../slideLayouts/slideLayout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3914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Implementing a Geospatial Database at the Arboretum at Penn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7256646" cy="762000"/>
          </a:xfrm>
        </p:spPr>
        <p:txBody>
          <a:bodyPr>
            <a:noAutofit/>
          </a:bodyPr>
          <a:lstStyle/>
          <a:p>
            <a:r>
              <a:rPr lang="en-US" sz="1200" b="1" dirty="0">
                <a:latin typeface="Arial Black" panose="020B0A04020102020204" pitchFamily="34" charset="0"/>
              </a:rPr>
              <a:t>GEOG </a:t>
            </a:r>
            <a:r>
              <a:rPr lang="en-US" sz="1200" b="1" dirty="0" smtClean="0">
                <a:latin typeface="Arial Black" panose="020B0A04020102020204" pitchFamily="34" charset="0"/>
              </a:rPr>
              <a:t>596A: Capstone Project</a:t>
            </a:r>
          </a:p>
          <a:p>
            <a:r>
              <a:rPr lang="en-US" sz="1200" b="1" dirty="0">
                <a:latin typeface="Arial Black" panose="020B0A04020102020204" pitchFamily="34" charset="0"/>
              </a:rPr>
              <a:t>James </a:t>
            </a:r>
            <a:r>
              <a:rPr lang="en-US" sz="1200" b="1" dirty="0" smtClean="0">
                <a:latin typeface="Arial Black" panose="020B0A04020102020204" pitchFamily="34" charset="0"/>
              </a:rPr>
              <a:t>Spayd</a:t>
            </a:r>
          </a:p>
          <a:p>
            <a:r>
              <a:rPr lang="en-US" sz="1200" b="1" dirty="0" smtClean="0">
                <a:latin typeface="Arial Black" panose="020B0A04020102020204" pitchFamily="34" charset="0"/>
              </a:rPr>
              <a:t>August 4, 2015</a:t>
            </a:r>
          </a:p>
          <a:p>
            <a:r>
              <a:rPr lang="en-US" sz="1200" b="1" dirty="0" smtClean="0">
                <a:latin typeface="Arial Black" panose="020B0A04020102020204" pitchFamily="34" charset="0"/>
              </a:rPr>
              <a:t>Advisor: Professor Ken Tamminga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D:\CLASS\596A\Arb_PSU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0093"/>
            <a:ext cx="6553200" cy="43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Database Migration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638288" cy="50292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nterface (Not User Friendly),  Lacks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ood Spatial Functionality</a:t>
            </a:r>
          </a:p>
          <a:p>
            <a:pPr marL="82296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sz="1200" dirty="0"/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GUI Interface (User Friendly), Excellent Spatial Functionally (esri) 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with</a:t>
            </a: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ArcGIS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Garden Data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Model, Mapping Component, Good Support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D:\CLASS\583\presentation\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71" y="1912625"/>
            <a:ext cx="446101" cy="4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\596A\pictures\logo-w-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57" y="1676400"/>
            <a:ext cx="16396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\596A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2" y="427054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CLASS\583\presentation\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12" y="4483197"/>
            <a:ext cx="446102" cy="4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\596A\esri_irisComp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36137"/>
            <a:ext cx="2430821" cy="13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\596A\irisInterfa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67" y="3546965"/>
            <a:ext cx="2492735" cy="18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328858/Human-tre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10" y="1388022"/>
            <a:ext cx="1524000" cy="14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28858/db-desig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10" y="1416597"/>
            <a:ext cx="2891810" cy="1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93992" cy="944562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and Version Documentation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620000" cy="838200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en-US" b="1" dirty="0" smtClean="0"/>
              <a:t>This Database will grow with the Growth of the Arboretum. </a:t>
            </a:r>
          </a:p>
          <a:p>
            <a:pPr marL="82296" indent="0">
              <a:buNone/>
            </a:pPr>
            <a:r>
              <a:rPr lang="en-US" b="1" dirty="0" smtClean="0"/>
              <a:t>Many different people will be involved over time. </a:t>
            </a:r>
          </a:p>
          <a:p>
            <a:pPr marL="82296" indent="0">
              <a:buNone/>
            </a:pPr>
            <a:r>
              <a:rPr lang="en-US" b="1" dirty="0" smtClean="0"/>
              <a:t>The key to successfully accomplishing this, is good documentation.</a:t>
            </a:r>
            <a:endParaRPr lang="en-US" b="1" dirty="0"/>
          </a:p>
        </p:txBody>
      </p:sp>
      <p:pic>
        <p:nvPicPr>
          <p:cNvPr id="4" name="Picture 2" descr="D:\CLASS\596A\Meta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72172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856308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Needs Assessment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(personas of potential a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pplication users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355592" cy="45720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Arboretum Staff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nternal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 maintain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day-to-day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operations. (update/move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accessions, measure areas for planting or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burning, quickly make maps)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Show off Donated Items to Donors and Potential Donors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niversity and K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xtension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Staff, Uses Applications to Assist Visitors or Help with Daily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perations</a:t>
            </a:r>
          </a:p>
          <a:p>
            <a:pPr marL="82296" indent="0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Visitor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Main Target for Mobile Application - Enhance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Visitors Experience with Navigation and Plant Knowledge</a:t>
            </a:r>
          </a:p>
          <a:p>
            <a:pPr marL="82296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Visitor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Main Target for Desktop Application - Virtually Visit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Arboretum,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ave Experience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 if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Actually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Garden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rounds</a:t>
            </a:r>
          </a:p>
        </p:txBody>
      </p:sp>
      <p:pic>
        <p:nvPicPr>
          <p:cNvPr id="4" name="Picture 2" descr="C:\Users\jfs126\AppData\Local\Microsoft\Windows\Temporary Internet Files\Content.IE5\EC9BMT7L\dollar-sig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479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fs126\AppData\Local\Microsoft\Windows\Temporary Internet Files\Content.IE5\EC9BMT7L\iph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08" y="4110036"/>
            <a:ext cx="113241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fs126\AppData\Local\Microsoft\Windows\Temporary Internet Files\Content.IE5\D11Y3K4X\backpack4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486025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fs126\AppData\Local\Microsoft\Windows\Temporary Internet Files\Content.IE5\W9DWR5U9\volunteer_hand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337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jfs126\AppData\Local\Microsoft\Windows\Temporary Internet Files\Content.IE5\W9DWR5U9\tweetallen-computer-alleen-boy_computer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5138736"/>
            <a:ext cx="1524000" cy="11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jfs126\AppData\Local\Microsoft\Windows\Temporary Internet Files\Content.IE5\W9DWR5U9\shovel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155259"/>
            <a:ext cx="762000" cy="10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498080" cy="6400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Layers and Functionality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49893" y="914400"/>
            <a:ext cx="3060192" cy="43434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Layers: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Arboretum polygon base maps </a:t>
            </a: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Arboretum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Imagery 2012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Arboretum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Imagery 2010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Arboretum Imagery 2005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Google, Bing, esri Base maps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ArcGIS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Public Garden Data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Accession database </a:t>
            </a:r>
          </a:p>
          <a:p>
            <a:pPr marL="82296" lv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plant points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Lat/Long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Mass plantings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Benches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Plaques</a:t>
            </a: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Path and access lanes</a:t>
            </a: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streams\ponds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oads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(used for geocoding) 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4960" y="914400"/>
            <a:ext cx="3504438" cy="466344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Tools and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view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plant ,query ,read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plant locations as shapefile/geodatabase/excel/CSV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Make and download map w/ title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commemorative items by Donor and Honoree</a:t>
            </a: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Search plants by Accession ID,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Name, Scientific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0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Navigation functions: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Zoom to plant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Accession ID, Common Name,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Name</a:t>
            </a:r>
          </a:p>
          <a:p>
            <a:pPr marL="82296" lv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Featured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tours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(see layer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all conifer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maple, lilac, etc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82296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Destinations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zoom to Meadow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Marsh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Strolling 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arden, etc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1" y="1219200"/>
            <a:ext cx="352418" cy="6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Search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1" name="Picture 5" descr="D:\CLASS\596A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1" y="3200400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CLASS\596A\basem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12" y="5343323"/>
            <a:ext cx="3251717" cy="14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879592" cy="6400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Commemorative </a:t>
            </a:r>
            <a: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371600"/>
            <a:ext cx="2679192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Trees</a:t>
            </a:r>
          </a:p>
          <a:p>
            <a:r>
              <a:rPr lang="en-US" dirty="0" smtClean="0"/>
              <a:t>Plaques</a:t>
            </a:r>
          </a:p>
          <a:p>
            <a:r>
              <a:rPr lang="en-US" dirty="0" smtClean="0"/>
              <a:t>Benches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3124200"/>
            <a:ext cx="3810000" cy="34442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 Large Items, Digitize</a:t>
            </a:r>
          </a:p>
          <a:p>
            <a:pPr marL="82296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 Pictures </a:t>
            </a:r>
          </a:p>
          <a:p>
            <a:pPr marL="82296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Thank You to Sponsors</a:t>
            </a:r>
          </a:p>
          <a:p>
            <a:pPr marL="82296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(potential for more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ponsors)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2050" name="Picture 2" descr="D:\CLASS\596A\pictures\2015-05-27 Commemorative Trees\2005-0001AA_PLA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0" y="990600"/>
            <a:ext cx="25241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\596A\pictures\2015-06-10 Commemorative Items\2010SeniorC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36" y="2819400"/>
            <a:ext cx="2581253" cy="17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\596A\Wolfe,GlenandAllene_BEN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724400"/>
            <a:ext cx="27534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203192" cy="487362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67056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Simple Design</a:t>
            </a:r>
          </a:p>
          <a:p>
            <a:r>
              <a:rPr lang="en-US" sz="2000" dirty="0"/>
              <a:t>Google Maps JavaScript API </a:t>
            </a:r>
            <a:r>
              <a:rPr lang="en-US" sz="2000" dirty="0" smtClean="0"/>
              <a:t>and KML</a:t>
            </a:r>
          </a:p>
          <a:p>
            <a:r>
              <a:rPr lang="en-US" sz="2000" dirty="0" smtClean="0"/>
              <a:t>Identify with Species Information and Picture</a:t>
            </a:r>
            <a:endParaRPr lang="en-US" sz="2000" dirty="0"/>
          </a:p>
        </p:txBody>
      </p:sp>
      <p:pic>
        <p:nvPicPr>
          <p:cNvPr id="2050" name="Picture 2" descr="D:\CLASS\596A\prototyp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486400" cy="40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7" y="274638"/>
            <a:ext cx="3537387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Prototype 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6870192" cy="1524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Complex design</a:t>
            </a:r>
          </a:p>
          <a:p>
            <a:r>
              <a:rPr lang="en-US" sz="1800" dirty="0"/>
              <a:t>ArcGIS JavaScript API </a:t>
            </a:r>
            <a:r>
              <a:rPr lang="en-US" sz="1800" dirty="0" smtClean="0"/>
              <a:t>and ArcGIS </a:t>
            </a:r>
            <a:r>
              <a:rPr lang="en-US" sz="1800" dirty="0"/>
              <a:t>server </a:t>
            </a:r>
            <a:endParaRPr lang="en-US" sz="1800" dirty="0" smtClean="0"/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Simple Queries and Print Maps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CLASS\596A\prototyp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20279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555992" cy="563880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Beta </a:t>
            </a:r>
            <a:r>
              <a:rPr lang="en-US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Applications/Full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Accession Application Discussion</a:t>
            </a:r>
            <a:endParaRPr lang="en-US" sz="18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7251192" cy="2514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5 Scenarios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Tests (likes, dislikes, and usability)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1.   Toggle Features and Base maps                                    4. Print Usability </a:t>
            </a:r>
          </a:p>
          <a:p>
            <a:pPr marL="82296" indent="0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  Zoom and Navigation Functions                                     5. Overall look and feel</a:t>
            </a:r>
          </a:p>
          <a:p>
            <a:pPr marL="82296" indent="0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3.   Search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Usability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Factor in likes, dislikes, and usability into final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 of all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lant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ccessions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000" dirty="0" smtClean="0"/>
              <a:t> </a:t>
            </a:r>
          </a:p>
        </p:txBody>
      </p:sp>
      <p:pic>
        <p:nvPicPr>
          <p:cNvPr id="6" name="Picture 2" descr="D:\CLASS\596A\prototyp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2971800" cy="275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CLASS\596A\Comm_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962400"/>
            <a:ext cx="4591050" cy="26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108192" cy="86836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3352800" cy="533400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aerial photography on a yearly base from PSU OPP (digitize new features – Children’s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Garden)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Methods for better point accuracy </a:t>
            </a:r>
          </a:p>
          <a:p>
            <a:pPr marL="8229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Plants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Commemorative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to New Areas  (Big Hollow, Overlook Heights)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ArcGIS component by using Feature Services at Penn State (for editing)</a:t>
            </a:r>
          </a:p>
          <a:p>
            <a:pPr marL="8229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Mobile app (ability to tour the Arb Grounds – Hand held knowledge)</a:t>
            </a:r>
          </a:p>
          <a:p>
            <a:pPr marL="82296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jfs126\AppData\Local\Microsoft\Windows\Temporary Internet Files\Content.IE5\D11Y3K4X\graine-arb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747963" cy="34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Alliance for Public Gardens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GIS (2015),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Retrieved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July, 2015 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http://publicgardensgis.ucdavis.edu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EOS Positioning Systems (2015),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Retrieved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July, 2015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://www.eos-gnss.com/arrow-100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ArcGIS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for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Gardens (2015),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Retrieved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July, 2015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http://solutions.arcgis.com/parks-gardens/help/arcgis-online-for-public-gardens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Penn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Pilot (2015), Retrieved 9 July, 2015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http://www.pennpilot.psu.edu/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Pennsylvania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Spatial Data Access (PASDA) (2015), Retrieved 6 July, 2015 from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http://www.pasda.psu.edu/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29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Sasaki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Associates Inc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(1999), Preliminary Master Plan for the Penn State Arboretum Urban Forest Management</a:t>
            </a:r>
          </a:p>
          <a:p>
            <a:pPr marL="82296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Arboretum at Penn State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Retrieved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July, 2015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http://arboretum.psu.edu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4736592" cy="1096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584192" cy="5029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PSU Arboretum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 Methods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 (Current/Future)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Development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Considerations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Interpretative Signs</a:t>
            </a:r>
            <a:r>
              <a:rPr lang="en-US" dirty="0" smtClean="0"/>
              <a:t> 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098" name="Picture 2" descr="D:\CLASS\596A\pictures\2015-06-10 Commemorative Items\resize\MarshMeadowInterpre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43" y="228600"/>
            <a:ext cx="2358390" cy="15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CLASS\596A\pictures\2015-06-10 Commemorative Items\resize\Mt.NittanyInterpre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43" y="1784038"/>
            <a:ext cx="2358390" cy="15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CLASS\596A\pictures\2015-06-10 Commemorative Items\resize\PollinatorInterpre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43" y="3505199"/>
            <a:ext cx="2358390" cy="15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CLASS\596A\pictures\2015-06-10 Commemorative Items\resize\SundialInterpreti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83" y="5162550"/>
            <a:ext cx="2363150" cy="15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fs126\AppData\Local\Microsoft\Windows\Temporary Internet Files\Content.IE5\D11Y3K4X\arrow[1]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86400"/>
            <a:ext cx="1128855" cy="6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  <a:r>
              <a:rPr lang="en-US" sz="2800" dirty="0" smtClean="0"/>
              <a:t>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Ken Tamminga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Doug Miller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Beth King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Maurie Kelly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Ryan Baxter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Arboretum Staff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Alisha Barton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Shari Edelson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Patrick Williams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Kathleen Reeder</a:t>
            </a:r>
          </a:p>
          <a:p>
            <a:pPr marL="82296" indent="0">
              <a:buNone/>
            </a:pPr>
            <a:endParaRPr lang="en-US" cap="all" dirty="0"/>
          </a:p>
          <a:p>
            <a:pPr marL="82296" indent="0">
              <a:buNone/>
            </a:pPr>
            <a:endParaRPr lang="en-US" cap="all" dirty="0"/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6146" name="Picture 2" descr="D:\CLASS\596A\hostlerO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515285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2592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6200775" cy="411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2895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2336292" cy="5570444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5600" dirty="0" smtClean="0"/>
              <a:t>Arboretum  at Penn State</a:t>
            </a:r>
          </a:p>
          <a:p>
            <a:pPr marL="82296" indent="0">
              <a:buNone/>
            </a:pPr>
            <a:r>
              <a:rPr lang="en-US" sz="5600" dirty="0"/>
              <a:t>(</a:t>
            </a:r>
            <a:r>
              <a:rPr lang="en-US" sz="5600" dirty="0" smtClean="0"/>
              <a:t>400 acres)</a:t>
            </a:r>
            <a:endParaRPr lang="en-US" sz="5600" dirty="0"/>
          </a:p>
          <a:p>
            <a:pPr marL="82296" indent="0">
              <a:buNone/>
            </a:pPr>
            <a:endParaRPr lang="en-US" sz="5600" dirty="0" smtClean="0"/>
          </a:p>
          <a:p>
            <a:pPr marL="82296" indent="0">
              <a:buNone/>
            </a:pPr>
            <a:r>
              <a:rPr lang="en-US" sz="5600" dirty="0" smtClean="0"/>
              <a:t> </a:t>
            </a:r>
            <a:endParaRPr lang="en-US" sz="5600" dirty="0"/>
          </a:p>
          <a:p>
            <a:pPr marL="82296" indent="0">
              <a:buNone/>
            </a:pPr>
            <a:r>
              <a:rPr lang="en-US" sz="5600" dirty="0" smtClean="0"/>
              <a:t>Big </a:t>
            </a:r>
            <a:r>
              <a:rPr lang="en-US" sz="5600" dirty="0"/>
              <a:t>Hollow </a:t>
            </a:r>
          </a:p>
          <a:p>
            <a:pPr marL="82296" indent="0">
              <a:buNone/>
            </a:pPr>
            <a:r>
              <a:rPr lang="en-US" sz="5600" dirty="0" smtClean="0"/>
              <a:t>(</a:t>
            </a:r>
            <a:r>
              <a:rPr lang="en-US" sz="5600" dirty="0"/>
              <a:t>232 acres) </a:t>
            </a:r>
            <a:endParaRPr lang="en-US" sz="5600" dirty="0" smtClean="0"/>
          </a:p>
          <a:p>
            <a:pPr marL="82296" indent="0">
              <a:buNone/>
            </a:pPr>
            <a:r>
              <a:rPr lang="en-US" sz="5600" dirty="0" smtClean="0"/>
              <a:t>Overlook </a:t>
            </a:r>
            <a:r>
              <a:rPr lang="en-US" sz="5600" dirty="0"/>
              <a:t>Heights Upland </a:t>
            </a:r>
            <a:r>
              <a:rPr lang="en-US" sz="5600" dirty="0" smtClean="0"/>
              <a:t>   (</a:t>
            </a:r>
            <a:r>
              <a:rPr lang="en-US" sz="5600" dirty="0"/>
              <a:t>90 acres</a:t>
            </a:r>
            <a:r>
              <a:rPr lang="en-US" sz="5600" dirty="0" smtClean="0"/>
              <a:t>)</a:t>
            </a:r>
          </a:p>
          <a:p>
            <a:pPr marL="82296" indent="0">
              <a:buNone/>
            </a:pPr>
            <a:r>
              <a:rPr lang="en-US" sz="5600" dirty="0" smtClean="0"/>
              <a:t>Mitchell </a:t>
            </a:r>
            <a:r>
              <a:rPr lang="en-US" sz="5600" dirty="0"/>
              <a:t>Tract </a:t>
            </a:r>
            <a:endParaRPr lang="en-US" sz="5600" dirty="0" smtClean="0"/>
          </a:p>
          <a:p>
            <a:pPr marL="82296" indent="0">
              <a:buNone/>
            </a:pPr>
            <a:r>
              <a:rPr lang="en-US" sz="5600" dirty="0" smtClean="0"/>
              <a:t>(</a:t>
            </a:r>
            <a:r>
              <a:rPr lang="en-US" sz="5600" dirty="0"/>
              <a:t>73 acres</a:t>
            </a:r>
            <a:r>
              <a:rPr lang="en-US" sz="5600" dirty="0" smtClean="0"/>
              <a:t>)</a:t>
            </a:r>
            <a:endParaRPr lang="en-US" sz="5600" dirty="0"/>
          </a:p>
          <a:p>
            <a:pPr marL="82296" indent="0">
              <a:buNone/>
            </a:pPr>
            <a:endParaRPr lang="en-US" sz="5600" dirty="0" smtClean="0"/>
          </a:p>
          <a:p>
            <a:pPr marL="82296" indent="0">
              <a:buNone/>
            </a:pPr>
            <a:endParaRPr lang="en-US" sz="5600" dirty="0"/>
          </a:p>
          <a:p>
            <a:pPr marL="82296" indent="0">
              <a:buNone/>
            </a:pPr>
            <a:r>
              <a:rPr lang="en-US" sz="5600" dirty="0"/>
              <a:t>The main focus of this project is the mapping of the H.O Smith Botanical Gardens located on the Mitchell </a:t>
            </a:r>
            <a:r>
              <a:rPr lang="en-US" sz="5600" dirty="0" smtClean="0"/>
              <a:t>Tract</a:t>
            </a:r>
          </a:p>
          <a:p>
            <a:pPr marL="82296" indent="0">
              <a:buNone/>
            </a:pPr>
            <a:endParaRPr lang="en-US" sz="5600" dirty="0"/>
          </a:p>
          <a:p>
            <a:pPr marL="82296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Big Hollow and Overlook Heights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managed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as Pennsylvania natural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CLASS\596A\MitchellTrac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81400"/>
            <a:ext cx="2286000" cy="22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\596A\Arb_studyAr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03" y="258853"/>
            <a:ext cx="4755221" cy="31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LASS\596A\ARB_PurpleLiz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581400"/>
            <a:ext cx="2909887" cy="23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LASS\596A\Arboretum1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7" y="1868892"/>
            <a:ext cx="2799740" cy="20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CLASS\596A\Arboretum1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83" y="1914525"/>
            <a:ext cx="3270517" cy="20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LASS\596A\Arboretum2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648200"/>
            <a:ext cx="212700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\596A\Arboretum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38" y="4648200"/>
            <a:ext cx="2084452" cy="15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\596A\ARB_GoogleEarth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08953"/>
            <a:ext cx="2133600" cy="15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jfs126\AppData\Local\Microsoft\Windows\Temporary Internet Files\Content.IE5\D11Y3K4X\Arrow-Right-11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00222" y="2807007"/>
            <a:ext cx="222146" cy="1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fs126\AppData\Local\Microsoft\Windows\Temporary Internet Files\Content.IE5\D11Y3K4X\Arrow-Right-11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00" y="4384192"/>
            <a:ext cx="222146" cy="1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jfs126\AppData\Local\Microsoft\Windows\Temporary Internet Files\Content.IE5\D11Y3K4X\Arrow-Right-11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81400" y="4415635"/>
            <a:ext cx="222146" cy="1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6842" y="4003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84546" y="3965023"/>
            <a:ext cx="83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dirty="0"/>
              <a:t>1993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08451" y="62484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0222" y="621638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2012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15859" y="61782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2014</a:t>
            </a:r>
          </a:p>
        </p:txBody>
      </p:sp>
      <p:pic>
        <p:nvPicPr>
          <p:cNvPr id="2051" name="Picture 3" descr="D:\CLASS\596A\Arb_TimelineB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525"/>
            <a:ext cx="6981825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Goals and Outcomes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086600" cy="56388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4800" b="1" dirty="0" smtClean="0"/>
              <a:t>PRIMARY GOAL</a:t>
            </a:r>
          </a:p>
          <a:p>
            <a:pPr marL="82296" indent="0">
              <a:buNone/>
            </a:pPr>
            <a:r>
              <a:rPr lang="en-US" sz="4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mission of The Arboretum at Penn State is to engage the 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strengths of the University in promoting scholarship and education about plants and their history and importance on earth.</a:t>
            </a:r>
          </a:p>
          <a:p>
            <a:pPr marL="82296" indent="0">
              <a:buNone/>
            </a:pPr>
            <a:r>
              <a:rPr lang="en-US" sz="4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Arboretum at Penn State strives to be a place of beauty and renewal, a venue for the arts, and a pathway to discovery and enrichment for all who visit.</a:t>
            </a:r>
          </a:p>
          <a:p>
            <a:pPr marL="82296" indent="0">
              <a:buNone/>
            </a:pPr>
            <a:r>
              <a:rPr lang="en-US" sz="4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sz="4800" cap="all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Above all else, the staff and supporters of The Arboretum at Penn State are dedicated to excellence, emphasizing the quality of collections, materials, function, and design. </a:t>
            </a:r>
          </a:p>
          <a:p>
            <a:pPr marL="82296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Vision, and Core Values from The Arboretum at Penn State website (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http://arboretum.psu.edu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296" indent="0">
              <a:buNone/>
            </a:pPr>
            <a:endParaRPr lang="en-US" sz="4400" b="1" dirty="0"/>
          </a:p>
          <a:p>
            <a:pPr marL="82296" indent="0">
              <a:buNone/>
            </a:pPr>
            <a:endParaRPr lang="en-US" sz="6400" b="1" dirty="0" smtClean="0"/>
          </a:p>
          <a:p>
            <a:pPr marL="82296" indent="0">
              <a:buNone/>
            </a:pPr>
            <a:r>
              <a:rPr lang="en-US" sz="6400" b="1" dirty="0" smtClean="0"/>
              <a:t>Expected Outcomes from Primary Goal </a:t>
            </a:r>
            <a:endParaRPr lang="en-US" sz="6400" dirty="0"/>
          </a:p>
          <a:p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a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spatial system, from planting to online mapping </a:t>
            </a:r>
          </a:p>
          <a:p>
            <a:pPr lvl="0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base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aps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of gardens, lands, and facilities  </a:t>
            </a:r>
          </a:p>
          <a:p>
            <a:pPr lvl="0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Map memorial/commemorative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tems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Spatially enable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lant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ccession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atabase (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/Long all plant centers)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Migrate existing database from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BG B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ase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to Iris BG</a:t>
            </a:r>
          </a:p>
          <a:p>
            <a:pPr lvl="0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desktop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memorial/commemorative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tems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desktop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all plant accessions locations 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mobile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application of all plant accessions locations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587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OTLSHAPE_T_a0dc53b3faf14603b744ded477f14971_HorizontalConnector1"/>
          <p:cNvCxnSpPr/>
          <p:nvPr>
            <p:custDataLst>
              <p:tags r:id="rId2"/>
            </p:custDataLst>
          </p:nvPr>
        </p:nvCxnSpPr>
        <p:spPr>
          <a:xfrm>
            <a:off x="1954318" y="6980555"/>
            <a:ext cx="110158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/>
          <p:cNvSpPr txBox="1"/>
          <p:nvPr>
            <p:custDataLst>
              <p:tags r:id="rId3"/>
            </p:custDataLst>
          </p:nvPr>
        </p:nvSpPr>
        <p:spPr>
          <a:xfrm>
            <a:off x="317500" y="3098969"/>
            <a:ext cx="4699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rgbClr val="C0504D"/>
                </a:solidFill>
                <a:latin typeface="Calibri"/>
              </a:rPr>
              <a:t>2015</a:t>
            </a:r>
            <a:endParaRPr lang="en-US" b="1" spc="-38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4"/>
            </p:custDataLst>
          </p:nvPr>
        </p:nvSpPr>
        <p:spPr>
          <a:xfrm>
            <a:off x="8363034" y="3098969"/>
            <a:ext cx="4699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rgbClr val="C0504D"/>
                </a:solidFill>
                <a:latin typeface="Calibri"/>
              </a:rPr>
              <a:t>2016</a:t>
            </a:r>
            <a:endParaRPr lang="en-US" b="1" spc="-38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6"/>
            </p:custDataLst>
          </p:nvPr>
        </p:nvSpPr>
        <p:spPr>
          <a:xfrm>
            <a:off x="996865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05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7"/>
            </p:custDataLst>
          </p:nvPr>
        </p:nvCxnSpPr>
        <p:spPr>
          <a:xfrm>
            <a:off x="1604780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/>
          <p:cNvSpPr txBox="1"/>
          <p:nvPr>
            <p:custDataLst>
              <p:tags r:id="rId8"/>
            </p:custDataLst>
          </p:nvPr>
        </p:nvSpPr>
        <p:spPr>
          <a:xfrm>
            <a:off x="1668280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06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1" name="OTLSHAPE_TB_00000000000000000000000000000000_Separator2"/>
          <p:cNvCxnSpPr/>
          <p:nvPr>
            <p:custDataLst>
              <p:tags r:id="rId9"/>
            </p:custDataLst>
          </p:nvPr>
        </p:nvCxnSpPr>
        <p:spPr>
          <a:xfrm>
            <a:off x="2254536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2318036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07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3" name="OTLSHAPE_TB_00000000000000000000000000000000_Separator3"/>
          <p:cNvCxnSpPr/>
          <p:nvPr>
            <p:custDataLst>
              <p:tags r:id="rId11"/>
            </p:custDataLst>
          </p:nvPr>
        </p:nvCxnSpPr>
        <p:spPr>
          <a:xfrm>
            <a:off x="292595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/>
          <p:cNvSpPr txBox="1"/>
          <p:nvPr>
            <p:custDataLst>
              <p:tags r:id="rId12"/>
            </p:custDataLst>
          </p:nvPr>
        </p:nvSpPr>
        <p:spPr>
          <a:xfrm>
            <a:off x="2989451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08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5" name="OTLSHAPE_TB_00000000000000000000000000000000_Separator4"/>
          <p:cNvCxnSpPr/>
          <p:nvPr>
            <p:custDataLst>
              <p:tags r:id="rId13"/>
            </p:custDataLst>
          </p:nvPr>
        </p:nvCxnSpPr>
        <p:spPr>
          <a:xfrm>
            <a:off x="3597366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/>
          <p:cNvSpPr txBox="1"/>
          <p:nvPr>
            <p:custDataLst>
              <p:tags r:id="rId14"/>
            </p:custDataLst>
          </p:nvPr>
        </p:nvSpPr>
        <p:spPr>
          <a:xfrm>
            <a:off x="3660866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09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7" name="OTLSHAPE_TB_00000000000000000000000000000000_Separator5"/>
          <p:cNvCxnSpPr/>
          <p:nvPr>
            <p:custDataLst>
              <p:tags r:id="rId15"/>
            </p:custDataLst>
          </p:nvPr>
        </p:nvCxnSpPr>
        <p:spPr>
          <a:xfrm>
            <a:off x="42471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/>
          <p:cNvSpPr txBox="1"/>
          <p:nvPr>
            <p:custDataLst>
              <p:tags r:id="rId16"/>
            </p:custDataLst>
          </p:nvPr>
        </p:nvSpPr>
        <p:spPr>
          <a:xfrm>
            <a:off x="4310622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10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9" name="OTLSHAPE_TB_00000000000000000000000000000000_Separator6"/>
          <p:cNvCxnSpPr/>
          <p:nvPr>
            <p:custDataLst>
              <p:tags r:id="rId17"/>
            </p:custDataLst>
          </p:nvPr>
        </p:nvCxnSpPr>
        <p:spPr>
          <a:xfrm>
            <a:off x="4918537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/>
          <p:cNvSpPr txBox="1"/>
          <p:nvPr>
            <p:custDataLst>
              <p:tags r:id="rId18"/>
            </p:custDataLst>
          </p:nvPr>
        </p:nvSpPr>
        <p:spPr>
          <a:xfrm>
            <a:off x="4982037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11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1" name="OTLSHAPE_TB_00000000000000000000000000000000_Separator7"/>
          <p:cNvCxnSpPr/>
          <p:nvPr>
            <p:custDataLst>
              <p:tags r:id="rId19"/>
            </p:custDataLst>
          </p:nvPr>
        </p:nvCxnSpPr>
        <p:spPr>
          <a:xfrm>
            <a:off x="556829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/>
          <p:cNvSpPr txBox="1"/>
          <p:nvPr>
            <p:custDataLst>
              <p:tags r:id="rId20"/>
            </p:custDataLst>
          </p:nvPr>
        </p:nvSpPr>
        <p:spPr>
          <a:xfrm>
            <a:off x="5631793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12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3" name="OTLSHAPE_TB_00000000000000000000000000000000_Separator8"/>
          <p:cNvCxnSpPr/>
          <p:nvPr>
            <p:custDataLst>
              <p:tags r:id="rId21"/>
            </p:custDataLst>
          </p:nvPr>
        </p:nvCxnSpPr>
        <p:spPr>
          <a:xfrm>
            <a:off x="623970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9"/>
          <p:cNvSpPr txBox="1"/>
          <p:nvPr>
            <p:custDataLst>
              <p:tags r:id="rId22"/>
            </p:custDataLst>
          </p:nvPr>
        </p:nvSpPr>
        <p:spPr>
          <a:xfrm>
            <a:off x="6303208" y="3145473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1"/>
                </a:solidFill>
                <a:latin typeface="Calibri"/>
              </a:rPr>
              <a:t>2016</a:t>
            </a:r>
            <a:endParaRPr lang="en-US" sz="1200" spc="-20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5" name="OTLSHAPE_TB_00000000000000000000000000000000_Separator9"/>
          <p:cNvCxnSpPr/>
          <p:nvPr>
            <p:custDataLst>
              <p:tags r:id="rId23"/>
            </p:custDataLst>
          </p:nvPr>
        </p:nvCxnSpPr>
        <p:spPr>
          <a:xfrm>
            <a:off x="69111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10"/>
          <p:cNvSpPr txBox="1"/>
          <p:nvPr>
            <p:custDataLst>
              <p:tags r:id="rId24"/>
            </p:custDataLst>
          </p:nvPr>
        </p:nvSpPr>
        <p:spPr>
          <a:xfrm>
            <a:off x="6974622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02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7" name="OTLSHAPE_TB_00000000000000000000000000000000_Separator10"/>
          <p:cNvCxnSpPr/>
          <p:nvPr>
            <p:custDataLst>
              <p:tags r:id="rId25"/>
            </p:custDataLst>
          </p:nvPr>
        </p:nvCxnSpPr>
        <p:spPr>
          <a:xfrm>
            <a:off x="7539220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11"/>
          <p:cNvSpPr txBox="1"/>
          <p:nvPr>
            <p:custDataLst>
              <p:tags r:id="rId26"/>
            </p:custDataLst>
          </p:nvPr>
        </p:nvSpPr>
        <p:spPr>
          <a:xfrm>
            <a:off x="7602720" y="3145473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schemeClr val="lt1"/>
                </a:solidFill>
                <a:latin typeface="Calibri"/>
              </a:rPr>
              <a:t>03</a:t>
            </a:r>
            <a:endParaRPr lang="en-US" sz="1200" spc="-26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" name="OTLSHAPE_T_fe765ae70c604d3cb143a0c01260d429_Shape"/>
          <p:cNvSpPr/>
          <p:nvPr>
            <p:custDataLst>
              <p:tags r:id="rId27"/>
            </p:custDataLst>
          </p:nvPr>
        </p:nvSpPr>
        <p:spPr>
          <a:xfrm>
            <a:off x="1079484" y="1277747"/>
            <a:ext cx="673100" cy="203200"/>
          </a:xfrm>
          <a:prstGeom prst="rect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TLSHAPE_T_fe765ae70c604d3cb143a0c01260d429_ShapePercentage" hidden="1"/>
          <p:cNvSpPr/>
          <p:nvPr>
            <p:custDataLst>
              <p:tags r:id="rId28"/>
            </p:custDataLst>
          </p:nvPr>
        </p:nvSpPr>
        <p:spPr>
          <a:xfrm>
            <a:off x="933365" y="3945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TLSHAPE_T_fe765ae70c604d3cb143a0c01260d429_Duration" hidden="1"/>
          <p:cNvSpPr txBox="1"/>
          <p:nvPr>
            <p:custDataLst>
              <p:tags r:id="rId29"/>
            </p:custDataLst>
          </p:nvPr>
        </p:nvSpPr>
        <p:spPr>
          <a:xfrm>
            <a:off x="0" y="3945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31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4" name="OTLSHAPE_T_fe765ae70c604d3cb143a0c01260d429_TextPercentage" hidden="1"/>
          <p:cNvSpPr txBox="1"/>
          <p:nvPr>
            <p:custDataLst>
              <p:tags r:id="rId3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5" name="OTLSHAPE_T_fe765ae70c604d3cb143a0c01260d429_StartDate" hidden="1"/>
          <p:cNvSpPr txBox="1"/>
          <p:nvPr>
            <p:custDataLst>
              <p:tags r:id="rId3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6" name="OTLSHAPE_T_fe765ae70c604d3cb143a0c01260d429_EndDate" hidden="1"/>
          <p:cNvSpPr txBox="1"/>
          <p:nvPr>
            <p:custDataLst>
              <p:tags r:id="rId32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7" name="OTLSHAPE_T_fe765ae70c604d3cb143a0c01260d429_JoinedDate"/>
          <p:cNvSpPr txBox="1"/>
          <p:nvPr>
            <p:custDataLst>
              <p:tags r:id="rId33"/>
            </p:custDataLst>
          </p:nvPr>
        </p:nvSpPr>
        <p:spPr>
          <a:xfrm>
            <a:off x="1806657" y="1301834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5/1/15 - 5/31/15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8" name="OTLSHAPE_T_fe765ae70c604d3cb143a0c01260d429_Title"/>
          <p:cNvSpPr txBox="1"/>
          <p:nvPr>
            <p:custDataLst>
              <p:tags r:id="rId34"/>
            </p:custDataLst>
          </p:nvPr>
        </p:nvSpPr>
        <p:spPr>
          <a:xfrm>
            <a:off x="2732722" y="1277747"/>
            <a:ext cx="518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Populate ArcGIS Public Garden Data Model w/Base Data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OTLSHAPE_T_14eab00365cc492ca1ea3ff75f2fa030_Shape"/>
          <p:cNvSpPr/>
          <p:nvPr>
            <p:custDataLst>
              <p:tags r:id="rId35"/>
            </p:custDataLst>
          </p:nvPr>
        </p:nvSpPr>
        <p:spPr>
          <a:xfrm>
            <a:off x="1224513" y="1540848"/>
            <a:ext cx="1066800" cy="203200"/>
          </a:xfrm>
          <a:prstGeom prst="rect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TLSHAPE_T_14eab00365cc492ca1ea3ff75f2fa030_ShapePercentage" hidden="1"/>
          <p:cNvSpPr/>
          <p:nvPr>
            <p:custDataLst>
              <p:tags r:id="rId36"/>
            </p:custDataLst>
          </p:nvPr>
        </p:nvSpPr>
        <p:spPr>
          <a:xfrm>
            <a:off x="1193268" y="4211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TLSHAPE_T_14eab00365cc492ca1ea3ff75f2fa030_Duration" hidden="1"/>
          <p:cNvSpPr txBox="1"/>
          <p:nvPr>
            <p:custDataLst>
              <p:tags r:id="rId37"/>
            </p:custDataLst>
          </p:nvPr>
        </p:nvSpPr>
        <p:spPr>
          <a:xfrm>
            <a:off x="0" y="4211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49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OTLSHAPE_T_14eab00365cc492ca1ea3ff75f2fa030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3" name="OTLSHAPE_T_14eab00365cc492ca1ea3ff75f2fa030_StartDate" hidden="1"/>
          <p:cNvSpPr txBox="1"/>
          <p:nvPr>
            <p:custDataLst>
              <p:tags r:id="rId3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4" name="OTLSHAPE_T_14eab00365cc492ca1ea3ff75f2fa030_EndDate" hidden="1"/>
          <p:cNvSpPr txBox="1"/>
          <p:nvPr>
            <p:custDataLst>
              <p:tags r:id="rId40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5" name="OTLSHAPE_T_14eab00365cc492ca1ea3ff75f2fa030_JoinedDate"/>
          <p:cNvSpPr txBox="1"/>
          <p:nvPr>
            <p:custDataLst>
              <p:tags r:id="rId41"/>
            </p:custDataLst>
          </p:nvPr>
        </p:nvSpPr>
        <p:spPr>
          <a:xfrm>
            <a:off x="2308546" y="1548595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5/13/15 - 6/30/15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6" name="OTLSHAPE_T_14eab00365cc492ca1ea3ff75f2fa030_Title"/>
          <p:cNvSpPr txBox="1"/>
          <p:nvPr>
            <p:custDataLst>
              <p:tags r:id="rId42"/>
            </p:custDataLst>
          </p:nvPr>
        </p:nvSpPr>
        <p:spPr>
          <a:xfrm>
            <a:off x="3279044" y="1533101"/>
            <a:ext cx="3632078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Digitize Commemorative Items (Trees, Benches, Plaques)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OTLSHAPE_T_5331ae68d4724cda990c0fdd13f45232_Shape"/>
          <p:cNvSpPr/>
          <p:nvPr>
            <p:custDataLst>
              <p:tags r:id="rId43"/>
            </p:custDataLst>
          </p:nvPr>
        </p:nvSpPr>
        <p:spPr>
          <a:xfrm>
            <a:off x="1241746" y="1828800"/>
            <a:ext cx="10668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TLSHAPE_T_5331ae68d4724cda990c0fdd13f45232_ShapePercentage" hidden="1"/>
          <p:cNvSpPr/>
          <p:nvPr>
            <p:custDataLst>
              <p:tags r:id="rId44"/>
            </p:custDataLst>
          </p:nvPr>
        </p:nvSpPr>
        <p:spPr>
          <a:xfrm>
            <a:off x="1193268" y="4478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TLSHAPE_T_5331ae68d4724cda990c0fdd13f45232_Duration" hidden="1"/>
          <p:cNvSpPr txBox="1"/>
          <p:nvPr>
            <p:custDataLst>
              <p:tags r:id="rId45"/>
            </p:custDataLst>
          </p:nvPr>
        </p:nvSpPr>
        <p:spPr>
          <a:xfrm>
            <a:off x="0" y="44786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49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60" name="OTLSHAPE_T_5331ae68d4724cda990c0fdd13f45232_TextPercentage" hidden="1"/>
          <p:cNvSpPr txBox="1"/>
          <p:nvPr>
            <p:custDataLst>
              <p:tags r:id="rId4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61" name="OTLSHAPE_T_5331ae68d4724cda990c0fdd13f45232_StartDate" hidden="1"/>
          <p:cNvSpPr txBox="1"/>
          <p:nvPr>
            <p:custDataLst>
              <p:tags r:id="rId4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62" name="OTLSHAPE_T_5331ae68d4724cda990c0fdd13f45232_EndDate" hidden="1"/>
          <p:cNvSpPr txBox="1"/>
          <p:nvPr>
            <p:custDataLst>
              <p:tags r:id="rId48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63" name="OTLSHAPE_T_5331ae68d4724cda990c0fdd13f45232_JoinedDate"/>
          <p:cNvSpPr txBox="1"/>
          <p:nvPr>
            <p:custDataLst>
              <p:tags r:id="rId49"/>
            </p:custDataLst>
          </p:nvPr>
        </p:nvSpPr>
        <p:spPr>
          <a:xfrm>
            <a:off x="2452692" y="185288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5/13/15 - 6/30/15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64" name="OTLSHAPE_T_5331ae68d4724cda990c0fdd13f45232_Title"/>
          <p:cNvSpPr txBox="1"/>
          <p:nvPr>
            <p:custDataLst>
              <p:tags r:id="rId50"/>
            </p:custDataLst>
          </p:nvPr>
        </p:nvSpPr>
        <p:spPr>
          <a:xfrm>
            <a:off x="3481281" y="1861014"/>
            <a:ext cx="3619502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dirty="0" smtClean="0">
                <a:solidFill>
                  <a:schemeClr val="dk1"/>
                </a:solidFill>
                <a:latin typeface="Calibri"/>
              </a:rPr>
              <a:t>Digitize Initial Base Maps (Lawns, Walkways, Buildings, Walls)</a:t>
            </a:r>
            <a:endParaRPr lang="en-US" sz="1100" b="1" spc="-2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OTLSHAPE_T_7b4409b44cef46289bc79e5a133f6a6e_Shape"/>
          <p:cNvSpPr/>
          <p:nvPr>
            <p:custDataLst>
              <p:tags r:id="rId51"/>
            </p:custDataLst>
          </p:nvPr>
        </p:nvSpPr>
        <p:spPr>
          <a:xfrm>
            <a:off x="1550819" y="2080980"/>
            <a:ext cx="660400" cy="2032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TLSHAPE_T_7b4409b44cef46289bc79e5a133f6a6e_ShapePercentage" hidden="1"/>
          <p:cNvSpPr/>
          <p:nvPr>
            <p:custDataLst>
              <p:tags r:id="rId52"/>
            </p:custDataLst>
          </p:nvPr>
        </p:nvSpPr>
        <p:spPr>
          <a:xfrm>
            <a:off x="1604780" y="47453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TLSHAPE_T_7b4409b44cef46289bc79e5a133f6a6e_Duration" hidden="1"/>
          <p:cNvSpPr txBox="1"/>
          <p:nvPr>
            <p:custDataLst>
              <p:tags r:id="rId53"/>
            </p:custDataLst>
          </p:nvPr>
        </p:nvSpPr>
        <p:spPr>
          <a:xfrm>
            <a:off x="0" y="47453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30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68" name="OTLSHAPE_T_7b4409b44cef46289bc79e5a133f6a6e_TextPercentage" hidden="1"/>
          <p:cNvSpPr txBox="1"/>
          <p:nvPr>
            <p:custDataLst>
              <p:tags r:id="rId54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69" name="OTLSHAPE_T_7b4409b44cef46289bc79e5a133f6a6e_StartDate" hidden="1"/>
          <p:cNvSpPr txBox="1"/>
          <p:nvPr>
            <p:custDataLst>
              <p:tags r:id="rId5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70" name="OTLSHAPE_T_7b4409b44cef46289bc79e5a133f6a6e_EndDate" hidden="1"/>
          <p:cNvSpPr txBox="1"/>
          <p:nvPr>
            <p:custDataLst>
              <p:tags r:id="rId56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71" name="OTLSHAPE_T_7b4409b44cef46289bc79e5a133f6a6e_JoinedDate"/>
          <p:cNvSpPr txBox="1"/>
          <p:nvPr>
            <p:custDataLst>
              <p:tags r:id="rId57"/>
            </p:custDataLst>
          </p:nvPr>
        </p:nvSpPr>
        <p:spPr>
          <a:xfrm>
            <a:off x="2350981" y="2129155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6/1/15 - 6/30/15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72" name="OTLSHAPE_T_7b4409b44cef46289bc79e5a133f6a6e_Title"/>
          <p:cNvSpPr txBox="1"/>
          <p:nvPr>
            <p:custDataLst>
              <p:tags r:id="rId58"/>
            </p:custDataLst>
          </p:nvPr>
        </p:nvSpPr>
        <p:spPr>
          <a:xfrm>
            <a:off x="3597366" y="2129155"/>
            <a:ext cx="161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Setup ArcGIS Collector App.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OTLSHAPE_T_468a9f0dace9425498fb9dfe8327c746_Shape"/>
          <p:cNvSpPr/>
          <p:nvPr>
            <p:custDataLst>
              <p:tags r:id="rId59"/>
            </p:custDataLst>
          </p:nvPr>
        </p:nvSpPr>
        <p:spPr>
          <a:xfrm>
            <a:off x="962022" y="3502194"/>
            <a:ext cx="53086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TLSHAPE_T_468a9f0dace9425498fb9dfe8327c746_ShapePercentage" hidden="1"/>
          <p:cNvSpPr/>
          <p:nvPr>
            <p:custDataLst>
              <p:tags r:id="rId60"/>
            </p:custDataLst>
          </p:nvPr>
        </p:nvSpPr>
        <p:spPr>
          <a:xfrm>
            <a:off x="933365" y="50120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TLSHAPE_T_468a9f0dace9425498fb9dfe8327c746_Duration" hidden="1"/>
          <p:cNvSpPr txBox="1"/>
          <p:nvPr>
            <p:custDataLst>
              <p:tags r:id="rId61"/>
            </p:custDataLst>
          </p:nvPr>
        </p:nvSpPr>
        <p:spPr>
          <a:xfrm>
            <a:off x="0" y="501205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245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76" name="OTLSHAPE_T_468a9f0dace9425498fb9dfe8327c746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77" name="OTLSHAPE_T_468a9f0dace9425498fb9dfe8327c746_StartDate" hidden="1"/>
          <p:cNvSpPr txBox="1"/>
          <p:nvPr>
            <p:custDataLst>
              <p:tags r:id="rId6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78" name="OTLSHAPE_T_468a9f0dace9425498fb9dfe8327c746_EndDate" hidden="1"/>
          <p:cNvSpPr txBox="1"/>
          <p:nvPr>
            <p:custDataLst>
              <p:tags r:id="rId64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79" name="OTLSHAPE_T_468a9f0dace9425498fb9dfe8327c746_JoinedDate"/>
          <p:cNvSpPr txBox="1"/>
          <p:nvPr>
            <p:custDataLst>
              <p:tags r:id="rId65"/>
            </p:custDataLst>
          </p:nvPr>
        </p:nvSpPr>
        <p:spPr>
          <a:xfrm>
            <a:off x="4982037" y="3556000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6" dirty="0" smtClean="0">
                <a:solidFill>
                  <a:srgbClr val="1F497E"/>
                </a:solidFill>
                <a:latin typeface="Calibri"/>
              </a:rPr>
              <a:t>5/1/15 - 12/31/15</a:t>
            </a:r>
            <a:endParaRPr lang="en-US" sz="1000" b="1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80" name="OTLSHAPE_T_468a9f0dace9425498fb9dfe8327c746_Title"/>
          <p:cNvSpPr txBox="1"/>
          <p:nvPr>
            <p:custDataLst>
              <p:tags r:id="rId66"/>
            </p:custDataLst>
          </p:nvPr>
        </p:nvSpPr>
        <p:spPr>
          <a:xfrm>
            <a:off x="6392943" y="3519156"/>
            <a:ext cx="258465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chemeClr val="dk1"/>
                </a:solidFill>
                <a:latin typeface="Calibri"/>
              </a:rPr>
              <a:t>Data Collection/Coordinated with ARB Staff</a:t>
            </a:r>
            <a:endParaRPr lang="en-US" sz="1100" b="1" spc="-6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OTLSHAPE_T_7d4112f077c14a3facbbcd1562e0a248_Shape"/>
          <p:cNvSpPr/>
          <p:nvPr>
            <p:custDataLst>
              <p:tags r:id="rId67"/>
            </p:custDataLst>
          </p:nvPr>
        </p:nvSpPr>
        <p:spPr>
          <a:xfrm>
            <a:off x="2230988" y="2332355"/>
            <a:ext cx="50800" cy="2032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TLSHAPE_T_7d4112f077c14a3facbbcd1562e0a248_ShapePercentage" hidden="1"/>
          <p:cNvSpPr/>
          <p:nvPr>
            <p:custDataLst>
              <p:tags r:id="rId68"/>
            </p:custDataLst>
          </p:nvPr>
        </p:nvSpPr>
        <p:spPr>
          <a:xfrm>
            <a:off x="2297853" y="52787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TLSHAPE_T_7d4112f077c14a3facbbcd1562e0a248_Duration" hidden="1"/>
          <p:cNvSpPr txBox="1"/>
          <p:nvPr>
            <p:custDataLst>
              <p:tags r:id="rId69"/>
            </p:custDataLst>
          </p:nvPr>
        </p:nvSpPr>
        <p:spPr>
          <a:xfrm>
            <a:off x="0" y="527875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1 day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84" name="OTLSHAPE_T_7d4112f077c14a3facbbcd1562e0a248_TextPercentage" hidden="1"/>
          <p:cNvSpPr txBox="1"/>
          <p:nvPr>
            <p:custDataLst>
              <p:tags r:id="rId70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85" name="OTLSHAPE_T_7d4112f077c14a3facbbcd1562e0a248_StartDate" hidden="1"/>
          <p:cNvSpPr txBox="1"/>
          <p:nvPr>
            <p:custDataLst>
              <p:tags r:id="rId71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86" name="OTLSHAPE_T_7d4112f077c14a3facbbcd1562e0a248_EndDate" hidden="1"/>
          <p:cNvSpPr txBox="1"/>
          <p:nvPr>
            <p:custDataLst>
              <p:tags r:id="rId72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87" name="OTLSHAPE_T_7d4112f077c14a3facbbcd1562e0a248_JoinedDate"/>
          <p:cNvSpPr txBox="1"/>
          <p:nvPr>
            <p:custDataLst>
              <p:tags r:id="rId73"/>
            </p:custDataLst>
          </p:nvPr>
        </p:nvSpPr>
        <p:spPr>
          <a:xfrm>
            <a:off x="2371807" y="2356442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7/3/15</a:t>
            </a:r>
            <a:endParaRPr lang="en-US" sz="1000" spc="-8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88" name="OTLSHAPE_T_7d4112f077c14a3facbbcd1562e0a248_Title"/>
          <p:cNvSpPr txBox="1"/>
          <p:nvPr>
            <p:custDataLst>
              <p:tags r:id="rId74"/>
            </p:custDataLst>
          </p:nvPr>
        </p:nvSpPr>
        <p:spPr>
          <a:xfrm>
            <a:off x="2989451" y="2347721"/>
            <a:ext cx="220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Meet with Arboretum Web Developer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OTLSHAPE_T_a7cc4690ee1c4214b20ce540a2d88fac_Shape"/>
          <p:cNvSpPr/>
          <p:nvPr>
            <p:custDataLst>
              <p:tags r:id="rId75"/>
            </p:custDataLst>
          </p:nvPr>
        </p:nvSpPr>
        <p:spPr>
          <a:xfrm>
            <a:off x="2200643" y="2595921"/>
            <a:ext cx="673100" cy="20320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TLSHAPE_T_a7cc4690ee1c4214b20ce540a2d88fac_ShapePercentage" hidden="1"/>
          <p:cNvSpPr/>
          <p:nvPr>
            <p:custDataLst>
              <p:tags r:id="rId76"/>
            </p:custDataLst>
          </p:nvPr>
        </p:nvSpPr>
        <p:spPr>
          <a:xfrm>
            <a:off x="2254536" y="55454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TLSHAPE_T_a7cc4690ee1c4214b20ce540a2d88fac_Duration" hidden="1"/>
          <p:cNvSpPr txBox="1"/>
          <p:nvPr>
            <p:custDataLst>
              <p:tags r:id="rId77"/>
            </p:custDataLst>
          </p:nvPr>
        </p:nvSpPr>
        <p:spPr>
          <a:xfrm>
            <a:off x="0" y="55454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31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92" name="OTLSHAPE_T_a7cc4690ee1c4214b20ce540a2d88fac_TextPercentage" hidden="1"/>
          <p:cNvSpPr txBox="1"/>
          <p:nvPr>
            <p:custDataLst>
              <p:tags r:id="rId78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93" name="OTLSHAPE_T_a7cc4690ee1c4214b20ce540a2d88fac_StartDate" hidden="1"/>
          <p:cNvSpPr txBox="1"/>
          <p:nvPr>
            <p:custDataLst>
              <p:tags r:id="rId79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94" name="OTLSHAPE_T_a7cc4690ee1c4214b20ce540a2d88fac_EndDate" hidden="1"/>
          <p:cNvSpPr txBox="1"/>
          <p:nvPr>
            <p:custDataLst>
              <p:tags r:id="rId80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95" name="OTLSHAPE_T_a7cc4690ee1c4214b20ce540a2d88fac_JoinedDate"/>
          <p:cNvSpPr txBox="1"/>
          <p:nvPr>
            <p:custDataLst>
              <p:tags r:id="rId81"/>
            </p:custDataLst>
          </p:nvPr>
        </p:nvSpPr>
        <p:spPr>
          <a:xfrm>
            <a:off x="2911796" y="2644096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7/1/15 - 7/31/15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96" name="OTLSHAPE_T_a7cc4690ee1c4214b20ce540a2d88fac_Title"/>
          <p:cNvSpPr txBox="1"/>
          <p:nvPr>
            <p:custDataLst>
              <p:tags r:id="rId82"/>
            </p:custDataLst>
          </p:nvPr>
        </p:nvSpPr>
        <p:spPr>
          <a:xfrm>
            <a:off x="3819987" y="2628602"/>
            <a:ext cx="219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Expected 2015 Imagery - PSU OPP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7" name="OTLSHAPE_T_93030405fb54464a8d8a192ad18e92f5_Shape"/>
          <p:cNvSpPr/>
          <p:nvPr>
            <p:custDataLst>
              <p:tags r:id="rId83"/>
            </p:custDataLst>
          </p:nvPr>
        </p:nvSpPr>
        <p:spPr>
          <a:xfrm>
            <a:off x="2194007" y="2832227"/>
            <a:ext cx="673100" cy="203200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TLSHAPE_T_93030405fb54464a8d8a192ad18e92f5_ShapePercentage" hidden="1"/>
          <p:cNvSpPr/>
          <p:nvPr>
            <p:custDataLst>
              <p:tags r:id="rId84"/>
            </p:custDataLst>
          </p:nvPr>
        </p:nvSpPr>
        <p:spPr>
          <a:xfrm>
            <a:off x="2254536" y="58121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TLSHAPE_T_93030405fb54464a8d8a192ad18e92f5_Duration" hidden="1"/>
          <p:cNvSpPr txBox="1"/>
          <p:nvPr>
            <p:custDataLst>
              <p:tags r:id="rId85"/>
            </p:custDataLst>
          </p:nvPr>
        </p:nvSpPr>
        <p:spPr>
          <a:xfrm>
            <a:off x="0" y="58121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31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100" name="OTLSHAPE_T_93030405fb54464a8d8a192ad18e92f5_TextPercentage" hidden="1"/>
          <p:cNvSpPr txBox="1"/>
          <p:nvPr>
            <p:custDataLst>
              <p:tags r:id="rId86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101" name="OTLSHAPE_T_93030405fb54464a8d8a192ad18e92f5_StartDate" hidden="1"/>
          <p:cNvSpPr txBox="1"/>
          <p:nvPr>
            <p:custDataLst>
              <p:tags r:id="rId87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102" name="OTLSHAPE_T_93030405fb54464a8d8a192ad18e92f5_EndDate" hidden="1"/>
          <p:cNvSpPr txBox="1"/>
          <p:nvPr>
            <p:custDataLst>
              <p:tags r:id="rId88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103" name="OTLSHAPE_T_93030405fb54464a8d8a192ad18e92f5_JoinedDate"/>
          <p:cNvSpPr txBox="1"/>
          <p:nvPr>
            <p:custDataLst>
              <p:tags r:id="rId89"/>
            </p:custDataLst>
          </p:nvPr>
        </p:nvSpPr>
        <p:spPr>
          <a:xfrm>
            <a:off x="2989451" y="2856314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7/1/15 - 7/31/15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47" name="OTLSHAPE_T_93030405fb54464a8d8a192ad18e92f5_Title"/>
          <p:cNvSpPr txBox="1"/>
          <p:nvPr>
            <p:custDataLst>
              <p:tags r:id="rId90"/>
            </p:custDataLst>
          </p:nvPr>
        </p:nvSpPr>
        <p:spPr>
          <a:xfrm>
            <a:off x="3936343" y="2848567"/>
            <a:ext cx="372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Setup Arrow GPS Booster and RTK System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8" name="OTLSHAPE_T_a7ecc0efa55d46478589e1f248794ea0_Shape"/>
          <p:cNvSpPr/>
          <p:nvPr>
            <p:custDataLst>
              <p:tags r:id="rId91"/>
            </p:custDataLst>
          </p:nvPr>
        </p:nvSpPr>
        <p:spPr>
          <a:xfrm>
            <a:off x="3212853" y="4038600"/>
            <a:ext cx="50800" cy="203200"/>
          </a:xfrm>
          <a:prstGeom prst="rect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TLSHAPE_T_a7ecc0efa55d46478589e1f248794ea0_ShapePercentage" hidden="1"/>
          <p:cNvSpPr/>
          <p:nvPr>
            <p:custDataLst>
              <p:tags r:id="rId92"/>
            </p:custDataLst>
          </p:nvPr>
        </p:nvSpPr>
        <p:spPr>
          <a:xfrm>
            <a:off x="2969268" y="60788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OTLSHAPE_T_a7ecc0efa55d46478589e1f248794ea0_Duration" hidden="1"/>
          <p:cNvSpPr txBox="1"/>
          <p:nvPr>
            <p:custDataLst>
              <p:tags r:id="rId93"/>
            </p:custDataLst>
          </p:nvPr>
        </p:nvSpPr>
        <p:spPr>
          <a:xfrm>
            <a:off x="0" y="607885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1 day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51" name="OTLSHAPE_T_a7ecc0efa55d46478589e1f248794ea0_TextPercentage" hidden="1"/>
          <p:cNvSpPr txBox="1"/>
          <p:nvPr>
            <p:custDataLst>
              <p:tags r:id="rId94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52" name="OTLSHAPE_T_a7ecc0efa55d46478589e1f248794ea0_StartDate" hidden="1"/>
          <p:cNvSpPr txBox="1"/>
          <p:nvPr>
            <p:custDataLst>
              <p:tags r:id="rId95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53" name="OTLSHAPE_T_a7ecc0efa55d46478589e1f248794ea0_EndDate" hidden="1"/>
          <p:cNvSpPr txBox="1"/>
          <p:nvPr>
            <p:custDataLst>
              <p:tags r:id="rId96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54" name="OTLSHAPE_T_a7ecc0efa55d46478589e1f248794ea0_JoinedDate"/>
          <p:cNvSpPr txBox="1"/>
          <p:nvPr>
            <p:custDataLst>
              <p:tags r:id="rId97"/>
            </p:custDataLst>
          </p:nvPr>
        </p:nvSpPr>
        <p:spPr>
          <a:xfrm>
            <a:off x="3406291" y="4087912"/>
            <a:ext cx="5451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8/9/15</a:t>
            </a:r>
            <a:endParaRPr lang="en-US" sz="1000" spc="-8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55" name="OTLSHAPE_T_a7ecc0efa55d46478589e1f248794ea0_Title"/>
          <p:cNvSpPr txBox="1"/>
          <p:nvPr>
            <p:custDataLst>
              <p:tags r:id="rId98"/>
            </p:custDataLst>
          </p:nvPr>
        </p:nvSpPr>
        <p:spPr>
          <a:xfrm>
            <a:off x="4021397" y="4079596"/>
            <a:ext cx="327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dirty="0" smtClean="0">
                <a:solidFill>
                  <a:schemeClr val="dk1"/>
                </a:solidFill>
                <a:latin typeface="Calibri"/>
              </a:rPr>
              <a:t>Migration of Accession Database from BG Base to Iris BG</a:t>
            </a:r>
            <a:endParaRPr lang="en-US" sz="1100" b="1" spc="-2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6" name="OTLSHAPE_T_8e022fab116b4095a01ab110a4750536_Shape"/>
          <p:cNvSpPr/>
          <p:nvPr>
            <p:custDataLst>
              <p:tags r:id="rId99"/>
            </p:custDataLst>
          </p:nvPr>
        </p:nvSpPr>
        <p:spPr>
          <a:xfrm>
            <a:off x="3041727" y="3742055"/>
            <a:ext cx="6350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OTLSHAPE_T_8e022fab116b4095a01ab110a4750536_ShapePercentage" hidden="1"/>
          <p:cNvSpPr/>
          <p:nvPr>
            <p:custDataLst>
              <p:tags r:id="rId100"/>
            </p:custDataLst>
          </p:nvPr>
        </p:nvSpPr>
        <p:spPr>
          <a:xfrm>
            <a:off x="2990927" y="63455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OTLSHAPE_T_8e022fab116b4095a01ab110a4750536_Duration" hidden="1"/>
          <p:cNvSpPr txBox="1"/>
          <p:nvPr>
            <p:custDataLst>
              <p:tags r:id="rId101"/>
            </p:custDataLst>
          </p:nvPr>
        </p:nvSpPr>
        <p:spPr>
          <a:xfrm>
            <a:off x="0" y="63455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29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59" name="OTLSHAPE_T_8e022fab116b4095a01ab110a4750536_TextPercentage" hidden="1"/>
          <p:cNvSpPr txBox="1"/>
          <p:nvPr>
            <p:custDataLst>
              <p:tags r:id="rId102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60" name="OTLSHAPE_T_8e022fab116b4095a01ab110a4750536_StartDate" hidden="1"/>
          <p:cNvSpPr txBox="1"/>
          <p:nvPr>
            <p:custDataLst>
              <p:tags r:id="rId103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61" name="OTLSHAPE_T_8e022fab116b4095a01ab110a4750536_EndDate" hidden="1"/>
          <p:cNvSpPr txBox="1"/>
          <p:nvPr>
            <p:custDataLst>
              <p:tags r:id="rId104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62" name="OTLSHAPE_T_8e022fab116b4095a01ab110a4750536_JoinedDate"/>
          <p:cNvSpPr txBox="1"/>
          <p:nvPr>
            <p:custDataLst>
              <p:tags r:id="rId105"/>
            </p:custDataLst>
          </p:nvPr>
        </p:nvSpPr>
        <p:spPr>
          <a:xfrm>
            <a:off x="3737157" y="376614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8/4/15 - 9/1/15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63" name="OTLSHAPE_T_8e022fab116b4095a01ab110a4750536_Title"/>
          <p:cNvSpPr txBox="1"/>
          <p:nvPr>
            <p:custDataLst>
              <p:tags r:id="rId106"/>
            </p:custDataLst>
          </p:nvPr>
        </p:nvSpPr>
        <p:spPr>
          <a:xfrm>
            <a:off x="4562937" y="3758395"/>
            <a:ext cx="325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Build Prototype Applications Commemorative Items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4" name="OTLSHAPE_T_871a9d1bff4942f9bf293a610321f49b_Shape"/>
          <p:cNvSpPr/>
          <p:nvPr>
            <p:custDataLst>
              <p:tags r:id="rId107"/>
            </p:custDataLst>
          </p:nvPr>
        </p:nvSpPr>
        <p:spPr>
          <a:xfrm>
            <a:off x="3580001" y="4427915"/>
            <a:ext cx="787400" cy="2032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OTLSHAPE_T_871a9d1bff4942f9bf293a610321f49b_ShapePercentage" hidden="1"/>
          <p:cNvSpPr/>
          <p:nvPr>
            <p:custDataLst>
              <p:tags r:id="rId108"/>
            </p:custDataLst>
          </p:nvPr>
        </p:nvSpPr>
        <p:spPr>
          <a:xfrm>
            <a:off x="2211219" y="6612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OTLSHAPE_T_871a9d1bff4942f9bf293a610321f49b_Duration" hidden="1"/>
          <p:cNvSpPr txBox="1"/>
          <p:nvPr>
            <p:custDataLst>
              <p:tags r:id="rId109"/>
            </p:custDataLst>
          </p:nvPr>
        </p:nvSpPr>
        <p:spPr>
          <a:xfrm>
            <a:off x="0" y="6612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36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67" name="OTLSHAPE_T_871a9d1bff4942f9bf293a610321f49b_TextPercentage" hidden="1"/>
          <p:cNvSpPr txBox="1"/>
          <p:nvPr>
            <p:custDataLst>
              <p:tags r:id="rId110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68" name="OTLSHAPE_T_871a9d1bff4942f9bf293a610321f49b_StartDate" hidden="1"/>
          <p:cNvSpPr txBox="1"/>
          <p:nvPr>
            <p:custDataLst>
              <p:tags r:id="rId111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69" name="OTLSHAPE_T_871a9d1bff4942f9bf293a610321f49b_EndDate" hidden="1"/>
          <p:cNvSpPr txBox="1"/>
          <p:nvPr>
            <p:custDataLst>
              <p:tags r:id="rId112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70" name="OTLSHAPE_T_871a9d1bff4942f9bf293a610321f49b_JoinedDate"/>
          <p:cNvSpPr txBox="1"/>
          <p:nvPr>
            <p:custDataLst>
              <p:tags r:id="rId113"/>
            </p:custDataLst>
          </p:nvPr>
        </p:nvSpPr>
        <p:spPr>
          <a:xfrm>
            <a:off x="4900481" y="4427915"/>
            <a:ext cx="130543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9/1/15 – 10/1/15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71" name="OTLSHAPE_T_871a9d1bff4942f9bf293a610321f49b_Title"/>
          <p:cNvSpPr txBox="1"/>
          <p:nvPr>
            <p:custDataLst>
              <p:tags r:id="rId114"/>
            </p:custDataLst>
          </p:nvPr>
        </p:nvSpPr>
        <p:spPr>
          <a:xfrm>
            <a:off x="6205920" y="4419600"/>
            <a:ext cx="160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Gather Prototype Feedback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2" name="OTLSHAPE_T_a0dc53b3faf14603b744ded477f14971_Shape"/>
          <p:cNvSpPr/>
          <p:nvPr>
            <p:custDataLst>
              <p:tags r:id="rId115"/>
            </p:custDataLst>
          </p:nvPr>
        </p:nvSpPr>
        <p:spPr>
          <a:xfrm>
            <a:off x="4310622" y="4808449"/>
            <a:ext cx="8890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OTLSHAPE_T_a0dc53b3faf14603b744ded477f14971_ShapePercentage" hidden="1"/>
          <p:cNvSpPr/>
          <p:nvPr>
            <p:custDataLst>
              <p:tags r:id="rId116"/>
            </p:custDataLst>
          </p:nvPr>
        </p:nvSpPr>
        <p:spPr>
          <a:xfrm>
            <a:off x="3055902" y="6878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OTLSHAPE_T_a0dc53b3faf14603b744ded477f14971_Duration" hidden="1"/>
          <p:cNvSpPr txBox="1"/>
          <p:nvPr>
            <p:custDataLst>
              <p:tags r:id="rId117"/>
            </p:custDataLst>
          </p:nvPr>
        </p:nvSpPr>
        <p:spPr>
          <a:xfrm>
            <a:off x="0" y="6878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41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75" name="OTLSHAPE_T_a0dc53b3faf14603b744ded477f14971_TextPercentage" hidden="1"/>
          <p:cNvSpPr txBox="1"/>
          <p:nvPr>
            <p:custDataLst>
              <p:tags r:id="rId118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76" name="OTLSHAPE_T_a0dc53b3faf14603b744ded477f14971_StartDate" hidden="1"/>
          <p:cNvSpPr txBox="1"/>
          <p:nvPr>
            <p:custDataLst>
              <p:tags r:id="rId119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77" name="OTLSHAPE_T_a0dc53b3faf14603b744ded477f14971_EndDate" hidden="1"/>
          <p:cNvSpPr txBox="1"/>
          <p:nvPr>
            <p:custDataLst>
              <p:tags r:id="rId120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78" name="OTLSHAPE_T_a0dc53b3faf14603b744ded477f14971_JoinedDate"/>
          <p:cNvSpPr txBox="1"/>
          <p:nvPr>
            <p:custDataLst>
              <p:tags r:id="rId121"/>
            </p:custDataLst>
          </p:nvPr>
        </p:nvSpPr>
        <p:spPr>
          <a:xfrm>
            <a:off x="5232749" y="4833105"/>
            <a:ext cx="142173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/>
              </a:rPr>
              <a:t>10/1/15 - 11/1/15</a:t>
            </a:r>
            <a:endParaRPr lang="en-US" sz="1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79" name="OTLSHAPE_T_a0dc53b3faf14603b744ded477f14971_Title"/>
          <p:cNvSpPr txBox="1"/>
          <p:nvPr>
            <p:custDataLst>
              <p:tags r:id="rId122"/>
            </p:custDataLst>
          </p:nvPr>
        </p:nvSpPr>
        <p:spPr>
          <a:xfrm>
            <a:off x="6307397" y="4824789"/>
            <a:ext cx="182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Build Full Application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0" name="OTLSHAPE_T_c9af7a68b12c40febd3d12a11ce2e23c_Shape"/>
          <p:cNvSpPr/>
          <p:nvPr>
            <p:custDataLst>
              <p:tags r:id="rId123"/>
            </p:custDataLst>
          </p:nvPr>
        </p:nvSpPr>
        <p:spPr>
          <a:xfrm>
            <a:off x="6307397" y="5181600"/>
            <a:ext cx="1981200" cy="2032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OTLSHAPE_T_c9af7a68b12c40febd3d12a11ce2e23c_ShapePercentage" hidden="1"/>
          <p:cNvSpPr/>
          <p:nvPr>
            <p:custDataLst>
              <p:tags r:id="rId124"/>
            </p:custDataLst>
          </p:nvPr>
        </p:nvSpPr>
        <p:spPr>
          <a:xfrm>
            <a:off x="6239708" y="719908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2" name="OTLSHAPE_T_c9af7a68b12c40febd3d12a11ce2e23c_Duration" hidden="1"/>
          <p:cNvSpPr txBox="1"/>
          <p:nvPr>
            <p:custDataLst>
              <p:tags r:id="rId125"/>
            </p:custDataLst>
          </p:nvPr>
        </p:nvSpPr>
        <p:spPr>
          <a:xfrm>
            <a:off x="0" y="71456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C0504D"/>
                </a:solidFill>
                <a:latin typeface="Calibri"/>
              </a:rPr>
              <a:t>91 days</a:t>
            </a:r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3" name="OTLSHAPE_T_c9af7a68b12c40febd3d12a11ce2e23c_TextPercentage" hidden="1"/>
          <p:cNvSpPr txBox="1"/>
          <p:nvPr>
            <p:custDataLst>
              <p:tags r:id="rId126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4" name="OTLSHAPE_T_c9af7a68b12c40febd3d12a11ce2e23c_StartDate" hidden="1"/>
          <p:cNvSpPr txBox="1"/>
          <p:nvPr>
            <p:custDataLst>
              <p:tags r:id="rId127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85" name="OTLSHAPE_T_c9af7a68b12c40febd3d12a11ce2e23c_EndDate" hidden="1"/>
          <p:cNvSpPr txBox="1"/>
          <p:nvPr>
            <p:custDataLst>
              <p:tags r:id="rId128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86" name="OTLSHAPE_T_c9af7a68b12c40febd3d12a11ce2e23c_JoinedDate"/>
          <p:cNvSpPr txBox="1"/>
          <p:nvPr>
            <p:custDataLst>
              <p:tags r:id="rId129"/>
            </p:custDataLst>
          </p:nvPr>
        </p:nvSpPr>
        <p:spPr>
          <a:xfrm>
            <a:off x="3238253" y="5237262"/>
            <a:ext cx="130175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1/1/16 - 3/31/16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87" name="OTLSHAPE_T_c9af7a68b12c40febd3d12a11ce2e23c_Title"/>
          <p:cNvSpPr txBox="1"/>
          <p:nvPr>
            <p:custDataLst>
              <p:tags r:id="rId130"/>
            </p:custDataLst>
          </p:nvPr>
        </p:nvSpPr>
        <p:spPr>
          <a:xfrm>
            <a:off x="4224616" y="5222236"/>
            <a:ext cx="204600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Calibri"/>
              </a:rPr>
              <a:t>Construct Mobile Application</a:t>
            </a:r>
            <a:endParaRPr lang="en-US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3334" y="457200"/>
            <a:ext cx="5129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2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4507992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Comparative Review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3733800" cy="51816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Arnold Arboretum (Harvard)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BG Base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various (survey, hand held)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GIS Data </a:t>
            </a:r>
            <a:r>
              <a:rPr lang="en-US" sz="3600" dirty="0"/>
              <a:t>- Alliance for Public Gardens data </a:t>
            </a:r>
            <a:r>
              <a:rPr lang="en-US" sz="3600" dirty="0" smtClean="0"/>
              <a:t>model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Davis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Iris BG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iPad 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GIS Data </a:t>
            </a:r>
            <a:r>
              <a:rPr lang="en-US" sz="3600" dirty="0"/>
              <a:t>- Alliance for Public Gardens data </a:t>
            </a:r>
            <a:r>
              <a:rPr lang="en-US" sz="3600" dirty="0" smtClean="0"/>
              <a:t>model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Hoyt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Arboretum (Portland, OR)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Iris BG, Iris BG mapping component 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 azimuth and distance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600" dirty="0" smtClean="0"/>
              <a:t>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esri in house model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Denver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Botanical Gardens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BG-Base\BG-Map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GPS data with a Trimble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GeoXT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GIS Data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NA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Longwood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Gardens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BG-Base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 iPad Garden Notepad +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GIS Data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Alliance for Public Gardens data model</a:t>
            </a:r>
          </a:p>
          <a:p>
            <a:pPr marL="82296" indent="0">
              <a:buNone/>
            </a:pP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Norfolk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Botanical Gardens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Iris BG (switch from BG-Base\BG-Map)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hand held WindowCE,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Digitizing, 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–Iris Map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CLASS\596A\Data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490912" cy="25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CLASS\596A\IrisB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50043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fs126\AppData\Local\Microsoft\Windows\Temporary Internet Files\Content.IE5\RRWYBYYB\pPDFF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29" y="3469268"/>
            <a:ext cx="409654" cy="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650992" cy="64008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Collection Methods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838200"/>
            <a:ext cx="3822192" cy="54102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Digitize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Gardens, structures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Commemorative items (benches, trees, plaques)</a:t>
            </a:r>
          </a:p>
          <a:p>
            <a:pPr marL="82296" indent="0">
              <a:buNone/>
            </a:pPr>
            <a:endParaRPr lang="en-US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ArcGIS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collector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iPad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Arrow GPS Booster (next slide)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Aerial photography/CAD</a:t>
            </a:r>
          </a:p>
          <a:p>
            <a:pPr marL="82296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(base map navigation)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 Point to Database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 from online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Link to accession database </a:t>
            </a:r>
          </a:p>
          <a:p>
            <a:pPr marL="82296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by Accession ID 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5" name="Picture 2" descr="D:\CLASS\583\presentation\Collec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78" y="1578536"/>
            <a:ext cx="1881422" cy="16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CLASS\596A\ArcOnline_PlantCen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15266" cy="1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\596A\ArcOnline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92" y="3276600"/>
            <a:ext cx="35744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727192" cy="86836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GPS </a:t>
            </a:r>
            <a:r>
              <a:rPr lang="en-US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  <a:br>
              <a:rPr lang="en-US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Arrow 100 GNSS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EOS Positioning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US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4038600" cy="5105400"/>
          </a:xfrm>
        </p:spPr>
        <p:txBody>
          <a:bodyPr>
            <a:normAutofit/>
          </a:bodyPr>
          <a:lstStyle/>
          <a:p>
            <a:pPr marL="82296" indent="0" fontAlgn="base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</a:p>
          <a:p>
            <a:pPr fontAlgn="base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GNSS 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GPS/GLONASS/Galileo/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/QZSS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iOS compatible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60cm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pPr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Supports Esri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checked against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Geodetic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Stations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(State College, Black Moshannon)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Still testing to improve performance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-  2.5 meters to sub meter.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D:\CLASS\596A\Arrow_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66900" cy="27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hnav.com/images/eos-arrow-100-300x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CLASS\596A\Control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75" y="2733812"/>
            <a:ext cx="1999975" cy="19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EuMDc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aWQiOiI3MiIsIkEiOjg5LCJSIjowLCJHIjowLCJCIjowfX0sIklzVmlzaWJsZSI6dHJ1ZSwiV2lkdGgiOjAuMCwiSGVpZ2h0IjowLjAsIkJvcmRlclN0eWxlIjpudWxsLCJQYXJlbnRTdHlsZSI6bnVsbH0sIkRhdGVTdHlsZSI6eyIkaWQiOiI3MyIsIkZvbnRTZXR0aW5ncyI6eyIkaWQiOiI3NCIsIkZvbnRTaXplIjoxMCwiRm9udE5hbWUiOiJDYWxpYnJpIiwiSXNCb2xkIjpmYWxzZSwiSXNJdGFsaWMiOmZhbHNlLCJJc1VuZGVybGluZWQiOmZhbHNlLCJQYXJlbnRTdHlsZSI6bnVsbH0sIkF1dG9TaXplIjowLCJGb3JlZ3JvdW5kIjp7IiRpZCI6Ijc1IiwiQ29sb3IiOnsiJGlkIjoiNzYiLCJBIjoyNTUsIlIiOjMxLCJHIjo3MywiQiI6MTI2fX0sIk1heFdpZHRoIjoyMDAuMCwiTWF4SGVpZ2h0IjoiSW5maW5pdHkiLCJTbWFydEZvcmVncm91bmRJc0FjdGl2ZSI6ZmFsc2UsIkhvcml6b250YWxBbGlnbm1lbnQiOjAsIlZlcnRpY2FsQWxpZ25tZW50IjowLCJTbWFydEZvcmVncm91bmQiOm51bGwsIk1hcmdpbiI6eyIkaWQiOiI3NyIsIlRvcCI6MCwiTGVmdCI6MCwiUmlnaHQiOjAsIkJvdHRvbSI6MH0sIlBhZGRpbmciOnsiJGlkIjoiNzgiLCJUb3AiOjAsIkxlZnQiOjAsIlJpZ2h0IjowLCJCb3R0b20iOjB9LCJCYWNrZ3JvdW5kIjp7IiRpZCI6Ijc5IiwiQ29sb3IiOnsiJHJlZiI6IjcyIn19LCJJc1Zpc2libGUiOnRydWUsIldpZHRoIjowLjAsIkhlaWdodCI6MC4wLCJCb3JkZXJTdHlsZSI6bnVsbCwiUGFyZW50U3R5bGUiOm51bGx9LCJEYXRlRm9ybWF0Ijp7IiRpZCI6IjgwIiwiRm9ybWF0U3RyaW5nIjoiTS9kL3l5eXkiLCJTZXBhcmF0b3IiOiIvIiwiVXNlSW50ZXJuYXRpb25hbERhdGVGb3JtYXQiOmZhbHNlfSwiSXNWaXNpYmxlIjp0cnVlLCJQYXJlbnRTdHlsZSI6bnVsbH0sIkRlZmF1bHRUYXNrU3R5bGUiOnsiJGlkIjoiODEiLCJTaGFwZSI6MCwiU2hhcGVUaGlja25lc3MiOjEsIkR1cmF0aW9uRm9ybWF0IjowLCJJbmNsdWRlTm9uV29ya2luZ0RheXNJbkR1cmF0aW9uIjp0cnVlLCJQZXJjZW50YWdlQ29tcGxldGVTdHlsZSI6eyIkaWQiOiI4MiIsIkZvbnRTZXR0aW5ncyI6eyIkaWQiOiI4MyIsIkZvbnRTaXplIjoxMCwiRm9udE5hbWUiOiJDYWxpYnJpIiwiSXNCb2xkIjpmYWxzZSwiSXNJdGFsaWMiOmZhbHNlLCJJc1VuZGVybGluZWQiOmZhbHNlLCJQYXJlbnRTdHlsZSI6bnVsbH0sIkF1dG9TaXplIjowLCJGb3JlZ3JvdW5kIjp7IiRpZCI6Ijg0IiwiQ29sb3IiOnsiJGlkIjoiODUiLCJBIjoyNTUsIlIiOjE5MiwiRyI6ODAsIkIiOjc3fX0sIk1heFdpZHRoIjoyMDAuMCwiTWF4SGVpZ2h0IjoiSW5maW5pdHkiLCJTbWFydEZvcmVncm91bmRJc0FjdGl2ZSI6ZmFsc2UsIkhvcml6b250YWxBbGlnbm1lbnQiOjAsIlZlcnRpY2FsQWxpZ25tZW50IjowLCJTbWFydEZvcmVncm91bmQiOm51bGwsIk1hcmdpbiI6eyIkaWQiOiI4NiIsIlRvcCI6MCwiTGVmdCI6MCwiUmlnaHQiOjAsIkJvdHRvbSI6MH0sIlBhZGRpbmciOnsiJGlkIjoiODciLCJUb3AiOjAsIkxlZnQiOjAsIlJpZ2h0IjowLCJCb3R0b20iOjB9LCJCYWNrZ3JvdW5kIjp7IiRpZCI6Ijg4IiwiQ29sb3IiOnsiJHJlZiI6IjcyIn19LCJJc1Zpc2libGUiOnRydWUsIldpZHRoIjowLjAsIkhlaWdodCI6MC4wLCJCb3JkZXJTdHlsZSI6bnVsbCwiUGFyZW50U3R5bGUiOm51bGx9LCJEdXJhdGlvblN0eWxlIjp7IiRpZCI6Ijg5IiwiRm9udFNldHRpbmdzIjp7IiRpZCI6IjkwIiwiRm9udFNpemUiOjEwLCJGb250TmFtZSI6IkNhbGlicmkiLCJJc0JvbGQiOmZhbHNlLCJJc0l0YWxpYyI6ZmFsc2UsIklzVW5kZXJsaW5lZCI6ZmFsc2UsIlBhcmVudFN0eWxlIjpudWxsfSwiQXV0b1NpemUiOjAsIkZvcmVncm91bmQiOnsiJGlkIjoiOTEiLCJDb2xvciI6eyIkaWQiOiI5MiIsIkEiOjI1NSwiUiI6MTkyLCJHIjo4MCwiQiI6Nzd9fSwiTWF4V2lkdGgiOjIwMC4wLCJNYXhIZWlnaHQiOiJJbmZpbml0eSIsIlNtYXJ0Rm9yZWdyb3VuZElzQWN0aXZlIjpmYWxzZSwiSG9yaXpvbnRhbEFsaWdubWVudCI6MCwiVmVydGljYWxBbGlnbm1lbnQiOjAsIlNtYXJ0Rm9yZWdyb3VuZCI6bnVsbCwiTWFyZ2luIjp7IiRpZCI6IjkzIiwiVG9wIjowLCJMZWZ0IjowLCJSaWdodCI6MCwiQm90dG9tIjowfSwiUGFkZGluZyI6eyIkaWQiOiI5NCIsIlRvcCI6MCwiTGVmdCI6MCwiUmlnaHQiOjAsIkJvdHRvbSI6MH0sIkJhY2tncm91bmQiOnsiJGlkIjoiOTUiLCJDb2xvciI6eyIkcmVmIjoiNzIifX0sIklzVmlzaWJsZSI6dHJ1ZSwiV2lkdGgiOjAuMCwiSGVpZ2h0IjowLjAsIkJvcmRlclN0eWxlIjpudWxsLCJQYXJlbnRTdHlsZSI6bnVsbH0sIkhvcml6b250YWxDb25uZWN0b3JTdHlsZSI6eyIkaWQiOiI5NiIsIkxpbmVDb2xvciI6eyIkaWQiOiI5NyIsIiR0eXBlIjoiTkxSRS5Db21tb24uRG9tLlNvbGlkQ29sb3JCcnVzaCwgTkxSRS5Db21tb24iLCJDb2xvciI6eyIkaWQiOiI5OCIsIkEiOjI1NSwiUiI6MjA0LCJHIjoyMDQsIkIiOjIwNH19LCJMaW5lV2VpZ2h0IjoxLjAsIkxpbmVUeXBlIjowLCJQYXJlbnRTdHlsZSI6bnVsbH0sIlZlcnRpY2FsQ29ubmVjdG9yU3R5bGUiOnsiJGlkIjoiOTkiLCJMaW5lQ29sb3IiOnsiJGlkIjoiMTAwIiwiJHR5cGUiOiJOTFJFLkNvbW1vbi5Eb20uU29saWRDb2xvckJydXNoLCBOTFJFLkNvbW1vbiIsIkNvbG9yIjp7IiRpZCI6IjEwMSIsIkEiOjI1NSwiUiI6MjA0LCJHIjoyMDQsIkIiOjIwNH19LCJMaW5lV2VpZ2h0IjowLjAsIkxpbmVUeXBlIjowLCJQYXJlbnRTdHlsZSI6bnVsbH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AyIiwiTWFyZ2luIjp7IiRpZCI6IjEwMyIsIlRvcCI6MCwiTGVmdCI6NCwiUmlnaHQiOjQsIkJvdHRvbSI6MH0sIlBhZGRpbmciOnsiJGlkIjoiMTA0IiwiVG9wIjowLCJMZWZ0IjowLCJSaWdodCI6MCwiQm90dG9tIjowfSwiQmFja2dyb3VuZCI6bnVsbCwiSXNWaXNpYmxlIjp0cnVlLCJXaWR0aCI6MC4wLCJIZWlnaHQiOjE2LjAsIkJvcmRlclN0eWxlIjp7IiRpZCI6IjEwNSIsIkxpbmVDb2xvciI6eyIkaWQiOiIxMDYiLCIkdHlwZSI6Ik5MUkUuQ29tbW9uLkRvbS5Tb2xpZENvbG9yQnJ1c2gsIE5MUkUuQ29tbW9uIiwiQ29sb3IiOnsiJGlkIjoiMTA3IiwiQSI6MjU1LCJSIjoyNTUsIkciOjAsIkIiOjB9fSwiTGluZVdlaWdodCI6MC4wLCJMaW5lVHlwZSI6MCwiUGFyZW50U3R5bGUiOm51bGx9LCJQYXJlbnRTdHlsZSI6bnVsbH0sIlRpdGxlU3R5bGUiOnsiJGlkIjoiMTA4IiwiRm9udFNldHRpbmdzIjp7IiRpZCI6IjEwOSIsIkZvbnRTaXplIjoxMSwiRm9udE5hbWUiOiJDYWxpYnJpIiwiSXNCb2xkIjp0cnVlLCJJc0l0YWxpYyI6ZmFsc2UsIklzVW5kZXJsaW5lZCI6ZmFsc2UsIlBhcmVudFN0eWxlIjpudWxsfSwiQXV0b1NpemUiOjAsIkZvcmVncm91bmQiOnsiJGlkIjoiMTEwIiwiQ29sb3IiOnsiJGlkIjoiMTExIiwiQSI6MjU1LCJSIjowLCJHIjowLCJCIjowfX0sIk1heFdpZHRoIjo3MjAuMCwiTWF4SGVpZ2h0IjoiSW5maW5pdHkiLCJTbWFydEZvcmVncm91bmRJc0FjdGl2ZSI6ZmFsc2UsIkhvcml6b250YWxBbGlnbm1lbnQiOjAsIlZlcnRpY2FsQWxpZ25tZW50IjowLCJTbWFydEZvcmVncm91bmQiOm51bGwsIk1hcmdpbiI6eyIkaWQiOiIxMTIiLCJUb3AiOjAsIkxlZnQiOjAsIlJpZ2h0IjowLCJCb3R0b20iOjB9LCJQYWRkaW5nIjp7IiRpZCI6IjExMyIsIlRvcCI6MCwiTGVmdCI6MCwiUmlnaHQiOjAsIkJvdHRvbSI6MH0sIkJhY2tncm91bmQiOnsiJGlkIjoiMTE0IiwiQ29sb3IiOnsiJHJlZiI6IjcyIn19LCJJc1Zpc2libGUiOnRydWUsIldpZHRoIjowLjAsIkhlaWdodCI6MC4wLCJCb3JkZXJTdHlsZSI6bnVsbCwiUGFyZW50U3R5bGUiOm51bGx9LCJEYXRlU3R5bGUiOnsiJGlkIjoiMTE1IiwiRm9udFNldHRpbmdzIjp7IiRpZCI6IjExNiIsIkZvbnRTaXplIjoxMCwiRm9udE5hbWUiOiJDYWxpYnJpIiwiSXNCb2xkIjpmYWxzZSwiSXNJdGFsaWMiOmZhbHNlLCJJc1VuZGVybGluZWQiOmZhbHNlLCJQYXJlbnRTdHlsZSI6bnVsbH0sIkF1dG9TaXplIjowLCJGb3JlZ3JvdW5kIjp7IiRpZCI6IjExNyIsIkNvbG9yIjp7IiRpZCI6IjExOCIsIkEiOjI1NSwiUiI6MzEsIkciOjczLCJCIjoxMjZ9fSwiTWF4V2lkdGgiOjIwMC4wLCJNYXhIZWlnaHQiOiJJbmZpbml0eSIsIlNtYXJ0Rm9yZWdyb3VuZElzQWN0aXZlIjpmYWxzZSwiSG9yaXpvbnRhbEFsaWdubWVudCI6MCwiVmVydGljYWxBbGlnbm1lbnQiOjAsIlNtYXJ0Rm9yZWdyb3VuZCI6bnVsbCwiTWFyZ2luIjp7IiRpZCI6IjExOSIsIlRvcCI6MCwiTGVmdCI6MCwiUmlnaHQiOjAsIkJvdHRvbSI6MH0sIlBhZGRpbmciOnsiJGlkIjoiMTIwIiwiVG9wIjowLCJMZWZ0IjowLCJSaWdodCI6MCwiQm90dG9tIjowfSwiQmFja2dyb3VuZCI6eyIkaWQiOiIxMjEiLCJDb2xvciI6eyIkcmVmIjoiNzIifX0sIklzVmlzaWJsZSI6dHJ1ZSwiV2lkdGgiOjAuMCwiSGVpZ2h0IjowLjAsIkJvcmRlclN0eWxlIjpudWxsLCJQYXJlbnRTdHlsZSI6bnVsbH0sIkRhdGVGb3JtYXQiOnsiJGlkIjoiMTIyIiwiRm9ybWF0U3RyaW5nIjoiTS9kL3l5eXkiLCJTZXBhcmF0b3IiOiIvIiwiVXNlSW50ZXJuYXRpb25hbERhdGVGb3JtYXQiOmZhbHNlfSwiSXNWaXNpYmxlIjp0cnVlLCJQYXJlbnRTdHlsZSI6bnVsbH0sIlNob3dFbGFwc2VkVGltZUdyYWRpZW50U3R5bGUiOmZhbHNlfSwiU2NhbGUiOnsiJGlkIjoiMTIzIiwiU3RhcnREYXRlIjoiMjAxNS0wNS0wMVQwMDowMDowMFoiLCJFbmREYXRlIjoiMjAxNi0wMy0zMVQyMzo1OTo1OS45OTlaIiwiRm9ybWF0IjoiTU0iLCJUeXBlIjoyLCJBdXRvRGF0ZVJhbmdlIjp0cnVlLCJXb3JraW5nRGF5cyI6MzEsIlRvZGF5TWFya2VyVGV4dCI6IlRvZGF5IiwiQXV0b1NjYWxlVHlwZSI6ZmFsc2V9LCJNaWxlc3RvbmVzIjpbXSwiVGFza3MiOlt7IiRpZCI6IjEyNCIsIkdyb3VwTmFtZSI6bnVsbCwiU3RhcnREYXRlIjoiMjAxNS0wNS0wMVQwMDowMDowMFoiLCJFbmREYXRlIjoiMjAxNS0wNS0zMVQyMzo1OTo1OS45OTlaIiwiUGVyY2VudGFnZUNvbXBsZXRlIjpudWxsLCJTdHlsZSI6eyIkaWQiOiIxMjUiLCJTaGFwZSI6MCwiU2hhcGVUaGlja25lc3MiOjEsIkR1cmF0aW9uRm9ybWF0IjowLCJJbmNsdWRlTm9uV29ya2luZ0RheXNJbkR1cmF0aW9uIjp0cnVlLCJQZXJjZW50YWdlQ29tcGxldGVTdHlsZSI6eyIkaWQiOiIxMjYiLCJGb250U2V0dGluZ3MiOnsiJGlkIjoiMTI3IiwiRm9udFNpemUiOjEwLCJGb250TmFtZSI6IkNhbGlicmkiLCJJc0JvbGQiOmZhbHNlLCJJc0l0YWxpYyI6ZmFsc2UsIklzVW5kZXJsaW5lZCI6ZmFsc2UsIlBhcmVudFN0eWxlIjp7IiRyZWYiOiI4MyJ9fSwiQXV0b1NpemUiOjAsIkZvcmVncm91bmQiOnsiJHJlZiI6Ijg0In0sIk1heFdpZHRoIjoyMDAuMCwiTWF4SGVpZ2h0IjoiSW5maW5pdHkiLCJTbWFydEZvcmVncm91bmRJc0FjdGl2ZSI6ZmFsc2UsIkhvcml6b250YWxBbGlnbm1lbnQiOjAsIlZlcnRpY2FsQWxpZ25tZW50IjowLCJTbWFydEZvcmVncm91bmQiOm51bGwsIk1hcmdpbiI6eyIkcmVmIjoiODYifSwiUGFkZGluZyI6eyIkcmVmIjoiODcifSwiQmFja2dyb3VuZCI6eyIkcmVmIjoiODgifSwiSXNWaXNpYmxlIjp0cnVlLCJXaWR0aCI6MC4wLCJIZWlnaHQiOjAuMCwiQm9yZGVyU3R5bGUiOnsiJGlkIjoiMTI4IiwiTGluZUNvbG9yIjpudWxsLCJMaW5lV2VpZ2h0IjowLjAsIkxpbmVUeXBlIjowLCJQYXJlbnRTdHlsZSI6bnVsbH0sIlBhcmVudFN0eWxlIjp7IiRyZWYiOiI4MiJ9fSwiRHVyYXRpb25TdHlsZSI6eyIkaWQiOiIxMjkiLCJGb250U2V0dGluZ3MiOnsiJGlkIjoiMTMwIiwiRm9udFNpemUiOjEwLCJGb250TmFtZSI6IkNhbGlicmkiLCJJc0JvbGQiOmZhbHNlLCJJc0l0YWxpYyI6ZmFsc2UsIklzVW5kZXJsaW5lZCI6ZmFsc2UsIlBhcmVudFN0eWxlIjp7IiRyZWYiOiI5MCJ9fSwiQXV0b1NpemUiOjAsIkZvcmVncm91bmQiOnsiJHJlZiI6IjkxIn0sIk1heFdpZHRoIjoyMDAuMCwiTWF4SGVpZ2h0IjoiSW5maW5pdHkiLCJTbWFydEZvcmVncm91bmRJc0FjdGl2ZSI6ZmFsc2UsIkhvcml6b250YWxBbGlnbm1lbnQiOjAsIlZlcnRpY2FsQWxpZ25tZW50IjowLCJTbWFydEZvcmVncm91bmQiOm51bGwsIk1hcmdpbiI6eyIkcmVmIjoiOTMifSwiUGFkZGluZyI6eyIkcmVmIjoiOTQifSwiQmFja2dyb3VuZCI6eyIkcmVmIjoiOTUifSwiSXNWaXNpYmxlIjp0cnVlLCJXaWR0aCI6MC4wLCJIZWlnaHQiOjAuMCwiQm9yZGVyU3R5bGUiOnsiJGlkIjoiMTMxIiwiTGluZUNvbG9yIjpudWxsLCJMaW5lV2VpZ2h0IjowLjAsIkxpbmVUeXBlIjowLCJQYXJlbnRTdHlsZSI6bnVsbH0sIlBhcmVudFN0eWxlIjp7IiRyZWYiOiI4OSJ9fSwiSG9yaXpvbnRhbENvbm5lY3RvclN0eWxlIjp7IiRpZCI6IjEzMiIsIkxpbmVDb2xvciI6eyIkcmVmIjoiOTcifSwiTGluZVdlaWdodCI6MS4wLCJMaW5lVHlwZSI6MCwiUGFyZW50U3R5bGUiOnsiJHJlZiI6Ijk2In19LCJWZXJ0aWNhbENvbm5lY3RvclN0eWxlIjp7IiRpZCI6IjEzMyIsIkxpbmVDb2xvciI6eyIkcmVmIjoiMTAwIn0sIkxpbmVXZWlnaHQiOjAuMCwiTGluZVR5cGUiOjAsIlBhcmVudFN0eWxlIjp7IiRyZWYiOiI5OS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zQiLCJNYXJnaW4iOnsiJHJlZiI6IjEwMyJ9LCJQYWRkaW5nIjp7IiRyZWYiOiIxMDQifSwiQmFja2dyb3VuZCI6eyIkaWQiOiIxMzUiLCJDb2xvciI6eyIkaWQiOiIxMzYiLCJBIjoyNTUsIlIiOjAsIkciOjExNCwiQiI6MTg4fX0sIklzVmlzaWJsZSI6dHJ1ZSwiV2lkdGgiOjAuMCwiSGVpZ2h0IjoxNi4wLCJCb3JkZXJTdHlsZSI6eyIkaWQiOiIxMzciLCJMaW5lQ29sb3IiOnsiJHJlZiI6IjEwNiJ9LCJMaW5lV2VpZ2h0IjowLjAsIkxpbmVUeXBlIjowLCJQYXJlbnRTdHlsZSI6eyIkcmVmIjoiMTA1In19LCJQYXJlbnRTdHlsZSI6eyIkcmVmIjoiMTAyIn19LCJUaXRsZVN0eWxlIjp7IiRpZCI6IjEzOCIsIkZvbnRTZXR0aW5ncyI6eyIkaWQiOiIxMz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TQwIiwiTGluZUNvbG9yIjpudWxsLCJMaW5lV2VpZ2h0IjowLjAsIkxpbmVUeXBlIjowLCJQYXJlbnRTdHlsZSI6bnVsbH0sIlBhcmVudFN0eWxlIjp7IiRyZWYiOiIxMDgifX0sIkRhdGVTdHlsZSI6eyIkaWQiOiIxNDEiLCJGb250U2V0dGluZ3MiOnsiJGlkIjoiMTQ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xNDMiLCJMaW5lQ29sb3IiOm51bGwsIkxpbmVXZWlnaHQiOjAuMCwiTGluZVR5cGUiOjAsIlBhcmVudFN0eWxlIjpudWxsfSwiUGFyZW50U3R5bGUiOnsiJHJlZiI6IjExNSJ9fSwiRGF0ZUZvcm1hdCI6eyIkcmVmIjoiMTIyIn0sIklzVmlzaWJsZSI6dHJ1ZSwiUGFyZW50U3R5bGUiOnsiJHJlZiI6IjgxIn19LCJJbmRleCI6MSwiSWQiOiJmZTc2NWFlNy0wYzYwLTRkM2MtYjE0My1hMGMwMTI2MGQ0MjkiLCJUaXRsZSI6IlBvcHVsYXRlIEFyY0dJUyBQdWJsaWMgR2FyZGVuIERhdGEgTW9kZWwgdy9CYXNlIERhdGEgKFNvaWxzLCBFbGV2YXRpb24sIEh5ZHJvbG9neSwgZXRjLikiLCJOb3RlIjpudWxsLCJIeXBlcmxpbmsiOm51bGwsIklzQ2hhbmdlZCI6ZmFsc2UsIklzTmV3IjpmYWxzZX0seyIkaWQiOiIxNDQiLCJHcm91cE5hbWUiOm51bGwsIlN0YXJ0RGF0ZSI6IjIwMTUtMDUtMTNUMDA6MDA6MDBaIiwiRW5kRGF0ZSI6IjIwMTUtMDYtMzBUMjM6NTk6NTkuOTk5WiIsIlBlcmNlbnRhZ2VDb21wbGV0ZSI6bnVsbCwiU3R5bGUiOnsiJGlkIjoiMTQ1IiwiU2hhcGUiOjAsIlNoYXBlVGhpY2tuZXNzIjoxLCJEdXJhdGlvbkZvcm1hdCI6MCwiSW5jbHVkZU5vbldvcmtpbmdEYXlzSW5EdXJhdGlvbiI6dHJ1ZSwiUGVyY2VudGFnZUNvbXBsZXRlU3R5bGUiOnsiJGlkIjoiMTQ2IiwiRm9udFNldHRpbmdzIjp7IiRpZCI6IjE0NyIsIkZvbnRTaXplIjoxMCwiRm9udE5hbWUiOiJDYWxpYnJpIiwiSXNCb2xkIjpmYWxzZSwiSXNJdGFsaWMiOmZhbHNlLCJJc1VuZGVybGluZWQiOmZhbHNlLCJQYXJlbnRTdHlsZSI6eyIkcmVmIjoiODMifX0sIkF1dG9TaXplIjowLCJGb3JlZ3JvdW5kIjp7IiRyZWYiOiI4NCJ9LCJNYXhXaWR0aCI6MjAwLjAsIk1heEhlaWdodCI6IkluZmluaXR5IiwiU21hcnRGb3JlZ3JvdW5kSXNBY3RpdmUiOmZhbHNlLCJIb3Jpem9udGFsQWxpZ25tZW50IjowLCJWZXJ0aWNhbEFsaWdubWVudCI6MCwiU21hcnRGb3JlZ3JvdW5kIjpudWxsLCJNYXJnaW4iOnsiJHJlZiI6Ijg2In0sIlBhZGRpbmciOnsiJHJlZiI6Ijg3In0sIkJhY2tncm91bmQiOnsiJHJlZiI6Ijg4In0sIklzVmlzaWJsZSI6dHJ1ZSwiV2lkdGgiOjAuMCwiSGVpZ2h0IjowLjAsIkJvcmRlclN0eWxlIjp7IiRpZCI6IjE0OCIsIkxpbmVDb2xvciI6bnVsbCwiTGluZVdlaWdodCI6MC4wLCJMaW5lVHlwZSI6MCwiUGFyZW50U3R5bGUiOm51bGx9LCJQYXJlbnRTdHlsZSI6eyIkcmVmIjoiODIifX0sIkR1cmF0aW9uU3R5bGUiOnsiJGlkIjoiMTQ5IiwiRm9udFNldHRpbmdzIjp7IiRpZCI6IjE1MCIsIkZvbnRTaXplIjoxMCwiRm9udE5hbWUiOiJDYWxpYnJpIiwiSXNCb2xkIjpmYWxzZSwiSXNJdGFsaWMiOmZhbHNlLCJJc1VuZGVybGluZWQiOmZhbHNlLCJQYXJlbnRTdHlsZSI6eyIkcmVmIjoiOTAifX0sIkF1dG9TaXplIjowLCJGb3JlZ3JvdW5kIjp7IiRyZWYiOiI5MSJ9LCJNYXhXaWR0aCI6MjAwLjAsIk1heEhlaWdodCI6IkluZmluaXR5IiwiU21hcnRGb3JlZ3JvdW5kSXNBY3RpdmUiOmZhbHNlLCJIb3Jpem9udGFsQWxpZ25tZW50IjowLCJWZXJ0aWNhbEFsaWdubWVudCI6MCwiU21hcnRGb3JlZ3JvdW5kIjpudWxsLCJNYXJnaW4iOnsiJHJlZiI6IjkzIn0sIlBhZGRpbmciOnsiJHJlZiI6Ijk0In0sIkJhY2tncm91bmQiOnsiJHJlZiI6Ijk1In0sIklzVmlzaWJsZSI6dHJ1ZSwiV2lkdGgiOjAuMCwiSGVpZ2h0IjowLjAsIkJvcmRlclN0eWxlIjp7IiRpZCI6IjE1MSIsIkxpbmVDb2xvciI6bnVsbCwiTGluZVdlaWdodCI6MC4wLCJMaW5lVHlwZSI6MCwiUGFyZW50U3R5bGUiOm51bGx9LCJQYXJlbnRTdHlsZSI6eyIkcmVmIjoiODkifX0sIkhvcml6b250YWxDb25uZWN0b3JTdHlsZSI6eyIkaWQiOiIxNTIiLCJMaW5lQ29sb3IiOnsiJHJlZiI6Ijk3In0sIkxpbmVXZWlnaHQiOjEuMCwiTGluZVR5cGUiOjAsIlBhcmVudFN0eWxlIjp7IiRyZWYiOiI5NiJ9fSwiVmVydGljYWxDb25uZWN0b3JTdHlsZSI6eyIkaWQiOiIxNTMiLCJMaW5lQ29sb3IiOnsiJHJlZiI6IjEwMCJ9LCJMaW5lV2VpZ2h0IjowLjAsIkxpbmVUeXBlIjowLCJQYXJlbnRTdHlsZSI6eyIkcmVmIjoiOTk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U0IiwiTWFyZ2luIjp7IiRyZWYiOiIxMDMifSwiUGFkZGluZyI6eyIkcmVmIjoiMTA0In0sIkJhY2tncm91bmQiOnsiJGlkIjoiMTU1IiwiQ29sb3IiOnsiJGlkIjoiMTU2IiwiQSI6MjU1LCJSIjo3OSwiRyI6MzksIkIiOjI4fX0sIklzVmlzaWJsZSI6dHJ1ZSwiV2lkdGgiOjAuMCwiSGVpZ2h0IjoxNi4wLCJCb3JkZXJTdHlsZSI6eyIkaWQiOiIxNTciLCJMaW5lQ29sb3IiOnsiJHJlZiI6IjEwNiJ9LCJMaW5lV2VpZ2h0IjowLjAsIkxpbmVUeXBlIjowLCJQYXJlbnRTdHlsZSI6eyIkcmVmIjoiMTA1In19LCJQYXJlbnRTdHlsZSI6eyIkcmVmIjoiMTAyIn19LCJUaXRsZVN0eWxlIjp7IiRpZCI6IjE1OCIsIkZvbnRTZXR0aW5ncyI6eyIkaWQiOiIxNT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TYwIiwiTGluZUNvbG9yIjpudWxsLCJMaW5lV2VpZ2h0IjowLjAsIkxpbmVUeXBlIjowLCJQYXJlbnRTdHlsZSI6bnVsbH0sIlBhcmVudFN0eWxlIjp7IiRyZWYiOiIxMDgifX0sIkRhdGVTdHlsZSI6eyIkaWQiOiIxNjEiLCJGb250U2V0dGluZ3MiOnsiJGlkIjoiMTY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xNjMiLCJMaW5lQ29sb3IiOm51bGwsIkxpbmVXZWlnaHQiOjAuMCwiTGluZVR5cGUiOjAsIlBhcmVudFN0eWxlIjpudWxsfSwiUGFyZW50U3R5bGUiOnsiJHJlZiI6IjExNSJ9fSwiRGF0ZUZvcm1hdCI6eyIkcmVmIjoiMTIyIn0sIklzVmlzaWJsZSI6dHJ1ZSwiUGFyZW50U3R5bGUiOnsiJHJlZiI6IjgxIn19LCJJbmRleCI6MiwiSWQiOiIxNGVhYjAwMy02NWNjLTQ5MmMtYTFlYS0zZmY3NWYyZmEwMzAiLCJUaXRsZSI6IkRpZ2l0aXplIENvbW1lbW9yYXRpdmUgSXRlbXMgKFRyZWVzLCBCZW5jaGVzLCBQbGFxdWVzKSIsIk5vdGUiOm51bGwsIkh5cGVybGluayI6bnVsbCwiSXNDaGFuZ2VkIjpmYWxzZSwiSXNOZXciOmZhbHNlfSx7IiRpZCI6IjE2NCIsIkdyb3VwTmFtZSI6bnVsbCwiU3RhcnREYXRlIjoiMjAxNS0wNS0xM1QwMDowMDowMFoiLCJFbmREYXRlIjoiMjAxNS0wNi0zMFQyMzo1OTo1OS45OTlaIiwiUGVyY2VudGFnZUNvbXBsZXRlIjpudWxsLCJTdHlsZSI6eyIkaWQiOiIxNjUiLCJTaGFwZSI6MCwiU2hhcGVUaGlja25lc3MiOjEsIkR1cmF0aW9uRm9ybWF0IjowLCJJbmNsdWRlTm9uV29ya2luZ0RheXNJbkR1cmF0aW9uIjp0cnVlLCJQZXJjZW50YWdlQ29tcGxldGVTdHlsZSI6eyIkaWQiOiIxNjYiLCJGb250U2V0dGluZ3MiOnsiJGlkIjoiMTY3IiwiRm9udFNpemUiOjEwLCJGb250TmFtZSI6IkNhbGlicmkiLCJJc0JvbGQiOmZhbHNlLCJJc0l0YWxpYyI6ZmFsc2UsIklzVW5kZXJsaW5lZCI6ZmFsc2UsIlBhcmVudFN0eWxlIjp7IiRyZWYiOiI4MyJ9fSwiQXV0b1NpemUiOjAsIkZvcmVncm91bmQiOnsiJHJlZiI6Ijg0In0sIk1heFdpZHRoIjoyMDAuMCwiTWF4SGVpZ2h0IjoiSW5maW5pdHkiLCJTbWFydEZvcmVncm91bmRJc0FjdGl2ZSI6ZmFsc2UsIkhvcml6b250YWxBbGlnbm1lbnQiOjAsIlZlcnRpY2FsQWxpZ25tZW50IjowLCJTbWFydEZvcmVncm91bmQiOm51bGwsIk1hcmdpbiI6eyIkcmVmIjoiODYifSwiUGFkZGluZyI6eyIkcmVmIjoiODcifSwiQmFja2dyb3VuZCI6eyIkcmVmIjoiODgifSwiSXNWaXNpYmxlIjp0cnVlLCJXaWR0aCI6MC4wLCJIZWlnaHQiOjAuMCwiQm9yZGVyU3R5bGUiOnsiJGlkIjoiMTY4IiwiTGluZUNvbG9yIjpudWxsLCJMaW5lV2VpZ2h0IjowLjAsIkxpbmVUeXBlIjowLCJQYXJlbnRTdHlsZSI6bnVsbH0sIlBhcmVudFN0eWxlIjp7IiRyZWYiOiI4MiJ9fSwiRHVyYXRpb25TdHlsZSI6eyIkaWQiOiIxNjkiLCJGb250U2V0dGluZ3MiOnsiJGlkIjoiMTcwIiwiRm9udFNpemUiOjEwLCJGb250TmFtZSI6IkNhbGlicmkiLCJJc0JvbGQiOmZhbHNlLCJJc0l0YWxpYyI6ZmFsc2UsIklzVW5kZXJsaW5lZCI6ZmFsc2UsIlBhcmVudFN0eWxlIjp7IiRyZWYiOiI5MCJ9fSwiQXV0b1NpemUiOjAsIkZvcmVncm91bmQiOnsiJHJlZiI6IjkxIn0sIk1heFdpZHRoIjoyMDAuMCwiTWF4SGVpZ2h0IjoiSW5maW5pdHkiLCJTbWFydEZvcmVncm91bmRJc0FjdGl2ZSI6ZmFsc2UsIkhvcml6b250YWxBbGlnbm1lbnQiOjAsIlZlcnRpY2FsQWxpZ25tZW50IjowLCJTbWFydEZvcmVncm91bmQiOm51bGwsIk1hcmdpbiI6eyIkcmVmIjoiOTMifSwiUGFkZGluZyI6eyIkcmVmIjoiOTQifSwiQmFja2dyb3VuZCI6eyIkcmVmIjoiOTUifSwiSXNWaXNpYmxlIjp0cnVlLCJXaWR0aCI6MC4wLCJIZWlnaHQiOjAuMCwiQm9yZGVyU3R5bGUiOnsiJGlkIjoiMTcxIiwiTGluZUNvbG9yIjpudWxsLCJMaW5lV2VpZ2h0IjowLjAsIkxpbmVUeXBlIjowLCJQYXJlbnRTdHlsZSI6bnVsbH0sIlBhcmVudFN0eWxlIjp7IiRyZWYiOiI4OSJ9fSwiSG9yaXpvbnRhbENvbm5lY3RvclN0eWxlIjp7IiRpZCI6IjE3MiIsIkxpbmVDb2xvciI6eyIkcmVmIjoiOTcifSwiTGluZVdlaWdodCI6MS4wLCJMaW5lVHlwZSI6MCwiUGFyZW50U3R5bGUiOnsiJHJlZiI6Ijk2In19LCJWZXJ0aWNhbENvbm5lY3RvclN0eWxlIjp7IiRpZCI6IjE3MyIsIkxpbmVDb2xvciI6eyIkcmVmIjoiMTAwIn0sIkxpbmVXZWlnaHQiOjAuMCwiTGluZVR5cGUiOjAsIlBhcmVudFN0eWxlIjp7IiRyZWYiOiI5OS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NzQiLCJNYXJnaW4iOnsiJHJlZiI6IjEwMyJ9LCJQYWRkaW5nIjp7IiRyZWYiOiIxMDQifSwiQmFja2dyb3VuZCI6eyIkaWQiOiIxNzUiLCJDb2xvciI6eyIkaWQiOiIxNzYiLCJBIjoyNTUsIlIiOjU2LCJHIjoxNDUsIkIiOjE2N319LCJJc1Zpc2libGUiOnRydWUsIldpZHRoIjowLjAsIkhlaWdodCI6MTYuMCwiQm9yZGVyU3R5bGUiOnsiJGlkIjoiMTc3IiwiTGluZUNvbG9yIjp7IiRyZWYiOiIxMDYifSwiTGluZVdlaWdodCI6MC4wLCJMaW5lVHlwZSI6MCwiUGFyZW50U3R5bGUiOnsiJHJlZiI6IjEwNSJ9fSwiUGFyZW50U3R5bGUiOnsiJHJlZiI6IjEwMiJ9fSwiVGl0bGVTdHlsZSI6eyIkaWQiOiIxNzgiLCJGb250U2V0dGluZ3MiOnsiJGlkIjoiMTc5IiwiRm9udFNpemUiOjExLCJGb250TmFtZSI6IkNhbGlicmkiLCJJc0JvbGQiOnRydWUsIklzSXRhbGljIjpmYWxzZSwiSXNVbmRlcmxpbmVkIjpmYWxzZSwiUGFyZW50U3R5bGUiOnsiJHJlZiI6IjEwOSJ9fSwiQXV0b1NpemUiOjAsIkZvcmVncm91bmQiOnsiJHJlZiI6IjExMCJ9LCJNYXhXaWR0aCI6NzIwLjAsIk1heEhlaWdodCI6IkluZmluaXR5IiwiU21hcnRGb3JlZ3JvdW5kSXNBY3RpdmUiOmZhbHNlLCJIb3Jpem9udGFsQWxpZ25tZW50IjowLCJWZXJ0aWNhbEFsaWdubWVudCI6MCwiU21hcnRGb3JlZ3JvdW5kIjpudWxsLCJNYXJnaW4iOnsiJHJlZiI6IjExMiJ9LCJQYWRkaW5nIjp7IiRyZWYiOiIxMTMifSwiQmFja2dyb3VuZCI6eyIkcmVmIjoiMTE0In0sIklzVmlzaWJsZSI6dHJ1ZSwiV2lkdGgiOjAuMCwiSGVpZ2h0IjowLjAsIkJvcmRlclN0eWxlIjp7IiRpZCI6IjE4MCIsIkxpbmVDb2xvciI6bnVsbCwiTGluZVdlaWdodCI6MC4wLCJMaW5lVHlwZSI6MCwiUGFyZW50U3R5bGUiOm51bGx9LCJQYXJlbnRTdHlsZSI6eyIkcmVmIjoiMTA4In19LCJEYXRlU3R5bGUiOnsiJGlkIjoiMTgxIiwiRm9udFNldHRpbmdzIjp7IiRpZCI6IjE4MiIsIkZvbnRTaXplIjoxMCwiRm9udE5hbWUiOiJDYWxpYnJpIiwiSXNCb2xkIjpmYWxzZSwiSXNJdGFsaWMiOmZhbHNlLCJJc1VuZGVybGluZWQiOmZhbHNlLCJQYXJlbnRTdHlsZSI6eyIkcmVmIjoiMTE2In19LCJBdXRvU2l6ZSI6MCwiRm9yZWdyb3VuZCI6eyIkcmVmIjoiMTE3In0sIk1heFdpZHRoIjoyMDAuMCwiTWF4SGVpZ2h0IjoiSW5maW5pdHkiLCJTbWFydEZvcmVncm91bmRJc0FjdGl2ZSI6ZmFsc2UsIkhvcml6b250YWxBbGlnbm1lbnQiOjAsIlZlcnRpY2FsQWxpZ25tZW50IjowLCJTbWFydEZvcmVncm91bmQiOm51bGwsIk1hcmdpbiI6eyIkcmVmIjoiMTE5In0sIlBhZGRpbmciOnsiJHJlZiI6IjEyMCJ9LCJCYWNrZ3JvdW5kIjp7IiRyZWYiOiIxMjEifSwiSXNWaXNpYmxlIjp0cnVlLCJXaWR0aCI6MC4wLCJIZWlnaHQiOjAuMCwiQm9yZGVyU3R5bGUiOnsiJGlkIjoiMTgzIiwiTGluZUNvbG9yIjpudWxsLCJMaW5lV2VpZ2h0IjowLjAsIkxpbmVUeXBlIjowLCJQYXJlbnRTdHlsZSI6bnVsbH0sIlBhcmVudFN0eWxlIjp7IiRyZWYiOiIxMTUifX0sIkRhdGVGb3JtYXQiOnsiJHJlZiI6IjEyMiJ9LCJJc1Zpc2libGUiOnRydWUsIlBhcmVudFN0eWxlIjp7IiRyZWYiOiI4MSJ9fSwiSW5kZXgiOjMsIklkIjoiNTMzMWFlNjgtZDQ3Mi00Y2RhLTk5MGMtMGZkZDEzZjQ1MjMyIiwiVGl0bGUiOiJEaWdpdGl6ZSBJbml0aWFsIEJhc2UgTWFwcyAoTGF3bnMsIEJlbmNoZXMsIFBsYXF1ZXMpIiwiTm90ZSI6bnVsbCwiSHlwZXJsaW5rIjpudWxsLCJJc0NoYW5nZWQiOmZhbHNlLCJJc05ldyI6ZmFsc2V9LHsiJGlkIjoiMTg0IiwiR3JvdXBOYW1lIjpudWxsLCJTdGFydERhdGUiOiIyMDE1LTA2LTAxVDAwOjAwOjAwWiIsIkVuZERhdGUiOiIyMDE1LTA2LTMwVDIzOjU5OjU5Ljk5OVoiLCJQZXJjZW50YWdlQ29tcGxldGUiOm51bGwsIlN0eWxlIjp7IiRpZCI6IjE4NSIsIlNoYXBlIjowLCJTaGFwZVRoaWNrbmVzcyI6MSwiRHVyYXRpb25Gb3JtYXQiOjAsIkluY2x1ZGVOb25Xb3JraW5nRGF5c0luRHVyYXRpb24iOnRydWUsIlBlcmNlbnRhZ2VDb21wbGV0ZVN0eWxlIjp7IiRpZCI6IjE4NiIsIkZvbnRTZXR0aW5ncyI6eyIkaWQiOiIxOD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xODgiLCJMaW5lQ29sb3IiOm51bGwsIkxpbmVXZWlnaHQiOjAuMCwiTGluZVR5cGUiOjAsIlBhcmVudFN0eWxlIjpudWxsfSwiUGFyZW50U3R5bGUiOnsiJHJlZiI6IjgyIn19LCJEdXJhdGlvblN0eWxlIjp7IiRpZCI6IjE4OSIsIkZvbnRTZXR0aW5ncyI6eyIkaWQiOiIxOT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xOTEiLCJMaW5lQ29sb3IiOm51bGwsIkxpbmVXZWlnaHQiOjAuMCwiTGluZVR5cGUiOjAsIlBhcmVudFN0eWxlIjpudWxsfSwiUGFyZW50U3R5bGUiOnsiJHJlZiI6Ijg5In19LCJIb3Jpem9udGFsQ29ubmVjdG9yU3R5bGUiOnsiJGlkIjoiMTkyIiwiTGluZUNvbG9yIjp7IiRyZWYiOiI5NyJ9LCJMaW5lV2VpZ2h0IjoxLjAsIkxpbmVUeXBlIjowLCJQYXJlbnRTdHlsZSI6eyIkcmVmIjoiOTYifX0sIlZlcnRpY2FsQ29ubmVjdG9yU3R5bGUiOnsiJGlkIjoiMTk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5NCIsIk1hcmdpbiI6eyIkcmVmIjoiMTAzIn0sIlBhZGRpbmciOnsiJHJlZiI6IjEwNCJ9LCJCYWNrZ3JvdW5kIjp7IiRpZCI6IjE5NSIsIkNvbG9yIjp7IiRpZCI6IjE5NiIsIkEiOjI1NSwiUiI6MjU0LCJHIjoxODQsIkIiOjEwfX0sIklzVmlzaWJsZSI6dHJ1ZSwiV2lkdGgiOjAuMCwiSGVpZ2h0IjoxNi4wLCJCb3JkZXJTdHlsZSI6eyIkaWQiOiIxOTciLCJMaW5lQ29sb3IiOnsiJHJlZiI6IjEwNiJ9LCJMaW5lV2VpZ2h0IjowLjAsIkxpbmVUeXBlIjowLCJQYXJlbnRTdHlsZSI6eyIkcmVmIjoiMTA1In19LCJQYXJlbnRTdHlsZSI6eyIkcmVmIjoiMTAyIn19LCJUaXRsZVN0eWxlIjp7IiRpZCI6IjE5OCIsIkZvbnRTZXR0aW5ncyI6eyIkaWQiOiIxOT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jAwIiwiTGluZUNvbG9yIjpudWxsLCJMaW5lV2VpZ2h0IjowLjAsIkxpbmVUeXBlIjowLCJQYXJlbnRTdHlsZSI6bnVsbH0sIlBhcmVudFN0eWxlIjp7IiRyZWYiOiIxMDgifX0sIkRhdGVTdHlsZSI6eyIkaWQiOiIyMDEiLCJGb250U2V0dGluZ3MiOnsiJGlkIjoiMjA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yMDMiLCJMaW5lQ29sb3IiOm51bGwsIkxpbmVXZWlnaHQiOjAuMCwiTGluZVR5cGUiOjAsIlBhcmVudFN0eWxlIjpudWxsfSwiUGFyZW50U3R5bGUiOnsiJHJlZiI6IjExNSJ9fSwiRGF0ZUZvcm1hdCI6eyIkcmVmIjoiMTIyIn0sIklzVmlzaWJsZSI6dHJ1ZSwiUGFyZW50U3R5bGUiOnsiJHJlZiI6IjgxIn19LCJJbmRleCI6NCwiSWQiOiI3YjQ0MDliNC00Y2VmLTQ2MjgtOWJjNy05ZTVhMTMzZjZhNmUiLCJUaXRsZSI6IlNldHVwIEFyY0dJUyBDb2xsZWN0b3IgQXBwLiIsIk5vdGUiOm51bGwsIkh5cGVybGluayI6bnVsbCwiSXNDaGFuZ2VkIjpmYWxzZSwiSXNOZXciOmZhbHNlfSx7IiRpZCI6IjIwNCIsIkdyb3VwTmFtZSI6bnVsbCwiU3RhcnREYXRlIjoiMjAxNS0wNS0wMVQwMDowMDowMFoiLCJFbmREYXRlIjoiMjAxNS0xMi0zMVQyMzo1OTo1OS45OTlaIiwiUGVyY2VudGFnZUNvbXBsZXRlIjpudWxsLCJTdHlsZSI6eyIkaWQiOiIyMDUiLCJTaGFwZSI6MCwiU2hhcGVUaGlja25lc3MiOjEsIkR1cmF0aW9uRm9ybWF0IjowLCJJbmNsdWRlTm9uV29ya2luZ0RheXNJbkR1cmF0aW9uIjp0cnVlLCJQZXJjZW50YWdlQ29tcGxldGVTdHlsZSI6eyIkaWQiOiIyMDYiLCJGb250U2V0dGluZ3MiOnsiJGlkIjoiMjA3IiwiRm9udFNpemUiOjEwLCJGb250TmFtZSI6IkNhbGlicmkiLCJJc0JvbGQiOmZhbHNlLCJJc0l0YWxpYyI6ZmFsc2UsIklzVW5kZXJsaW5lZCI6ZmFsc2UsIlBhcmVudFN0eWxlIjp7IiRyZWYiOiI4MyJ9fSwiQXV0b1NpemUiOjAsIkZvcmVncm91bmQiOnsiJHJlZiI6Ijg0In0sIk1heFdpZHRoIjoyMDAuMCwiTWF4SGVpZ2h0IjoiSW5maW5pdHkiLCJTbWFydEZvcmVncm91bmRJc0FjdGl2ZSI6ZmFsc2UsIkhvcml6b250YWxBbGlnbm1lbnQiOjAsIlZlcnRpY2FsQWxpZ25tZW50IjowLCJTbWFydEZvcmVncm91bmQiOm51bGwsIk1hcmdpbiI6eyIkcmVmIjoiODYifSwiUGFkZGluZyI6eyIkcmVmIjoiODcifSwiQmFja2dyb3VuZCI6eyIkcmVmIjoiODgifSwiSXNWaXNpYmxlIjp0cnVlLCJXaWR0aCI6MC4wLCJIZWlnaHQiOjAuMCwiQm9yZGVyU3R5bGUiOnsiJGlkIjoiMjA4IiwiTGluZUNvbG9yIjpudWxsLCJMaW5lV2VpZ2h0IjowLjAsIkxpbmVUeXBlIjowLCJQYXJlbnRTdHlsZSI6bnVsbH0sIlBhcmVudFN0eWxlIjp7IiRyZWYiOiI4MiJ9fSwiRHVyYXRpb25TdHlsZSI6eyIkaWQiOiIyMDkiLCJGb250U2V0dGluZ3MiOnsiJGlkIjoiMjEwIiwiRm9udFNpemUiOjEwLCJGb250TmFtZSI6IkNhbGlicmkiLCJJc0JvbGQiOmZhbHNlLCJJc0l0YWxpYyI6ZmFsc2UsIklzVW5kZXJsaW5lZCI6ZmFsc2UsIlBhcmVudFN0eWxlIjp7IiRyZWYiOiI5MCJ9fSwiQXV0b1NpemUiOjAsIkZvcmVncm91bmQiOnsiJHJlZiI6IjkxIn0sIk1heFdpZHRoIjoyMDAuMCwiTWF4SGVpZ2h0IjoiSW5maW5pdHkiLCJTbWFydEZvcmVncm91bmRJc0FjdGl2ZSI6ZmFsc2UsIkhvcml6b250YWxBbGlnbm1lbnQiOjAsIlZlcnRpY2FsQWxpZ25tZW50IjowLCJTbWFydEZvcmVncm91bmQiOm51bGwsIk1hcmdpbiI6eyIkcmVmIjoiOTMifSwiUGFkZGluZyI6eyIkcmVmIjoiOTQifSwiQmFja2dyb3VuZCI6eyIkcmVmIjoiOTUifSwiSXNWaXNpYmxlIjp0cnVlLCJXaWR0aCI6MC4wLCJIZWlnaHQiOjAuMCwiQm9yZGVyU3R5bGUiOnsiJGlkIjoiMjExIiwiTGluZUNvbG9yIjpudWxsLCJMaW5lV2VpZ2h0IjowLjAsIkxpbmVUeXBlIjowLCJQYXJlbnRTdHlsZSI6bnVsbH0sIlBhcmVudFN0eWxlIjp7IiRyZWYiOiI4OSJ9fSwiSG9yaXpvbnRhbENvbm5lY3RvclN0eWxlIjp7IiRpZCI6IjIxMiIsIkxpbmVDb2xvciI6eyIkcmVmIjoiOTcifSwiTGluZVdlaWdodCI6MS4wLCJMaW5lVHlwZSI6MCwiUGFyZW50U3R5bGUiOnsiJHJlZiI6Ijk2In19LCJWZXJ0aWNhbENvbm5lY3RvclN0eWxlIjp7IiRpZCI6IjIxMyIsIkxpbmVDb2xvciI6eyIkcmVmIjoiMTAwIn0sIkxpbmVXZWlnaHQiOjAuMCwiTGluZVR5cGUiOjAsIlBhcmVudFN0eWxlIjp7IiRyZWYiOiI5OS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MTQiLCJNYXJnaW4iOnsiJHJlZiI6IjEwMyJ9LCJQYWRkaW5nIjp7IiRyZWYiOiIxMDQifSwiQmFja2dyb3VuZCI6eyIkaWQiOiIyMTUiLCJDb2xvciI6eyIkaWQiOiIyMTYiLCJBIjoyNTUsIlIiOjE5NSwiRyI6NDUsIkIiOjQ2fX0sIklzVmlzaWJsZSI6dHJ1ZSwiV2lkdGgiOjAuMCwiSGVpZ2h0IjoxNi4wLCJCb3JkZXJTdHlsZSI6eyIkaWQiOiIyMTciLCJMaW5lQ29sb3IiOnsiJHJlZiI6IjEwNiJ9LCJMaW5lV2VpZ2h0IjowLjAsIkxpbmVUeXBlIjowLCJQYXJlbnRTdHlsZSI6eyIkcmVmIjoiMTA1In19LCJQYXJlbnRTdHlsZSI6eyIkcmVmIjoiMTAyIn19LCJUaXRsZVN0eWxlIjp7IiRpZCI6IjIxOCIsIkZvbnRTZXR0aW5ncyI6eyIkaWQiOiIyMT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jIwIiwiTGluZUNvbG9yIjpudWxsLCJMaW5lV2VpZ2h0IjowLjAsIkxpbmVUeXBlIjowLCJQYXJlbnRTdHlsZSI6bnVsbH0sIlBhcmVudFN0eWxlIjp7IiRyZWYiOiIxMDgifX0sIkRhdGVTdHlsZSI6eyIkaWQiOiIyMjEiLCJGb250U2V0dGluZ3MiOnsiJGlkIjoiMjI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yMjMiLCJMaW5lQ29sb3IiOm51bGwsIkxpbmVXZWlnaHQiOjAuMCwiTGluZVR5cGUiOjAsIlBhcmVudFN0eWxlIjpudWxsfSwiUGFyZW50U3R5bGUiOnsiJHJlZiI6IjExNSJ9fSwiRGF0ZUZvcm1hdCI6eyIkcmVmIjoiMTIyIn0sIklzVmlzaWJsZSI6dHJ1ZSwiUGFyZW50U3R5bGUiOnsiJHJlZiI6IjgxIn19LCJJbmRleCI6NSwiSWQiOiI0NjhhOWYwZC1hY2U5LTQyNTQtOThmYi05ZGZlODMyN2M3NDYiLCJUaXRsZSI6Ik1lZXRpbmcgd2l0aCBBcmJvcmV0dW0gU3RhZmYiLCJOb3RlIjpudWxsLCJIeXBlcmxpbmsiOm51bGwsIklzQ2hhbmdlZCI6ZmFsc2UsIklzTmV3IjpmYWxzZX0seyIkaWQiOiIyMjQiLCJHcm91cE5hbWUiOm51bGwsIlN0YXJ0RGF0ZSI6IjIwMTUtMDctMDNUMDA6MDA6MDBaIiwiRW5kRGF0ZSI6IjIwMTUtMDctMDNUMjM6NTk6NTkuOTk5WiIsIlBlcmNlbnRhZ2VDb21wbGV0ZSI6bnVsbCwiU3R5bGUiOnsiJGlkIjoiMjI1IiwiU2hhcGUiOjAsIlNoYXBlVGhpY2tuZXNzIjoxLCJEdXJhdGlvbkZvcm1hdCI6MCwiSW5jbHVkZU5vbldvcmtpbmdEYXlzSW5EdXJhdGlvbiI6dHJ1ZSwiUGVyY2VudGFnZUNvbXBsZXRlU3R5bGUiOnsiJGlkIjoiMjI2IiwiRm9udFNldHRpbmdzIjp7IiRpZCI6IjIyNyIsIkZvbnRTaXplIjoxMCwiRm9udE5hbWUiOiJDYWxpYnJpIiwiSXNCb2xkIjpmYWxzZSwiSXNJdGFsaWMiOmZhbHNlLCJJc1VuZGVybGluZWQiOmZhbHNlLCJQYXJlbnRTdHlsZSI6eyIkcmVmIjoiODMifX0sIkF1dG9TaXplIjowLCJGb3JlZ3JvdW5kIjp7IiRyZWYiOiI4NCJ9LCJNYXhXaWR0aCI6MjAwLjAsIk1heEhlaWdodCI6IkluZmluaXR5IiwiU21hcnRGb3JlZ3JvdW5kSXNBY3RpdmUiOmZhbHNlLCJIb3Jpem9udGFsQWxpZ25tZW50IjowLCJWZXJ0aWNhbEFsaWdubWVudCI6MCwiU21hcnRGb3JlZ3JvdW5kIjpudWxsLCJNYXJnaW4iOnsiJHJlZiI6Ijg2In0sIlBhZGRpbmciOnsiJHJlZiI6Ijg3In0sIkJhY2tncm91bmQiOnsiJHJlZiI6Ijg4In0sIklzVmlzaWJsZSI6dHJ1ZSwiV2lkdGgiOjAuMCwiSGVpZ2h0IjowLjAsIkJvcmRlclN0eWxlIjp7IiRpZCI6IjIyOCIsIkxpbmVDb2xvciI6bnVsbCwiTGluZVdlaWdodCI6MC4wLCJMaW5lVHlwZSI6MCwiUGFyZW50U3R5bGUiOm51bGx9LCJQYXJlbnRTdHlsZSI6eyIkcmVmIjoiODIifX0sIkR1cmF0aW9uU3R5bGUiOnsiJGlkIjoiMjI5IiwiRm9udFNldHRpbmdzIjp7IiRpZCI6IjIzMCIsIkZvbnRTaXplIjoxMCwiRm9udE5hbWUiOiJDYWxpYnJpIiwiSXNCb2xkIjpmYWxzZSwiSXNJdGFsaWMiOmZhbHNlLCJJc1VuZGVybGluZWQiOmZhbHNlLCJQYXJlbnRTdHlsZSI6eyIkcmVmIjoiOTAifX0sIkF1dG9TaXplIjowLCJGb3JlZ3JvdW5kIjp7IiRyZWYiOiI5MSJ9LCJNYXhXaWR0aCI6MjAwLjAsIk1heEhlaWdodCI6IkluZmluaXR5IiwiU21hcnRGb3JlZ3JvdW5kSXNBY3RpdmUiOmZhbHNlLCJIb3Jpem9udGFsQWxpZ25tZW50IjowLCJWZXJ0aWNhbEFsaWdubWVudCI6MCwiU21hcnRGb3JlZ3JvdW5kIjpudWxsLCJNYXJnaW4iOnsiJHJlZiI6IjkzIn0sIlBhZGRpbmciOnsiJHJlZiI6Ijk0In0sIkJhY2tncm91bmQiOnsiJHJlZiI6Ijk1In0sIklzVmlzaWJsZSI6dHJ1ZSwiV2lkdGgiOjAuMCwiSGVpZ2h0IjowLjAsIkJvcmRlclN0eWxlIjp7IiRpZCI6IjIzMSIsIkxpbmVDb2xvciI6bnVsbCwiTGluZVdlaWdodCI6MC4wLCJMaW5lVHlwZSI6MCwiUGFyZW50U3R5bGUiOm51bGx9LCJQYXJlbnRTdHlsZSI6eyIkcmVmIjoiODkifX0sIkhvcml6b250YWxDb25uZWN0b3JTdHlsZSI6eyIkaWQiOiIyMzIiLCJMaW5lQ29sb3IiOnsiJHJlZiI6Ijk3In0sIkxpbmVXZWlnaHQiOjEuMCwiTGluZVR5cGUiOjAsIlBhcmVudFN0eWxlIjp7IiRyZWYiOiI5NiJ9fSwiVmVydGljYWxDb25uZWN0b3JTdHlsZSI6eyIkaWQiOiIyMzMiLCJMaW5lQ29sb3IiOnsiJHJlZiI6IjEwMCJ9LCJMaW5lV2VpZ2h0IjowLjAsIkxpbmVUeXBlIjowLCJQYXJlbnRTdHlsZSI6eyIkcmVmIjoiOTk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M0IiwiTWFyZ2luIjp7IiRyZWYiOiIxMDMifSwiUGFkZGluZyI6eyIkcmVmIjoiMTA0In0sIkJhY2tncm91bmQiOnsiJGlkIjoiMjM1IiwiQ29sb3IiOnsiJGlkIjoiMjM2IiwiQSI6MjU1LCJSIjoxMzIsIkciOjE3MCwiQiI6NTF9fSwiSXNWaXNpYmxlIjp0cnVlLCJXaWR0aCI6MC4wLCJIZWlnaHQiOjE2LjAsIkJvcmRlclN0eWxlIjp7IiRpZCI6IjIzNyIsIkxpbmVDb2xvciI6eyIkcmVmIjoiMTA2In0sIkxpbmVXZWlnaHQiOjAuMCwiTGluZVR5cGUiOjAsIlBhcmVudFN0eWxlIjp7IiRyZWYiOiIxMDUifX0sIlBhcmVudFN0eWxlIjp7IiRyZWYiOiIxMDIifX0sIlRpdGxlU3R5bGUiOnsiJGlkIjoiMjM4IiwiRm9udFNldHRpbmdzIjp7IiRpZCI6IjIzOSIsIkZvbnRTaXplIjoxMSwiRm9udE5hbWUiOiJDYWxpYnJpIiwiSXNCb2xkIjp0cnVlLCJJc0l0YWxpYyI6ZmFsc2UsIklzVW5kZXJsaW5lZCI6ZmFsc2UsIlBhcmVudFN0eWxlIjp7IiRyZWYiOiIxMDkifX0sIkF1dG9TaXplIjowLCJGb3JlZ3JvdW5kIjp7IiRyZWYiOiIxMTAifSwiTWF4V2lkdGgiOjcyMC4wLCJNYXhIZWlnaHQiOiJJbmZpbml0eSIsIlNtYXJ0Rm9yZWdyb3VuZElzQWN0aXZlIjpmYWxzZSwiSG9yaXpvbnRhbEFsaWdubWVudCI6MCwiVmVydGljYWxBbGlnbm1lbnQiOjAsIlNtYXJ0Rm9yZWdyb3VuZCI6bnVsbCwiTWFyZ2luIjp7IiRyZWYiOiIxMTIifSwiUGFkZGluZyI6eyIkcmVmIjoiMTEzIn0sIkJhY2tncm91bmQiOnsiJHJlZiI6IjExNCJ9LCJJc1Zpc2libGUiOnRydWUsIldpZHRoIjowLjAsIkhlaWdodCI6MC4wLCJCb3JkZXJTdHlsZSI6eyIkaWQiOiIyNDAiLCJMaW5lQ29sb3IiOm51bGwsIkxpbmVXZWlnaHQiOjAuMCwiTGluZVR5cGUiOjAsIlBhcmVudFN0eWxlIjpudWxsfSwiUGFyZW50U3R5bGUiOnsiJHJlZiI6IjEwOCJ9fSwiRGF0ZVN0eWxlIjp7IiRpZCI6IjI0MSIsIkZvbnRTZXR0aW5ncyI6eyIkaWQiOiIyNDIiLCJGb250U2l6ZSI6MTAsIkZvbnROYW1lIjoiQ2FsaWJyaSIsIklzQm9sZCI6ZmFsc2UsIklzSXRhbGljIjpmYWxzZSwiSXNVbmRlcmxpbmVkIjpmYWxzZSwiUGFyZW50U3R5bGUiOnsiJHJlZiI6IjExNiJ9fSwiQXV0b1NpemUiOjAsIkZvcmVncm91bmQiOnsiJHJlZiI6IjExNyJ9LCJNYXhXaWR0aCI6MjAwLjAsIk1heEhlaWdodCI6IkluZmluaXR5IiwiU21hcnRGb3JlZ3JvdW5kSXNBY3RpdmUiOmZhbHNlLCJIb3Jpem9udGFsQWxpZ25tZW50IjowLCJWZXJ0aWNhbEFsaWdubWVudCI6MCwiU21hcnRGb3JlZ3JvdW5kIjpudWxsLCJNYXJnaW4iOnsiJHJlZiI6IjExOSJ9LCJQYWRkaW5nIjp7IiRyZWYiOiIxMjAifSwiQmFja2dyb3VuZCI6eyIkcmVmIjoiMTIxIn0sIklzVmlzaWJsZSI6dHJ1ZSwiV2lkdGgiOjAuMCwiSGVpZ2h0IjowLjAsIkJvcmRlclN0eWxlIjp7IiRpZCI6IjI0MyIsIkxpbmVDb2xvciI6bnVsbCwiTGluZVdlaWdodCI6MC4wLCJMaW5lVHlwZSI6MCwiUGFyZW50U3R5bGUiOm51bGx9LCJQYXJlbnRTdHlsZSI6eyIkcmVmIjoiMTE1In19LCJEYXRlRm9ybWF0Ijp7IiRyZWYiOiIxMjIifSwiSXNWaXNpYmxlIjp0cnVlLCJQYXJlbnRTdHlsZSI6eyIkcmVmIjoiODEifX0sIkluZGV4Ijo2LCJJZCI6IjdkNDExMmYwLTc3YzEtNGEzZi1hY2JiLWNkMTU2MmUwYTI0OCIsIlRpdGxlIjoiTWVldCB3aXRoIEFyYm9yZXR1bSBXZWIgRGV2ZWxvcGVyIiwiTm90ZSI6bnVsbCwiSHlwZXJsaW5rIjpudWxsLCJJc0NoYW5nZWQiOmZhbHNlLCJJc05ldyI6ZmFsc2V9LHsiJGlkIjoiMjQ0IiwiR3JvdXBOYW1lIjpudWxsLCJTdGFydERhdGUiOiIyMDE1LTA3LTAxVDAwOjAwOjAwWiIsIkVuZERhdGUiOiIyMDE1LTA3LTMxVDIzOjU5OjU5Ljk5OVoiLCJQZXJjZW50YWdlQ29tcGxldGUiOm51bGwsIlN0eWxlIjp7IiRpZCI6IjI0NSIsIlNoYXBlIjowLCJTaGFwZVRoaWNrbmVzcyI6MSwiRHVyYXRpb25Gb3JtYXQiOjAsIkluY2x1ZGVOb25Xb3JraW5nRGF5c0luRHVyYXRpb24iOnRydWUsIlBlcmNlbnRhZ2VDb21wbGV0ZVN0eWxlIjp7IiRpZCI6IjI0NiIsIkZvbnRTZXR0aW5ncyI6eyIkaWQiOiIyND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yNDgiLCJMaW5lQ29sb3IiOm51bGwsIkxpbmVXZWlnaHQiOjAuMCwiTGluZVR5cGUiOjAsIlBhcmVudFN0eWxlIjpudWxsfSwiUGFyZW50U3R5bGUiOnsiJHJlZiI6IjgyIn19LCJEdXJhdGlvblN0eWxlIjp7IiRpZCI6IjI0OSIsIkZvbnRTZXR0aW5ncyI6eyIkaWQiOiIyNT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yNTEiLCJMaW5lQ29sb3IiOm51bGwsIkxpbmVXZWlnaHQiOjAuMCwiTGluZVR5cGUiOjAsIlBhcmVudFN0eWxlIjpudWxsfSwiUGFyZW50U3R5bGUiOnsiJHJlZiI6Ijg5In19LCJIb3Jpem9udGFsQ29ubmVjdG9yU3R5bGUiOnsiJGlkIjoiMjUyIiwiTGluZUNvbG9yIjp7IiRyZWYiOiI5NyJ9LCJMaW5lV2VpZ2h0IjoxLjAsIkxpbmVUeXBlIjowLCJQYXJlbnRTdHlsZSI6eyIkcmVmIjoiOTYifX0sIlZlcnRpY2FsQ29ubmVjdG9yU3R5bGUiOnsiJGlkIjoiMjU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1NCIsIk1hcmdpbiI6eyIkcmVmIjoiMTAzIn0sIlBhZGRpbmciOnsiJHJlZiI6IjEwNCJ9LCJCYWNrZ3JvdW5kIjp7IiRpZCI6IjI1NSIsIkNvbG9yIjp7IiRpZCI6IjI1NiIsIkEiOjI1NSwiUiI6MTUwLCJHIjo2NywiQiI6NX19LCJJc1Zpc2libGUiOnRydWUsIldpZHRoIjowLjAsIkhlaWdodCI6MTYuMCwiQm9yZGVyU3R5bGUiOnsiJGlkIjoiMjU3IiwiTGluZUNvbG9yIjp7IiRyZWYiOiIxMDYifSwiTGluZVdlaWdodCI6MC4wLCJMaW5lVHlwZSI6MCwiUGFyZW50U3R5bGUiOnsiJHJlZiI6IjEwNSJ9fSwiUGFyZW50U3R5bGUiOnsiJHJlZiI6IjEwMiJ9fSwiVGl0bGVTdHlsZSI6eyIkaWQiOiIyNTgiLCJGb250U2V0dGluZ3MiOnsiJGlkIjoiMjU5IiwiRm9udFNpemUiOjExLCJGb250TmFtZSI6IkNhbGlicmkiLCJJc0JvbGQiOnRydWUsIklzSXRhbGljIjpmYWxzZSwiSXNVbmRlcmxpbmVkIjpmYWxzZSwiUGFyZW50U3R5bGUiOnsiJHJlZiI6IjEwOSJ9fSwiQXV0b1NpemUiOjAsIkZvcmVncm91bmQiOnsiJHJlZiI6IjExMCJ9LCJNYXhXaWR0aCI6NzIwLjAsIk1heEhlaWdodCI6IkluZmluaXR5IiwiU21hcnRGb3JlZ3JvdW5kSXNBY3RpdmUiOmZhbHNlLCJIb3Jpem9udGFsQWxpZ25tZW50IjowLCJWZXJ0aWNhbEFsaWdubWVudCI6MCwiU21hcnRGb3JlZ3JvdW5kIjpudWxsLCJNYXJnaW4iOnsiJHJlZiI6IjExMiJ9LCJQYWRkaW5nIjp7IiRyZWYiOiIxMTMifSwiQmFja2dyb3VuZCI6eyIkcmVmIjoiMTE0In0sIklzVmlzaWJsZSI6dHJ1ZSwiV2lkdGgiOjAuMCwiSGVpZ2h0IjowLjAsIkJvcmRlclN0eWxlIjp7IiRpZCI6IjI2MCIsIkxpbmVDb2xvciI6bnVsbCwiTGluZVdlaWdodCI6MC4wLCJMaW5lVHlwZSI6MCwiUGFyZW50U3R5bGUiOm51bGx9LCJQYXJlbnRTdHlsZSI6eyIkcmVmIjoiMTA4In19LCJEYXRlU3R5bGUiOnsiJGlkIjoiMjYxIiwiRm9udFNldHRpbmdzIjp7IiRpZCI6IjI2MiIsIkZvbnRTaXplIjoxMCwiRm9udE5hbWUiOiJDYWxpYnJpIiwiSXNCb2xkIjpmYWxzZSwiSXNJdGFsaWMiOmZhbHNlLCJJc1VuZGVybGluZWQiOmZhbHNlLCJQYXJlbnRTdHlsZSI6eyIkcmVmIjoiMTE2In19LCJBdXRvU2l6ZSI6MCwiRm9yZWdyb3VuZCI6eyIkcmVmIjoiMTE3In0sIk1heFdpZHRoIjoyMDAuMCwiTWF4SGVpZ2h0IjoiSW5maW5pdHkiLCJTbWFydEZvcmVncm91bmRJc0FjdGl2ZSI6ZmFsc2UsIkhvcml6b250YWxBbGlnbm1lbnQiOjAsIlZlcnRpY2FsQWxpZ25tZW50IjowLCJTbWFydEZvcmVncm91bmQiOm51bGwsIk1hcmdpbiI6eyIkcmVmIjoiMTE5In0sIlBhZGRpbmciOnsiJHJlZiI6IjEyMCJ9LCJCYWNrZ3JvdW5kIjp7IiRyZWYiOiIxMjEifSwiSXNWaXNpYmxlIjp0cnVlLCJXaWR0aCI6MC4wLCJIZWlnaHQiOjAuMCwiQm9yZGVyU3R5bGUiOnsiJGlkIjoiMjYzIiwiTGluZUNvbG9yIjpudWxsLCJMaW5lV2VpZ2h0IjowLjAsIkxpbmVUeXBlIjowLCJQYXJlbnRTdHlsZSI6bnVsbH0sIlBhcmVudFN0eWxlIjp7IiRyZWYiOiIxMTUifX0sIkRhdGVGb3JtYXQiOnsiJHJlZiI6IjEyMiJ9LCJJc1Zpc2libGUiOnRydWUsIlBhcmVudFN0eWxlIjp7IiRyZWYiOiI4MSJ9fSwiSW5kZXgiOjcsIklkIjoiYTdjYzQ2OTAtZWUxYy00MjE0LWIyMGMtZTU0MGEyZDg4ZmFjIiwiVGl0bGUiOiJFeHBlY3RlZCAyMDE1IEltYWdlcnkgZnJvbSBQU1UgT1BQIiwiTm90ZSI6bnVsbCwiSHlwZXJsaW5rIjpudWxsLCJJc0NoYW5nZWQiOmZhbHNlLCJJc05ldyI6ZmFsc2V9LHsiJGlkIjoiMjY0IiwiR3JvdXBOYW1lIjpudWxsLCJTdGFydERhdGUiOiIyMDE1LTA3LTAxVDAwOjAwOjAwWiIsIkVuZERhdGUiOiIyMDE1LTA3LTMxVDIzOjU5OjU5Ljk5OVoiLCJQZXJjZW50YWdlQ29tcGxldGUiOm51bGwsIlN0eWxlIjp7IiRpZCI6IjI2NSIsIlNoYXBlIjowLCJTaGFwZVRoaWNrbmVzcyI6MSwiRHVyYXRpb25Gb3JtYXQiOjAsIkluY2x1ZGVOb25Xb3JraW5nRGF5c0luRHVyYXRpb24iOnRydWUsIlBlcmNlbnRhZ2VDb21wbGV0ZVN0eWxlIjp7IiRpZCI6IjI2NiIsIkZvbnRTZXR0aW5ncyI6eyIkaWQiOiIyNj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yNjgiLCJMaW5lQ29sb3IiOm51bGwsIkxpbmVXZWlnaHQiOjAuMCwiTGluZVR5cGUiOjAsIlBhcmVudFN0eWxlIjpudWxsfSwiUGFyZW50U3R5bGUiOnsiJHJlZiI6IjgyIn19LCJEdXJhdGlvblN0eWxlIjp7IiRpZCI6IjI2OSIsIkZvbnRTZXR0aW5ncyI6eyIkaWQiOiIyNz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yNzEiLCJMaW5lQ29sb3IiOm51bGwsIkxpbmVXZWlnaHQiOjAuMCwiTGluZVR5cGUiOjAsIlBhcmVudFN0eWxlIjpudWxsfSwiUGFyZW50U3R5bGUiOnsiJHJlZiI6Ijg5In19LCJIb3Jpem9udGFsQ29ubmVjdG9yU3R5bGUiOnsiJGlkIjoiMjcyIiwiTGluZUNvbG9yIjp7IiRyZWYiOiI5NyJ9LCJMaW5lV2VpZ2h0IjoxLjAsIkxpbmVUeXBlIjowLCJQYXJlbnRTdHlsZSI6eyIkcmVmIjoiOTYifX0sIlZlcnRpY2FsQ29ubmVjdG9yU3R5bGUiOnsiJGlkIjoiMjc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3NCIsIk1hcmdpbiI6eyIkcmVmIjoiMTAzIn0sIlBhZGRpbmciOnsiJHJlZiI6IjEwNCJ9LCJCYWNrZ3JvdW5kIjp7IiRpZCI6IjI3NSIsIkNvbG9yIjp7IiRpZCI6IjI3NiIsIkEiOjI1NSwiUiI6NzEsIkciOjkwLCJCIjoxNDF9fSwiSXNWaXNpYmxlIjp0cnVlLCJXaWR0aCI6MC4wLCJIZWlnaHQiOjE2LjAsIkJvcmRlclN0eWxlIjp7IiRpZCI6IjI3NyIsIkxpbmVDb2xvciI6eyIkcmVmIjoiMTA2In0sIkxpbmVXZWlnaHQiOjAuMCwiTGluZVR5cGUiOjAsIlBhcmVudFN0eWxlIjp7IiRyZWYiOiIxMDUifX0sIlBhcmVudFN0eWxlIjp7IiRyZWYiOiIxMDIifX0sIlRpdGxlU3R5bGUiOnsiJGlkIjoiMjc4IiwiRm9udFNldHRpbmdzIjp7IiRpZCI6IjI3OSIsIkZvbnRTaXplIjoxMSwiRm9udE5hbWUiOiJDYWxpYnJpIiwiSXNCb2xkIjp0cnVlLCJJc0l0YWxpYyI6ZmFsc2UsIklzVW5kZXJsaW5lZCI6ZmFsc2UsIlBhcmVudFN0eWxlIjp7IiRyZWYiOiIxMDkifX0sIkF1dG9TaXplIjowLCJGb3JlZ3JvdW5kIjp7IiRyZWYiOiIxMTAifSwiTWF4V2lkdGgiOjcyMC4wLCJNYXhIZWlnaHQiOiJJbmZpbml0eSIsIlNtYXJ0Rm9yZWdyb3VuZElzQWN0aXZlIjpmYWxzZSwiSG9yaXpvbnRhbEFsaWdubWVudCI6MCwiVmVydGljYWxBbGlnbm1lbnQiOjAsIlNtYXJ0Rm9yZWdyb3VuZCI6bnVsbCwiTWFyZ2luIjp7IiRyZWYiOiIxMTIifSwiUGFkZGluZyI6eyIkcmVmIjoiMTEzIn0sIkJhY2tncm91bmQiOnsiJHJlZiI6IjExNCJ9LCJJc1Zpc2libGUiOnRydWUsIldpZHRoIjowLjAsIkhlaWdodCI6MC4wLCJCb3JkZXJTdHlsZSI6eyIkaWQiOiIyODAiLCJMaW5lQ29sb3IiOm51bGwsIkxpbmVXZWlnaHQiOjAuMCwiTGluZVR5cGUiOjAsIlBhcmVudFN0eWxlIjpudWxsfSwiUGFyZW50U3R5bGUiOnsiJHJlZiI6IjEwOCJ9fSwiRGF0ZVN0eWxlIjp7IiRpZCI6IjI4MSIsIkZvbnRTZXR0aW5ncyI6eyIkaWQiOiIyODIiLCJGb250U2l6ZSI6MTAsIkZvbnROYW1lIjoiQ2FsaWJyaSIsIklzQm9sZCI6ZmFsc2UsIklzSXRhbGljIjpmYWxzZSwiSXNVbmRlcmxpbmVkIjpmYWxzZSwiUGFyZW50U3R5bGUiOnsiJHJlZiI6IjExNiJ9fSwiQXV0b1NpemUiOjAsIkZvcmVncm91bmQiOnsiJHJlZiI6IjExNyJ9LCJNYXhXaWR0aCI6MjAwLjAsIk1heEhlaWdodCI6IkluZmluaXR5IiwiU21hcnRGb3JlZ3JvdW5kSXNBY3RpdmUiOmZhbHNlLCJIb3Jpem9udGFsQWxpZ25tZW50IjowLCJWZXJ0aWNhbEFsaWdubWVudCI6MCwiU21hcnRGb3JlZ3JvdW5kIjpudWxsLCJNYXJnaW4iOnsiJHJlZiI6IjExOSJ9LCJQYWRkaW5nIjp7IiRyZWYiOiIxMjAifSwiQmFja2dyb3VuZCI6eyIkcmVmIjoiMTIxIn0sIklzVmlzaWJsZSI6dHJ1ZSwiV2lkdGgiOjAuMCwiSGVpZ2h0IjowLjAsIkJvcmRlclN0eWxlIjp7IiRpZCI6IjI4MyIsIkxpbmVDb2xvciI6bnVsbCwiTGluZVdlaWdodCI6MC4wLCJMaW5lVHlwZSI6MCwiUGFyZW50U3R5bGUiOm51bGx9LCJQYXJlbnRTdHlsZSI6eyIkcmVmIjoiMTE1In19LCJEYXRlRm9ybWF0Ijp7IiRyZWYiOiIxMjIifSwiSXNWaXNpYmxlIjp0cnVlLCJQYXJlbnRTdHlsZSI6eyIkcmVmIjoiODEifX0sIkluZGV4Ijo4LCJJZCI6IjkzMDMwNDA1LWZiNTQtNDY0YS04ZDhhLTE5MmFkMThlOTJmNSIsIlRpdGxlIjoiU2V0dXAgQXJyb3cgR1BTIEJvb3N0ZXIgYW5kIFJlYWwgVGltZSBLaW5lbWF0aWMgKFJUSykgU3lzdGVtIiwiTm90ZSI6bnVsbCwiSHlwZXJsaW5rIjpudWxsLCJJc0NoYW5nZWQiOmZhbHNlLCJJc05ldyI6ZmFsc2V9LHsiJGlkIjoiMjg0IiwiR3JvdXBOYW1lIjpudWxsLCJTdGFydERhdGUiOiIyMDE1LTA4LTAzVDAwOjAwOjAwWiIsIkVuZERhdGUiOiIyMDE1LTA4LTAzVDIzOjU5OjU5Ljk5OVoiLCJQZXJjZW50YWdlQ29tcGxldGUiOm51bGwsIlN0eWxlIjp7IiRpZCI6IjI4NSIsIlNoYXBlIjowLCJTaGFwZVRoaWNrbmVzcyI6MSwiRHVyYXRpb25Gb3JtYXQiOjAsIkluY2x1ZGVOb25Xb3JraW5nRGF5c0luRHVyYXRpb24iOnRydWUsIlBlcmNlbnRhZ2VDb21wbGV0ZVN0eWxlIjp7IiRpZCI6IjI4NiIsIkZvbnRTZXR0aW5ncyI6eyIkaWQiOiIyOD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yODgiLCJMaW5lQ29sb3IiOm51bGwsIkxpbmVXZWlnaHQiOjAuMCwiTGluZVR5cGUiOjAsIlBhcmVudFN0eWxlIjpudWxsfSwiUGFyZW50U3R5bGUiOnsiJHJlZiI6IjgyIn19LCJEdXJhdGlvblN0eWxlIjp7IiRpZCI6IjI4OSIsIkZvbnRTZXR0aW5ncyI6eyIkaWQiOiIyOT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yOTEiLCJMaW5lQ29sb3IiOm51bGwsIkxpbmVXZWlnaHQiOjAuMCwiTGluZVR5cGUiOjAsIlBhcmVudFN0eWxlIjpudWxsfSwiUGFyZW50U3R5bGUiOnsiJHJlZiI6Ijg5In19LCJIb3Jpem9udGFsQ29ubmVjdG9yU3R5bGUiOnsiJGlkIjoiMjkyIiwiTGluZUNvbG9yIjp7IiRyZWYiOiI5NyJ9LCJMaW5lV2VpZ2h0IjoxLjAsIkxpbmVUeXBlIjowLCJQYXJlbnRTdHlsZSI6eyIkcmVmIjoiOTYifX0sIlZlcnRpY2FsQ29ubmVjdG9yU3R5bGUiOnsiJGlkIjoiMjk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5NCIsIk1hcmdpbiI6eyIkcmVmIjoiMTAzIn0sIlBhZGRpbmciOnsiJHJlZiI6IjEwNCJ9LCJCYWNrZ3JvdW5kIjp7IiRpZCI6IjI5NSIsIkNvbG9yIjp7IiRpZCI6IjI5NiIsIkEiOjI1NSwiUiI6NzksIkciOjM5LCJCIjoyOH19LCJJc1Zpc2libGUiOnRydWUsIldpZHRoIjowLjAsIkhlaWdodCI6MTYuMCwiQm9yZGVyU3R5bGUiOnsiJGlkIjoiMjk3IiwiTGluZUNvbG9yIjp7IiRyZWYiOiIxMDYifSwiTGluZVdlaWdodCI6MC4wLCJMaW5lVHlwZSI6MCwiUGFyZW50U3R5bGUiOnsiJHJlZiI6IjEwNSJ9fSwiUGFyZW50U3R5bGUiOnsiJHJlZiI6IjEwMiJ9fSwiVGl0bGVTdHlsZSI6eyIkaWQiOiIyOTgiLCJGb250U2V0dGluZ3MiOnsiJGlkIjoiMjk5IiwiRm9udFNpemUiOjExLCJGb250TmFtZSI6IkNhbGlicmkiLCJJc0JvbGQiOnRydWUsIklzSXRhbGljIjpmYWxzZSwiSXNVbmRlcmxpbmVkIjpmYWxzZSwiUGFyZW50U3R5bGUiOnsiJHJlZiI6IjEwOSJ9fSwiQXV0b1NpemUiOjAsIkZvcmVncm91bmQiOnsiJHJlZiI6IjExMCJ9LCJNYXhXaWR0aCI6NzIwLjAsIk1heEhlaWdodCI6IkluZmluaXR5IiwiU21hcnRGb3JlZ3JvdW5kSXNBY3RpdmUiOmZhbHNlLCJIb3Jpem9udGFsQWxpZ25tZW50IjowLCJWZXJ0aWNhbEFsaWdubWVudCI6MCwiU21hcnRGb3JlZ3JvdW5kIjpudWxsLCJNYXJnaW4iOnsiJHJlZiI6IjExMiJ9LCJQYWRkaW5nIjp7IiRyZWYiOiIxMTMifSwiQmFja2dyb3VuZCI6eyIkcmVmIjoiMTE0In0sIklzVmlzaWJsZSI6dHJ1ZSwiV2lkdGgiOjAuMCwiSGVpZ2h0IjowLjAsIkJvcmRlclN0eWxlIjp7IiRpZCI6IjMwMCIsIkxpbmVDb2xvciI6bnVsbCwiTGluZVdlaWdodCI6MC4wLCJMaW5lVHlwZSI6MCwiUGFyZW50U3R5bGUiOm51bGx9LCJQYXJlbnRTdHlsZSI6eyIkcmVmIjoiMTA4In19LCJEYXRlU3R5bGUiOnsiJGlkIjoiMzAxIiwiRm9udFNldHRpbmdzIjp7IiRpZCI6IjMwMiIsIkZvbnRTaXplIjoxMCwiRm9udE5hbWUiOiJDYWxpYnJpIiwiSXNCb2xkIjpmYWxzZSwiSXNJdGFsaWMiOmZhbHNlLCJJc1VuZGVybGluZWQiOmZhbHNlLCJQYXJlbnRTdHlsZSI6eyIkcmVmIjoiMTE2In19LCJBdXRvU2l6ZSI6MCwiRm9yZWdyb3VuZCI6eyIkcmVmIjoiMTE3In0sIk1heFdpZHRoIjoyMDAuMCwiTWF4SGVpZ2h0IjoiSW5maW5pdHkiLCJTbWFydEZvcmVncm91bmRJc0FjdGl2ZSI6ZmFsc2UsIkhvcml6b250YWxBbGlnbm1lbnQiOjAsIlZlcnRpY2FsQWxpZ25tZW50IjowLCJTbWFydEZvcmVncm91bmQiOm51bGwsIk1hcmdpbiI6eyIkcmVmIjoiMTE5In0sIlBhZGRpbmciOnsiJHJlZiI6IjEyMCJ9LCJCYWNrZ3JvdW5kIjp7IiRyZWYiOiIxMjEifSwiSXNWaXNpYmxlIjp0cnVlLCJXaWR0aCI6MC4wLCJIZWlnaHQiOjAuMCwiQm9yZGVyU3R5bGUiOnsiJGlkIjoiMzAzIiwiTGluZUNvbG9yIjpudWxsLCJMaW5lV2VpZ2h0IjowLjAsIkxpbmVUeXBlIjowLCJQYXJlbnRTdHlsZSI6bnVsbH0sIlBhcmVudFN0eWxlIjp7IiRyZWYiOiIxMTUifX0sIkRhdGVGb3JtYXQiOnsiJHJlZiI6IjEyMiJ9LCJJc1Zpc2libGUiOnRydWUsIlBhcmVudFN0eWxlIjp7IiRyZWYiOiI4MSJ9fSwiSW5kZXgiOjksIklkIjoiYTdlY2MwZWYtYTU1ZC00NjQ3LTg1ODktZTFmMjQ4Nzk0ZWEwIiwiVGl0bGUiOiJNaWdyYXRpb24gb2YgQWNjZXNzaW9uIERhdGFiYXNlIGZyb20gQkcgQmFzZSB0byBJcmlzIEJHIiwiTm90ZSI6bnVsbCwiSHlwZXJsaW5rIjpudWxsLCJJc0NoYW5nZWQiOmZhbHNlLCJJc05ldyI6ZmFsc2V9LHsiJGlkIjoiMzA0IiwiR3JvdXBOYW1lIjpudWxsLCJTdGFydERhdGUiOiIyMDE1LTA4LTA0VDAwOjAwOjAwWiIsIkVuZERhdGUiOiIyMDE1LTA5LTAxVDIzOjU5OjU5Ljk5OVoiLCJQZXJjZW50YWdlQ29tcGxldGUiOm51bGwsIlN0eWxlIjp7IiRpZCI6IjMwNSIsIlNoYXBlIjowLCJTaGFwZVRoaWNrbmVzcyI6MSwiRHVyYXRpb25Gb3JtYXQiOjAsIkluY2x1ZGVOb25Xb3JraW5nRGF5c0luRHVyYXRpb24iOnRydWUsIlBlcmNlbnRhZ2VDb21wbGV0ZVN0eWxlIjp7IiRpZCI6IjMwNiIsIkZvbnRTZXR0aW5ncyI6eyIkaWQiOiIzMD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zMDgiLCJMaW5lQ29sb3IiOm51bGwsIkxpbmVXZWlnaHQiOjAuMCwiTGluZVR5cGUiOjAsIlBhcmVudFN0eWxlIjpudWxsfSwiUGFyZW50U3R5bGUiOnsiJHJlZiI6IjgyIn19LCJEdXJhdGlvblN0eWxlIjp7IiRpZCI6IjMwOSIsIkZvbnRTZXR0aW5ncyI6eyIkaWQiOiIzMT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zMTEiLCJMaW5lQ29sb3IiOm51bGwsIkxpbmVXZWlnaHQiOjAuMCwiTGluZVR5cGUiOjAsIlBhcmVudFN0eWxlIjpudWxsfSwiUGFyZW50U3R5bGUiOnsiJHJlZiI6Ijg5In19LCJIb3Jpem9udGFsQ29ubmVjdG9yU3R5bGUiOnsiJGlkIjoiMzEyIiwiTGluZUNvbG9yIjp7IiRyZWYiOiI5NyJ9LCJMaW5lV2VpZ2h0IjoxLjAsIkxpbmVUeXBlIjowLCJQYXJlbnRTdHlsZSI6eyIkcmVmIjoiOTYifX0sIlZlcnRpY2FsQ29ubmVjdG9yU3R5bGUiOnsiJGlkIjoiMzE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xNCIsIk1hcmdpbiI6eyIkcmVmIjoiMTAzIn0sIlBhZGRpbmciOnsiJHJlZiI6IjEwNCJ9LCJCYWNrZ3JvdW5kIjp7IiRpZCI6IjMxNSIsIkNvbG9yIjp7IiRpZCI6IjMxNiIsIkEiOjI1NSwiUiI6NTYsIkciOjE0NSwiQiI6MTY3fX0sIklzVmlzaWJsZSI6dHJ1ZSwiV2lkdGgiOjAuMCwiSGVpZ2h0IjoxNi4wLCJCb3JkZXJTdHlsZSI6eyIkaWQiOiIzMTciLCJMaW5lQ29sb3IiOnsiJHJlZiI6IjEwNiJ9LCJMaW5lV2VpZ2h0IjowLjAsIkxpbmVUeXBlIjowLCJQYXJlbnRTdHlsZSI6eyIkcmVmIjoiMTA1In19LCJQYXJlbnRTdHlsZSI6eyIkcmVmIjoiMTAyIn19LCJUaXRsZVN0eWxlIjp7IiRpZCI6IjMxOCIsIkZvbnRTZXR0aW5ncyI6eyIkaWQiOiIzMT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zIwIiwiTGluZUNvbG9yIjpudWxsLCJMaW5lV2VpZ2h0IjowLjAsIkxpbmVUeXBlIjowLCJQYXJlbnRTdHlsZSI6bnVsbH0sIlBhcmVudFN0eWxlIjp7IiRyZWYiOiIxMDgifX0sIkRhdGVTdHlsZSI6eyIkaWQiOiIzMjEiLCJGb250U2V0dGluZ3MiOnsiJGlkIjoiMzI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zMjMiLCJMaW5lQ29sb3IiOm51bGwsIkxpbmVXZWlnaHQiOjAuMCwiTGluZVR5cGUiOjAsIlBhcmVudFN0eWxlIjpudWxsfSwiUGFyZW50U3R5bGUiOnsiJHJlZiI6IjExNSJ9fSwiRGF0ZUZvcm1hdCI6eyIkcmVmIjoiMTIyIn0sIklzVmlzaWJsZSI6dHJ1ZSwiUGFyZW50U3R5bGUiOnsiJHJlZiI6IjgxIn19LCJJbmRleCI6MTAsIklkIjoiOGUwMjJmYWItMTE2Yi00MDk1LWEwMWEtYjExMGE0NzUwNTM2IiwiVGl0bGUiOiJCdWlsZCBQcm90b3R5cGUgQXBwbGljYXRpb24gd2l0aCBDb21tZW1vcmF0aXZlIEl0ZW1zIiwiTm90ZSI6bnVsbCwiSHlwZXJsaW5rIjpudWxsLCJJc0NoYW5nZWQiOmZhbHNlLCJJc05ldyI6ZmFsc2V9LHsiJGlkIjoiMzI0IiwiR3JvdXBOYW1lIjpudWxsLCJTdGFydERhdGUiOiIyMDE1LTA2LTI5VDAwOjAwOjAwWiIsIkVuZERhdGUiOiIyMDE1LTA4LTAzVDIzOjU5OjU5Ljk5OVoiLCJQZXJjZW50YWdlQ29tcGxldGUiOm51bGwsIlN0eWxlIjp7IiRpZCI6IjMyNSIsIlNoYXBlIjowLCJTaGFwZVRoaWNrbmVzcyI6MSwiRHVyYXRpb25Gb3JtYXQiOjAsIkluY2x1ZGVOb25Xb3JraW5nRGF5c0luRHVyYXRpb24iOnRydWUsIlBlcmNlbnRhZ2VDb21wbGV0ZVN0eWxlIjp7IiRpZCI6IjMyNiIsIkZvbnRTZXR0aW5ncyI6eyIkaWQiOiIzMj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zMjgiLCJMaW5lQ29sb3IiOm51bGwsIkxpbmVXZWlnaHQiOjAuMCwiTGluZVR5cGUiOjAsIlBhcmVudFN0eWxlIjpudWxsfSwiUGFyZW50U3R5bGUiOnsiJHJlZiI6IjgyIn19LCJEdXJhdGlvblN0eWxlIjp7IiRpZCI6IjMyOSIsIkZvbnRTZXR0aW5ncyI6eyIkaWQiOiIzMz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zMzEiLCJMaW5lQ29sb3IiOm51bGwsIkxpbmVXZWlnaHQiOjAuMCwiTGluZVR5cGUiOjAsIlBhcmVudFN0eWxlIjpudWxsfSwiUGFyZW50U3R5bGUiOnsiJHJlZiI6Ijg5In19LCJIb3Jpem9udGFsQ29ubmVjdG9yU3R5bGUiOnsiJGlkIjoiMzMyIiwiTGluZUNvbG9yIjp7IiRyZWYiOiI5NyJ9LCJMaW5lV2VpZ2h0IjoxLjAsIkxpbmVUeXBlIjowLCJQYXJlbnRTdHlsZSI6eyIkcmVmIjoiOTYifX0sIlZlcnRpY2FsQ29ubmVjdG9yU3R5bGUiOnsiJGlkIjoiMzM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zNCIsIk1hcmdpbiI6eyIkcmVmIjoiMTAzIn0sIlBhZGRpbmciOnsiJHJlZiI6IjEwNCJ9LCJCYWNrZ3JvdW5kIjp7IiRpZCI6IjMzNSIsIkNvbG9yIjp7IiRpZCI6IjMzNiIsIkEiOjI1NSwiUiI6MjU0LCJHIjoxODQsIkIiOjEwfX0sIklzVmlzaWJsZSI6dHJ1ZSwiV2lkdGgiOjAuMCwiSGVpZ2h0IjoxNi4wLCJCb3JkZXJTdHlsZSI6eyIkaWQiOiIzMzciLCJMaW5lQ29sb3IiOnsiJHJlZiI6IjEwNiJ9LCJMaW5lV2VpZ2h0IjowLjAsIkxpbmVUeXBlIjowLCJQYXJlbnRTdHlsZSI6eyIkcmVmIjoiMTA1In19LCJQYXJlbnRTdHlsZSI6eyIkcmVmIjoiMTAyIn19LCJUaXRsZVN0eWxlIjp7IiRpZCI6IjMzOCIsIkZvbnRTZXR0aW5ncyI6eyIkaWQiOiIzMz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zQwIiwiTGluZUNvbG9yIjpudWxsLCJMaW5lV2VpZ2h0IjowLjAsIkxpbmVUeXBlIjowLCJQYXJlbnRTdHlsZSI6bnVsbH0sIlBhcmVudFN0eWxlIjp7IiRyZWYiOiIxMDgifX0sIkRhdGVTdHlsZSI6eyIkaWQiOiIzNDEiLCJGb250U2V0dGluZ3MiOnsiJGlkIjoiMzQ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zNDMiLCJMaW5lQ29sb3IiOm51bGwsIkxpbmVXZWlnaHQiOjAuMCwiTGluZVR5cGUiOjAsIlBhcmVudFN0eWxlIjpudWxsfSwiUGFyZW50U3R5bGUiOnsiJHJlZiI6IjExNSJ9fSwiRGF0ZUZvcm1hdCI6eyIkcmVmIjoiMTIyIn0sIklzVmlzaWJsZSI6dHJ1ZSwiUGFyZW50U3R5bGUiOnsiJHJlZiI6IjgxIn19LCJJbmRleCI6MTEsIklkIjoiODcxYTlkMWItZmY0OS00MmY5LWJmMjktM2E2MTAzMjFmNDliIiwiVGl0bGUiOiJHYXRoZXIgUHJvdG90eXBlIEZlZWRiYWNrIiwiTm90ZSI6bnVsbCwiSHlwZXJsaW5rIjpudWxsLCJJc0NoYW5nZWQiOmZhbHNlLCJJc05ldyI6ZmFsc2V9LHsiJGlkIjoiMzQ0IiwiR3JvdXBOYW1lIjpudWxsLCJTdGFydERhdGUiOiIyMDE1LTA4LTA3VDAwOjAwOjAwWiIsIkVuZERhdGUiOiIyMDE1LTA5LTE2VDIzOjU5OjU5Ljk5OVoiLCJQZXJjZW50YWdlQ29tcGxldGUiOm51bGwsIlN0eWxlIjp7IiRpZCI6IjM0NSIsIlNoYXBlIjowLCJTaGFwZVRoaWNrbmVzcyI6MSwiRHVyYXRpb25Gb3JtYXQiOjAsIkluY2x1ZGVOb25Xb3JraW5nRGF5c0luRHVyYXRpb24iOnRydWUsIlBlcmNlbnRhZ2VDb21wbGV0ZVN0eWxlIjp7IiRpZCI6IjM0NiIsIkZvbnRTZXR0aW5ncyI6eyIkaWQiOiIzND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zNDgiLCJMaW5lQ29sb3IiOm51bGwsIkxpbmVXZWlnaHQiOjAuMCwiTGluZVR5cGUiOjAsIlBhcmVudFN0eWxlIjpudWxsfSwiUGFyZW50U3R5bGUiOnsiJHJlZiI6IjgyIn19LCJEdXJhdGlvblN0eWxlIjp7IiRpZCI6IjM0OSIsIkZvbnRTZXR0aW5ncyI6eyIkaWQiOiIzNT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zNTEiLCJMaW5lQ29sb3IiOm51bGwsIkxpbmVXZWlnaHQiOjAuMCwiTGluZVR5cGUiOjAsIlBhcmVudFN0eWxlIjpudWxsfSwiUGFyZW50U3R5bGUiOnsiJHJlZiI6Ijg5In19LCJIb3Jpem9udGFsQ29ubmVjdG9yU3R5bGUiOnsiJGlkIjoiMzUyIiwiTGluZUNvbG9yIjp7IiRyZWYiOiI5NyJ9LCJMaW5lV2VpZ2h0IjoxLjAsIkxpbmVUeXBlIjowLCJQYXJlbnRTdHlsZSI6eyIkcmVmIjoiOTYifX0sIlZlcnRpY2FsQ29ubmVjdG9yU3R5bGUiOnsiJGlkIjoiMzU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1NCIsIk1hcmdpbiI6eyIkcmVmIjoiMTAzIn0sIlBhZGRpbmciOnsiJHJlZiI6IjEwNCJ9LCJCYWNrZ3JvdW5kIjp7IiRpZCI6IjM1NSIsIkNvbG9yIjp7IiRpZCI6IjM1NiIsIkEiOjI1NSwiUiI6MTk1LCJHIjo0NSwiQiI6NDZ9fSwiSXNWaXNpYmxlIjp0cnVlLCJXaWR0aCI6MC4wLCJIZWlnaHQiOjE2LjAsIkJvcmRlclN0eWxlIjp7IiRpZCI6IjM1NyIsIkxpbmVDb2xvciI6eyIkcmVmIjoiMTA2In0sIkxpbmVXZWlnaHQiOjAuMCwiTGluZVR5cGUiOjAsIlBhcmVudFN0eWxlIjp7IiRyZWYiOiIxMDUifX0sIlBhcmVudFN0eWxlIjp7IiRyZWYiOiIxMDIifX0sIlRpdGxlU3R5bGUiOnsiJGlkIjoiMzU4IiwiRm9udFNldHRpbmdzIjp7IiRpZCI6IjM1OSIsIkZvbnRTaXplIjoxMSwiRm9udE5hbWUiOiJDYWxpYnJpIiwiSXNCb2xkIjp0cnVlLCJJc0l0YWxpYyI6ZmFsc2UsIklzVW5kZXJsaW5lZCI6ZmFsc2UsIlBhcmVudFN0eWxlIjp7IiRyZWYiOiIxMDkifX0sIkF1dG9TaXplIjowLCJGb3JlZ3JvdW5kIjp7IiRyZWYiOiIxMTAifSwiTWF4V2lkdGgiOjcyMC4wLCJNYXhIZWlnaHQiOiJJbmZpbml0eSIsIlNtYXJ0Rm9yZWdyb3VuZElzQWN0aXZlIjpmYWxzZSwiSG9yaXpvbnRhbEFsaWdubWVudCI6MCwiVmVydGljYWxBbGlnbm1lbnQiOjAsIlNtYXJ0Rm9yZWdyb3VuZCI6bnVsbCwiTWFyZ2luIjp7IiRyZWYiOiIxMTIifSwiUGFkZGluZyI6eyIkcmVmIjoiMTEzIn0sIkJhY2tncm91bmQiOnsiJHJlZiI6IjExNCJ9LCJJc1Zpc2libGUiOnRydWUsIldpZHRoIjowLjAsIkhlaWdodCI6MC4wLCJCb3JkZXJTdHlsZSI6eyIkaWQiOiIzNjAiLCJMaW5lQ29sb3IiOm51bGwsIkxpbmVXZWlnaHQiOjAuMCwiTGluZVR5cGUiOjAsIlBhcmVudFN0eWxlIjpudWxsfSwiUGFyZW50U3R5bGUiOnsiJHJlZiI6IjEwOCJ9fSwiRGF0ZVN0eWxlIjp7IiRpZCI6IjM2MSIsIkZvbnRTZXR0aW5ncyI6eyIkaWQiOiIzNjIiLCJGb250U2l6ZSI6MTAsIkZvbnROYW1lIjoiQ2FsaWJyaSIsIklzQm9sZCI6ZmFsc2UsIklzSXRhbGljIjpmYWxzZSwiSXNVbmRlcmxpbmVkIjpmYWxzZSwiUGFyZW50U3R5bGUiOnsiJHJlZiI6IjExNiJ9fSwiQXV0b1NpemUiOjAsIkZvcmVncm91bmQiOnsiJHJlZiI6IjExNyJ9LCJNYXhXaWR0aCI6MjAwLjAsIk1heEhlaWdodCI6IkluZmluaXR5IiwiU21hcnRGb3JlZ3JvdW5kSXNBY3RpdmUiOmZhbHNlLCJIb3Jpem9udGFsQWxpZ25tZW50IjowLCJWZXJ0aWNhbEFsaWdubWVudCI6MCwiU21hcnRGb3JlZ3JvdW5kIjpudWxsLCJNYXJnaW4iOnsiJHJlZiI6IjExOSJ9LCJQYWRkaW5nIjp7IiRyZWYiOiIxMjAifSwiQmFja2dyb3VuZCI6eyIkcmVmIjoiMTIxIn0sIklzVmlzaWJsZSI6dHJ1ZSwiV2lkdGgiOjAuMCwiSGVpZ2h0IjowLjAsIkJvcmRlclN0eWxlIjp7IiRpZCI6IjM2MyIsIkxpbmVDb2xvciI6bnVsbCwiTGluZVdlaWdodCI6MC4wLCJMaW5lVHlwZSI6MCwiUGFyZW50U3R5bGUiOm51bGx9LCJQYXJlbnRTdHlsZSI6eyIkcmVmIjoiMTE1In19LCJEYXRlRm9ybWF0Ijp7IiRyZWYiOiIxMjIifSwiSXNWaXNpYmxlIjp0cnVlLCJQYXJlbnRTdHlsZSI6eyIkcmVmIjoiODEifX0sIkluZGV4IjoxMiwiSWQiOiJhMGRjNTNiMy1mYWYxLTQ2MDMtYjc0NC1kZWQ0NzdmMTQ5NzEiLCJUaXRsZSI6IkJ1aWxkIEZ1bGwgQWNjZXNzaW9uIEFwcGxpY2F0aW9uIiwiTm90ZSI6bnVsbCwiSHlwZXJsaW5rIjpudWxsLCJJc0NoYW5nZWQiOmZhbHNlLCJJc05ldyI6ZmFsc2V9LHsiJGlkIjoiMzY0IiwiR3JvdXBOYW1lIjpudWxsLCJTdGFydERhdGUiOiIyMDE2LTAxLTAxVDAwOjAwOjAwWiIsIkVuZERhdGUiOiIyMDE2LTAzLTMxVDIzOjU5OjU5Ljk5OVoiLCJQZXJjZW50YWdlQ29tcGxldGUiOm51bGwsIlN0eWxlIjp7IiRpZCI6IjM2NSIsIlNoYXBlIjowLCJTaGFwZVRoaWNrbmVzcyI6MSwiRHVyYXRpb25Gb3JtYXQiOjAsIkluY2x1ZGVOb25Xb3JraW5nRGF5c0luRHVyYXRpb24iOnRydWUsIlBlcmNlbnRhZ2VDb21wbGV0ZVN0eWxlIjp7IiRpZCI6IjM2NiIsIkZvbnRTZXR0aW5ncyI6eyIkaWQiOiIzNjciLCJGb250U2l6ZSI6MTAsIkZvbnROYW1lIjoiQ2FsaWJyaSIsIklzQm9sZCI6ZmFsc2UsIklzSXRhbGljIjpmYWxzZSwiSXNVbmRlcmxpbmVkIjpmYWxzZSwiUGFyZW50U3R5bGUiOnsiJHJlZiI6IjgzIn19LCJBdXRvU2l6ZSI6MCwiRm9yZWdyb3VuZCI6eyIkcmVmIjoiODQifSwiTWF4V2lkdGgiOjIwMC4wLCJNYXhIZWlnaHQiOiJJbmZpbml0eSIsIlNtYXJ0Rm9yZWdyb3VuZElzQWN0aXZlIjpmYWxzZSwiSG9yaXpvbnRhbEFsaWdubWVudCI6MCwiVmVydGljYWxBbGlnbm1lbnQiOjAsIlNtYXJ0Rm9yZWdyb3VuZCI6bnVsbCwiTWFyZ2luIjp7IiRyZWYiOiI4NiJ9LCJQYWRkaW5nIjp7IiRyZWYiOiI4NyJ9LCJCYWNrZ3JvdW5kIjp7IiRyZWYiOiI4OCJ9LCJJc1Zpc2libGUiOnRydWUsIldpZHRoIjowLjAsIkhlaWdodCI6MC4wLCJCb3JkZXJTdHlsZSI6eyIkaWQiOiIzNjgiLCJMaW5lQ29sb3IiOm51bGwsIkxpbmVXZWlnaHQiOjAuMCwiTGluZVR5cGUiOjAsIlBhcmVudFN0eWxlIjpudWxsfSwiUGFyZW50U3R5bGUiOnsiJHJlZiI6IjgyIn19LCJEdXJhdGlvblN0eWxlIjp7IiRpZCI6IjM2OSIsIkZvbnRTZXR0aW5ncyI6eyIkaWQiOiIzNzAiLCJGb250U2l6ZSI6MTAsIkZvbnROYW1lIjoiQ2FsaWJyaSIsIklzQm9sZCI6ZmFsc2UsIklzSXRhbGljIjpmYWxzZSwiSXNVbmRlcmxpbmVkIjpmYWxzZSwiUGFyZW50U3R5bGUiOnsiJHJlZiI6IjkwIn19LCJBdXRvU2l6ZSI6MCwiRm9yZWdyb3VuZCI6eyIkcmVmIjoiOTEifSwiTWF4V2lkdGgiOjIwMC4wLCJNYXhIZWlnaHQiOiJJbmZpbml0eSIsIlNtYXJ0Rm9yZWdyb3VuZElzQWN0aXZlIjpmYWxzZSwiSG9yaXpvbnRhbEFsaWdubWVudCI6MCwiVmVydGljYWxBbGlnbm1lbnQiOjAsIlNtYXJ0Rm9yZWdyb3VuZCI6bnVsbCwiTWFyZ2luIjp7IiRyZWYiOiI5MyJ9LCJQYWRkaW5nIjp7IiRyZWYiOiI5NCJ9LCJCYWNrZ3JvdW5kIjp7IiRyZWYiOiI5NSJ9LCJJc1Zpc2libGUiOnRydWUsIldpZHRoIjowLjAsIkhlaWdodCI6MC4wLCJCb3JkZXJTdHlsZSI6eyIkaWQiOiIzNzEiLCJMaW5lQ29sb3IiOm51bGwsIkxpbmVXZWlnaHQiOjAuMCwiTGluZVR5cGUiOjAsIlBhcmVudFN0eWxlIjpudWxsfSwiUGFyZW50U3R5bGUiOnsiJHJlZiI6Ijg5In19LCJIb3Jpem9udGFsQ29ubmVjdG9yU3R5bGUiOnsiJGlkIjoiMzcyIiwiTGluZUNvbG9yIjp7IiRyZWYiOiI5NyJ9LCJMaW5lV2VpZ2h0IjoxLjAsIkxpbmVUeXBlIjowLCJQYXJlbnRTdHlsZSI6eyIkcmVmIjoiOTYifX0sIlZlcnRpY2FsQ29ubmVjdG9yU3R5bGUiOnsiJGlkIjoiMzczIiwiTGluZUNvbG9yIjp7IiRyZWYiOiIxMDAifSwiTGluZVdlaWdodCI6MC4wLCJMaW5lVHlwZSI6MCwiUGFyZW50U3R5bGUiOnsiJHJlZiI6Ijk5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3NCIsIk1hcmdpbiI6eyIkcmVmIjoiMTAzIn0sIlBhZGRpbmciOnsiJHJlZiI6IjEwNCJ9LCJCYWNrZ3JvdW5kIjp7IiRpZCI6IjM3NSIsIkNvbG9yIjp7IiRpZCI6IjM3NiIsIkEiOjI1NSwiUiI6MTMyLCJHIjoxNzAsIkIiOjUxfX0sIklzVmlzaWJsZSI6dHJ1ZSwiV2lkdGgiOjAuMCwiSGVpZ2h0IjoxNi4wLCJCb3JkZXJTdHlsZSI6eyIkaWQiOiIzNzciLCJMaW5lQ29sb3IiOnsiJHJlZiI6IjEwNiJ9LCJMaW5lV2VpZ2h0IjowLjAsIkxpbmVUeXBlIjowLCJQYXJlbnRTdHlsZSI6eyIkcmVmIjoiMTA1In19LCJQYXJlbnRTdHlsZSI6eyIkcmVmIjoiMTAyIn19LCJUaXRsZVN0eWxlIjp7IiRpZCI6IjM3OCIsIkZvbnRTZXR0aW5ncyI6eyIkaWQiOiIzNzkiLCJGb250U2l6ZSI6MTEsIkZvbnROYW1lIjoiQ2FsaWJyaSIsIklzQm9sZCI6dHJ1ZSwiSXNJdGFsaWMiOmZhbHNlLCJJc1VuZGVybGluZWQiOmZhbHNlLCJQYXJlbnRTdHlsZSI6eyIkcmVmIjoiMTA5In19LCJBdXRvU2l6ZSI6MCwiRm9yZWdyb3VuZCI6eyIkcmVmIjoiMTEwIn0sIk1heFdpZHRoIjo3MjAuMCwiTWF4SGVpZ2h0IjoiSW5maW5pdHkiLCJTbWFydEZvcmVncm91bmRJc0FjdGl2ZSI6ZmFsc2UsIkhvcml6b250YWxBbGlnbm1lbnQiOjAsIlZlcnRpY2FsQWxpZ25tZW50IjowLCJTbWFydEZvcmVncm91bmQiOm51bGwsIk1hcmdpbiI6eyIkcmVmIjoiMTEyIn0sIlBhZGRpbmciOnsiJHJlZiI6IjExMyJ9LCJCYWNrZ3JvdW5kIjp7IiRyZWYiOiIxMTQifSwiSXNWaXNpYmxlIjp0cnVlLCJXaWR0aCI6MC4wLCJIZWlnaHQiOjAuMCwiQm9yZGVyU3R5bGUiOnsiJGlkIjoiMzgwIiwiTGluZUNvbG9yIjpudWxsLCJMaW5lV2VpZ2h0IjowLjAsIkxpbmVUeXBlIjowLCJQYXJlbnRTdHlsZSI6bnVsbH0sIlBhcmVudFN0eWxlIjp7IiRyZWYiOiIxMDgifX0sIkRhdGVTdHlsZSI6eyIkaWQiOiIzODEiLCJGb250U2V0dGluZ3MiOnsiJGlkIjoiMzgyIiwiRm9udFNpemUiOjEwLCJGb250TmFtZSI6IkNhbGlicmkiLCJJc0JvbGQiOmZhbHNlLCJJc0l0YWxpYyI6ZmFsc2UsIklzVW5kZXJsaW5lZCI6ZmFsc2UsIlBhcmVudFN0eWxlIjp7IiRyZWYiOiIxMTYifX0sIkF1dG9TaXplIjowLCJGb3JlZ3JvdW5kIjp7IiRyZWYiOiIxMTcifSwiTWF4V2lkdGgiOjIwMC4wLCJNYXhIZWlnaHQiOiJJbmZpbml0eSIsIlNtYXJ0Rm9yZWdyb3VuZElzQWN0aXZlIjpmYWxzZSwiSG9yaXpvbnRhbEFsaWdubWVudCI6MCwiVmVydGljYWxBbGlnbm1lbnQiOjAsIlNtYXJ0Rm9yZWdyb3VuZCI6bnVsbCwiTWFyZ2luIjp7IiRyZWYiOiIxMTkifSwiUGFkZGluZyI6eyIkcmVmIjoiMTIwIn0sIkJhY2tncm91bmQiOnsiJHJlZiI6IjEyMSJ9LCJJc1Zpc2libGUiOnRydWUsIldpZHRoIjowLjAsIkhlaWdodCI6MC4wLCJCb3JkZXJTdHlsZSI6eyIkaWQiOiIzODMiLCJMaW5lQ29sb3IiOm51bGwsIkxpbmVXZWlnaHQiOjAuMCwiTGluZVR5cGUiOjAsIlBhcmVudFN0eWxlIjpudWxsfSwiUGFyZW50U3R5bGUiOnsiJHJlZiI6IjExNSJ9fSwiRGF0ZUZvcm1hdCI6eyIkcmVmIjoiMTIyIn0sIklzVmlzaWJsZSI6dHJ1ZSwiUGFyZW50U3R5bGUiOnsiJHJlZiI6IjgxIn19LCJJbmRleCI6MTMsIklkIjoiYzlhZjdhNjgtYjEyYy00MGZlLWJkM2QtMTJhMTFjZTJlMjNjIiwiVGl0bGUiOiJDb25zdHJ1Y3QgbW9iaWxlIEFwcGxpY2F0aW9uIiwiTm90ZSI6bnVsbCwiSHlwZXJsaW5rIjpudWxsLCJJc0NoYW5nZWQiOmZhbHNlLCJJc05ldyI6ZmFsc2V9XSwiU2V0dGluZ3MiOnsiJGlkIjoiMzg0IiwiSW1wYU9wdGlvbnMiOnsiJGlkIjoiMzg1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4144</TotalTime>
  <Words>1352</Words>
  <Application>Microsoft Office PowerPoint</Application>
  <PresentationFormat>On-screen Show (4:3)</PresentationFormat>
  <Paragraphs>302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Gill Sans MT</vt:lpstr>
      <vt:lpstr>Verdana</vt:lpstr>
      <vt:lpstr>Wingdings</vt:lpstr>
      <vt:lpstr>Wingdings 2</vt:lpstr>
      <vt:lpstr>Solstice</vt:lpstr>
      <vt:lpstr>Implementing a Geospatial Database at the Arboretum at Penn State</vt:lpstr>
      <vt:lpstr>Presentation Overview</vt:lpstr>
      <vt:lpstr>Study Area </vt:lpstr>
      <vt:lpstr>PowerPoint Presentation</vt:lpstr>
      <vt:lpstr>Goals and Outcomes</vt:lpstr>
      <vt:lpstr>PowerPoint Presentation</vt:lpstr>
      <vt:lpstr>Comparative Review</vt:lpstr>
      <vt:lpstr>Data Collection Methods</vt:lpstr>
      <vt:lpstr>GPS Booster Arrow 100 GNSS Receiver by EOS Positioning Systems </vt:lpstr>
      <vt:lpstr>Database Migration</vt:lpstr>
      <vt:lpstr>Data and Version Documentation</vt:lpstr>
      <vt:lpstr>Application Needs Assessment (personas of potential application users)</vt:lpstr>
      <vt:lpstr>Application Layers and Functionality  </vt:lpstr>
      <vt:lpstr>Commemorative Items </vt:lpstr>
      <vt:lpstr>Prototype A</vt:lpstr>
      <vt:lpstr>Prototype B</vt:lpstr>
      <vt:lpstr>Evaluate Beta Applications/Full Accession Application Discussion</vt:lpstr>
      <vt:lpstr>Future Considerations</vt:lpstr>
      <vt:lpstr>References</vt:lpstr>
      <vt:lpstr>Acknowledgements   </vt:lpstr>
      <vt:lpstr>Questions??????????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Legacy Oil and Gas Map Viewer</dc:title>
  <dc:creator>james spayd</dc:creator>
  <cp:lastModifiedBy>Beth King</cp:lastModifiedBy>
  <cp:revision>218</cp:revision>
  <dcterms:created xsi:type="dcterms:W3CDTF">2015-04-21T12:36:36Z</dcterms:created>
  <dcterms:modified xsi:type="dcterms:W3CDTF">2015-08-04T22:10:09Z</dcterms:modified>
</cp:coreProperties>
</file>