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3"/>
  </p:notesMasterIdLst>
  <p:sldIdLst>
    <p:sldId id="256" r:id="rId2"/>
    <p:sldId id="261" r:id="rId3"/>
    <p:sldId id="295" r:id="rId4"/>
    <p:sldId id="297" r:id="rId5"/>
    <p:sldId id="286" r:id="rId6"/>
    <p:sldId id="294" r:id="rId7"/>
    <p:sldId id="298" r:id="rId8"/>
    <p:sldId id="303" r:id="rId9"/>
    <p:sldId id="306" r:id="rId10"/>
    <p:sldId id="309" r:id="rId11"/>
    <p:sldId id="305" r:id="rId12"/>
    <p:sldId id="287" r:id="rId13"/>
    <p:sldId id="301" r:id="rId14"/>
    <p:sldId id="302" r:id="rId15"/>
    <p:sldId id="307" r:id="rId16"/>
    <p:sldId id="290" r:id="rId17"/>
    <p:sldId id="296" r:id="rId18"/>
    <p:sldId id="279" r:id="rId19"/>
    <p:sldId id="283" r:id="rId20"/>
    <p:sldId id="284" r:id="rId21"/>
    <p:sldId id="308" r:id="rId22"/>
  </p:sldIdLst>
  <p:sldSz cx="9144000" cy="6858000" type="screen4x3"/>
  <p:notesSz cx="6858000" cy="9144000"/>
  <p:embeddedFontLst>
    <p:embeddedFont>
      <p:font typeface="Cambria" panose="02040503050406030204" pitchFamily="18"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odd Bacastow" initials="" lastIdx="8" clrIdx="0"/>
  <p:cmAuthor id="1" name="Andrew"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C0B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44965B47-C631-4A6A-8CA7-B1B76BF68C43}">
  <a:tblStyle styleId="{44965B47-C631-4A6A-8CA7-B1B76BF68C43}"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7" autoAdjust="0"/>
    <p:restoredTop sz="63451" autoAdjust="0"/>
  </p:normalViewPr>
  <p:slideViewPr>
    <p:cSldViewPr>
      <p:cViewPr varScale="1">
        <p:scale>
          <a:sx n="94" d="100"/>
          <a:sy n="94" d="100"/>
        </p:scale>
        <p:origin x="-96" y="-2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8907021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My</a:t>
            </a:r>
            <a:r>
              <a:rPr lang="en-US" baseline="0" dirty="0" smtClean="0"/>
              <a:t> name is Andrew Stangl and today I’ll be presenting an overview of my capstone project which aims to develop a geospatial predictive model for the locations of wartime launch sites used by V-2 ballistic missile launch crews during the Second World War.</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case study traces the use of Signature Analyst</a:t>
            </a:r>
            <a:r>
              <a:rPr lang="en-US" baseline="0" dirty="0" smtClean="0"/>
              <a:t> </a:t>
            </a:r>
            <a:r>
              <a:rPr lang="en-US" dirty="0" smtClean="0"/>
              <a:t>against real crime data from Jersey City, New Jersey. The goal is to help law enforcement improve their operations by</a:t>
            </a:r>
            <a:r>
              <a:rPr lang="en-US" baseline="0" dirty="0" smtClean="0"/>
              <a:t> anticipating the locations of future shootings. </a:t>
            </a:r>
            <a:r>
              <a:rPr lang="en-US" sz="1100" b="0" i="0" u="none" strike="noStrike" kern="1200" baseline="0" dirty="0" smtClean="0">
                <a:solidFill>
                  <a:schemeClr val="tx1"/>
                </a:solidFill>
                <a:latin typeface="+mn-lt"/>
                <a:ea typeface="+mn-ea"/>
                <a:cs typeface="+mn-cs"/>
              </a:rPr>
              <a:t>The geospatial statistical modeling application helped to anticipate the future by identifying areas in which future criminal acts are most likely to occur based on similar past criminal acts. The black dots are the locations of shootings in Jersey City between December 2008 and March 2009.</a:t>
            </a:r>
          </a:p>
          <a:p>
            <a:endParaRPr lang="en-US" sz="1100" b="0" i="0" u="none" strike="noStrike" kern="1200" baseline="0" dirty="0" smtClean="0">
              <a:solidFill>
                <a:schemeClr val="tx1"/>
              </a:solidFill>
              <a:latin typeface="+mn-lt"/>
              <a:ea typeface="+mn-ea"/>
              <a:cs typeface="+mn-cs"/>
            </a:endParaRPr>
          </a:p>
          <a:p>
            <a:r>
              <a:rPr lang="en-US" sz="1100" b="0" i="0" u="none" strike="noStrike" kern="1200" baseline="0" dirty="0" smtClean="0">
                <a:solidFill>
                  <a:schemeClr val="tx1"/>
                </a:solidFill>
                <a:latin typeface="+mn-lt"/>
                <a:ea typeface="+mn-ea"/>
                <a:cs typeface="+mn-cs"/>
              </a:rPr>
              <a:t>The darker the red, the higher the likelihood for a shooting to occur after march 2009. There is one shooting that fell outside the high likelihood </a:t>
            </a:r>
            <a:r>
              <a:rPr lang="en-US" sz="1100" b="0" i="0" u="none" strike="noStrike" kern="1200" baseline="0" dirty="0" smtClean="0">
                <a:solidFill>
                  <a:schemeClr val="tx1"/>
                </a:solidFill>
                <a:latin typeface="+mn-lt"/>
                <a:ea typeface="+mn-ea"/>
                <a:cs typeface="+mn-cs"/>
              </a:rPr>
              <a:t>areas. This shooting becomes part of a special analysis to determine how it was different and, if relevant, will be used to improve the model.</a:t>
            </a:r>
          </a:p>
          <a:p>
            <a:endParaRPr lang="en-US" sz="1100" b="0" i="0" u="none" strike="noStrike" kern="1200" baseline="0" dirty="0" smtClean="0">
              <a:solidFill>
                <a:schemeClr val="tx1"/>
              </a:solidFill>
              <a:latin typeface="+mn-lt"/>
              <a:ea typeface="+mn-ea"/>
              <a:cs typeface="+mn-cs"/>
            </a:endParaRPr>
          </a:p>
          <a:p>
            <a:r>
              <a:rPr lang="en-US" dirty="0" smtClean="0"/>
              <a:t>The more homogeneous analysis events are, the better</a:t>
            </a:r>
            <a:r>
              <a:rPr lang="en-US" baseline="0" dirty="0" smtClean="0"/>
              <a:t> </a:t>
            </a:r>
            <a:r>
              <a:rPr lang="en-US" dirty="0" smtClean="0"/>
              <a:t>the model narrows the area of likelihood. If drug-related</a:t>
            </a:r>
            <a:r>
              <a:rPr lang="en-US" baseline="0" dirty="0" smtClean="0"/>
              <a:t> </a:t>
            </a:r>
            <a:r>
              <a:rPr lang="en-US" dirty="0" smtClean="0"/>
              <a:t>shootings, gang retribution shootings, domestic violence, and</a:t>
            </a:r>
            <a:r>
              <a:rPr lang="en-US" baseline="0" dirty="0" smtClean="0"/>
              <a:t> </a:t>
            </a:r>
            <a:r>
              <a:rPr lang="en-US" dirty="0" smtClean="0"/>
              <a:t>armed robbery shootings are lumped together, the results</a:t>
            </a:r>
            <a:r>
              <a:rPr lang="en-US" baseline="0" dirty="0" smtClean="0"/>
              <a:t> </a:t>
            </a:r>
            <a:r>
              <a:rPr lang="en-US" dirty="0" smtClean="0"/>
              <a:t>are less accurate in</a:t>
            </a:r>
            <a:r>
              <a:rPr lang="en-US" baseline="0" dirty="0" smtClean="0"/>
              <a:t> </a:t>
            </a:r>
            <a:r>
              <a:rPr lang="en-US" dirty="0" smtClean="0"/>
              <a:t>forecasting future locations of events,</a:t>
            </a:r>
            <a:r>
              <a:rPr lang="en-US" baseline="0" dirty="0" smtClean="0"/>
              <a:t> </a:t>
            </a:r>
            <a:r>
              <a:rPr lang="en-US" dirty="0" smtClean="0"/>
              <a:t>than if events are analyzed separately. This is part of the</a:t>
            </a:r>
            <a:r>
              <a:rPr lang="en-US" baseline="0" dirty="0" smtClean="0"/>
              <a:t> </a:t>
            </a:r>
            <a:r>
              <a:rPr lang="en-US" dirty="0" smtClean="0"/>
              <a:t>special methodology, learned in the military and </a:t>
            </a:r>
            <a:r>
              <a:rPr lang="en-US" baseline="0" dirty="0" smtClean="0"/>
              <a:t> </a:t>
            </a:r>
            <a:r>
              <a:rPr lang="en-US" dirty="0" smtClean="0"/>
              <a:t>intelligence</a:t>
            </a:r>
            <a:r>
              <a:rPr lang="en-US" baseline="0" dirty="0" smtClean="0"/>
              <a:t> </a:t>
            </a:r>
            <a:r>
              <a:rPr lang="en-US" dirty="0" smtClean="0"/>
              <a:t>community, that can be transitioned to domestic law</a:t>
            </a:r>
            <a:r>
              <a:rPr lang="en-US" baseline="0" dirty="0" smtClean="0"/>
              <a:t> </a:t>
            </a:r>
            <a:r>
              <a:rPr lang="en-US" dirty="0" smtClean="0"/>
              <a:t>enforcement.</a:t>
            </a:r>
          </a:p>
          <a:p>
            <a:endParaRPr lang="en-US" dirty="0" smtClean="0"/>
          </a:p>
          <a:p>
            <a:r>
              <a:rPr lang="en-US" sz="1100" b="0" i="0" u="none" strike="noStrike" kern="1200" baseline="0" dirty="0" smtClean="0">
                <a:solidFill>
                  <a:schemeClr val="tx1"/>
                </a:solidFill>
                <a:latin typeface="+mn-lt"/>
                <a:ea typeface="+mn-ea"/>
                <a:cs typeface="+mn-cs"/>
              </a:rPr>
              <a:t>On the night of June 8th, a shooting occurred in one of the areas where no shootings had occurred in the previous</a:t>
            </a:r>
          </a:p>
          <a:p>
            <a:r>
              <a:rPr lang="en-US" sz="1100" b="0" i="0" u="none" strike="noStrike" kern="1200" baseline="0" dirty="0" smtClean="0">
                <a:solidFill>
                  <a:schemeClr val="tx1"/>
                </a:solidFill>
                <a:latin typeface="+mn-lt"/>
                <a:ea typeface="+mn-ea"/>
                <a:cs typeface="+mn-cs"/>
              </a:rPr>
              <a:t>eight months, yet was identified only days before as a high likelihood shooting area (please see Figure 6). This was a</a:t>
            </a:r>
          </a:p>
          <a:p>
            <a:r>
              <a:rPr lang="en-US" sz="1100" b="0" i="0" u="none" strike="noStrike" kern="1200" baseline="0" dirty="0" smtClean="0">
                <a:solidFill>
                  <a:schemeClr val="tx1"/>
                </a:solidFill>
                <a:latin typeface="+mn-lt"/>
                <a:ea typeface="+mn-ea"/>
                <a:cs typeface="+mn-cs"/>
              </a:rPr>
              <a:t>very unfortunate way to demonstrate the value of geospatial statistical modeling.</a:t>
            </a:r>
            <a:endParaRPr lang="en-US" dirty="0"/>
          </a:p>
        </p:txBody>
      </p:sp>
    </p:spTree>
    <p:extLst>
      <p:ext uri="{BB962C8B-B14F-4D97-AF65-F5344CB8AC3E}">
        <p14:creationId xmlns:p14="http://schemas.microsoft.com/office/powerpoint/2010/main" val="1144030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My</a:t>
            </a:r>
            <a:r>
              <a:rPr lang="en-US" baseline="0" dirty="0" smtClean="0"/>
              <a:t> use of Signature Analyst to create a geospatial predictive model for the V-2 will incorporate a sample size of about 20-30 known V-2 launch sites, which will serve as the dependent variable (events) and the datasets I’ve acquired, built, or will build will be the independent variables (factors) in Signature Analyst. My AOI will be limited to The Hague and the area in the immediate vicinity of the </a:t>
            </a:r>
            <a:r>
              <a:rPr lang="en-US" baseline="0" dirty="0" smtClean="0"/>
              <a:t>city, as defined by a map I acquired of this area from 1944.</a:t>
            </a:r>
            <a:endParaRPr lang="en-US" baseline="0" dirty="0" smtClean="0"/>
          </a:p>
        </p:txBody>
      </p:sp>
    </p:spTree>
    <p:extLst>
      <p:ext uri="{BB962C8B-B14F-4D97-AF65-F5344CB8AC3E}">
        <p14:creationId xmlns:p14="http://schemas.microsoft.com/office/powerpoint/2010/main" val="260649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partial map of The</a:t>
            </a:r>
            <a:r>
              <a:rPr lang="en-US" baseline="0" dirty="0" smtClean="0"/>
              <a:t> Hague shows numerous launch sites throughout, many of which have been pinpointed to street intersections. This helps to address the problem of acquiring data by reducing my AOI to The Hague and the area surrounding the city, which has a sufficient number of launch sites from which to sample. I will then be able to discuss the accuracy of the model by examining the probability it assigned to the areas which had launch sites that were not included in the sample.</a:t>
            </a:r>
            <a:endParaRPr lang="en-US" dirty="0"/>
          </a:p>
        </p:txBody>
      </p:sp>
    </p:spTree>
    <p:extLst>
      <p:ext uri="{BB962C8B-B14F-4D97-AF65-F5344CB8AC3E}">
        <p14:creationId xmlns:p14="http://schemas.microsoft.com/office/powerpoint/2010/main" val="2787826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is SA with</a:t>
            </a:r>
            <a:r>
              <a:rPr lang="en-US" baseline="0" dirty="0" smtClean="0"/>
              <a:t> several factors, events, and an AOI loaded that covers the area around the Hague. My intention is to add/refine more factors, reduce the AOI to just The Hague and the area around it, and include additional events (V-2 launch site locations) in the sample.</a:t>
            </a:r>
            <a:endParaRPr lang="en-US" dirty="0"/>
          </a:p>
        </p:txBody>
      </p:sp>
    </p:spTree>
    <p:extLst>
      <p:ext uri="{BB962C8B-B14F-4D97-AF65-F5344CB8AC3E}">
        <p14:creationId xmlns:p14="http://schemas.microsoft.com/office/powerpoint/2010/main" val="3609718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From the initial data layers I provided into SA, this was the output from running the assessment. Much of what I’m seeing in the heat</a:t>
            </a:r>
            <a:r>
              <a:rPr lang="en-US" baseline="0" dirty="0" smtClean="0"/>
              <a:t> map actually makes a lot of sense based on the data I provided, but the existing data needs to be refined and additional data layers added before running the final assessment. I’m actively working to acquire data and conducting research that includes acquiring the various features that can be digitized from a map (I recently acquired a very nice map of The Hague from 1944-45 from The Hague’s municipal government), as well as other physical and cultural elements that will fall within my final AOI.</a:t>
            </a:r>
            <a:endParaRPr lang="en-US" dirty="0"/>
          </a:p>
        </p:txBody>
      </p:sp>
    </p:spTree>
    <p:extLst>
      <p:ext uri="{BB962C8B-B14F-4D97-AF65-F5344CB8AC3E}">
        <p14:creationId xmlns:p14="http://schemas.microsoft.com/office/powerpoint/2010/main" val="3609718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My biggest challenge so far with this project has been obtaining or creating the datasets that</a:t>
            </a:r>
            <a:r>
              <a:rPr lang="en-US" baseline="0" dirty="0" smtClean="0"/>
              <a:t> mostly originate fro 1944-45. This has been particularly challenging for road and rail data, which will almost certainly need to be digitized from hard copy maps. I am also making the assumption that elevation data has not changed much since </a:t>
            </a:r>
            <a:r>
              <a:rPr lang="en-US" baseline="0" dirty="0" smtClean="0"/>
              <a:t>1944-45.</a:t>
            </a:r>
            <a:r>
              <a:rPr lang="en-US" baseline="0" dirty="0"/>
              <a:t> </a:t>
            </a:r>
            <a:r>
              <a:rPr lang="en-US" baseline="0" dirty="0" smtClean="0"/>
              <a:t>I </a:t>
            </a:r>
            <a:r>
              <a:rPr lang="en-US" baseline="0" dirty="0" smtClean="0"/>
              <a:t>anticipate obtaining or creating datasets to consume much, if not most, of my time working on this project.</a:t>
            </a:r>
          </a:p>
          <a:p>
            <a:endParaRPr lang="en-US" baseline="0" dirty="0" smtClean="0"/>
          </a:p>
          <a:p>
            <a:r>
              <a:rPr lang="en-US" baseline="0" dirty="0" smtClean="0"/>
              <a:t>As I’ve previously mentioned, Signature Analyst is highly reliant on the user to supply a sufficient number of spatial datasets for it to create and accurate geospatial predictive model. The detail of the data is also </a:t>
            </a:r>
            <a:r>
              <a:rPr lang="en-US" baseline="0" dirty="0" smtClean="0"/>
              <a:t>important, which seems </a:t>
            </a:r>
            <a:r>
              <a:rPr lang="en-US" baseline="0" dirty="0" err="1" smtClean="0"/>
              <a:t>obivous</a:t>
            </a:r>
            <a:r>
              <a:rPr lang="en-US" baseline="0" dirty="0" smtClean="0"/>
              <a:t>, </a:t>
            </a:r>
            <a:r>
              <a:rPr lang="en-US" baseline="0" dirty="0" smtClean="0"/>
              <a:t>but important to note that data limitations would directly impact the output and accuracy of the model.</a:t>
            </a:r>
          </a:p>
          <a:p>
            <a:endParaRPr lang="en-US" baseline="0" dirty="0" smtClean="0"/>
          </a:p>
          <a:p>
            <a:r>
              <a:rPr lang="en-US" baseline="0" dirty="0" smtClean="0"/>
              <a:t>The probability of a future event occurring within the defined AOI in Signature Analyst rests on the assumption that </a:t>
            </a:r>
            <a:r>
              <a:rPr lang="en-US" sz="1100" kern="1200" dirty="0" smtClean="0">
                <a:solidFill>
                  <a:schemeClr val="tx1"/>
                </a:solidFill>
                <a:effectLst/>
                <a:latin typeface="+mn-lt"/>
                <a:ea typeface="+mn-ea"/>
                <a:cs typeface="+mn-cs"/>
              </a:rPr>
              <a:t>geospatial characteristics of events used in the model will be significantly similar to future events. Based on my knowledge of the V-2, this assumption should</a:t>
            </a:r>
            <a:r>
              <a:rPr lang="en-US" sz="1100" kern="1200" baseline="0" dirty="0" smtClean="0">
                <a:solidFill>
                  <a:schemeClr val="tx1"/>
                </a:solidFill>
                <a:effectLst/>
                <a:latin typeface="+mn-lt"/>
                <a:ea typeface="+mn-ea"/>
                <a:cs typeface="+mn-cs"/>
              </a:rPr>
              <a:t> be </a:t>
            </a:r>
            <a:r>
              <a:rPr lang="en-US" sz="1100" kern="1200" dirty="0" smtClean="0">
                <a:solidFill>
                  <a:schemeClr val="tx1"/>
                </a:solidFill>
                <a:effectLst/>
                <a:latin typeface="+mn-lt"/>
                <a:ea typeface="+mn-ea"/>
                <a:cs typeface="+mn-cs"/>
              </a:rPr>
              <a:t>valid for my project. </a:t>
            </a:r>
            <a:endParaRPr lang="en-US" baseline="0" dirty="0" smtClean="0"/>
          </a:p>
        </p:txBody>
      </p:sp>
    </p:spTree>
    <p:extLst>
      <p:ext uri="{BB962C8B-B14F-4D97-AF65-F5344CB8AC3E}">
        <p14:creationId xmlns:p14="http://schemas.microsoft.com/office/powerpoint/2010/main" val="260649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Given the amount of information available about</a:t>
            </a:r>
            <a:r>
              <a:rPr lang="en-US" baseline="0" dirty="0" smtClean="0"/>
              <a:t> the V-2 system and its wartime operations, I expect to supply a sufficient number of datasets (factors) for Signature Analyst to consider so that it assigns a high degree of probability to locations of V-2 launch sites in The Hague that were not included in the sample as potential launch sites for the system. The extent to which Signature Analyst succeeds combined with the utility of the results will determine the extent to which Bayesian probability successfully addresses this real world problem.</a:t>
            </a:r>
          </a:p>
          <a:p>
            <a:endParaRPr lang="en-US" baseline="0" dirty="0" smtClean="0"/>
          </a:p>
          <a:p>
            <a:r>
              <a:rPr lang="en-US" baseline="0" dirty="0" smtClean="0"/>
              <a:t>Finally, I expect Signature Analyst to identify relationships or patterns between or among the dependent and independent variables that were not previously known or considered important. </a:t>
            </a:r>
            <a:endParaRPr lang="en-US" dirty="0"/>
          </a:p>
        </p:txBody>
      </p:sp>
    </p:spTree>
    <p:extLst>
      <p:ext uri="{BB962C8B-B14F-4D97-AF65-F5344CB8AC3E}">
        <p14:creationId xmlns:p14="http://schemas.microsoft.com/office/powerpoint/2010/main" val="6890136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acquired a</a:t>
            </a:r>
            <a:r>
              <a:rPr lang="en-US" baseline="0" dirty="0" smtClean="0"/>
              <a:t> considerable amount of data on the V-2 system and its operational constraints through my literature review and some additional data, such as a 1944 map of The Hague from that city’s municipal council. I am still working to acquire additional data sets that will function as factors in Signature Analyst, however by limiting myself to studying The Hague and the area around it, I have substantially reduced the my data problem as I was initially looking at a much larger AOI encompassing much of Germany and parts of France, Britain, and the Netherlands.</a:t>
            </a:r>
          </a:p>
          <a:p>
            <a:endParaRPr lang="en-US" baseline="0" dirty="0" smtClean="0"/>
          </a:p>
          <a:p>
            <a:r>
              <a:rPr lang="en-US" dirty="0" smtClean="0"/>
              <a:t>After acquiring the data I need and</a:t>
            </a:r>
            <a:r>
              <a:rPr lang="en-US" baseline="0" dirty="0" smtClean="0"/>
              <a:t> running the analysis in Signature Analyst, I will compare the output with the locations of the launch sites that were not included in the sample. This will allow me to evaluate the effectiveness of </a:t>
            </a:r>
            <a:r>
              <a:rPr lang="en-US" sz="1100" dirty="0" smtClean="0">
                <a:latin typeface="Cambria" panose="02040503050406030204" pitchFamily="18" charset="0"/>
              </a:rPr>
              <a:t>Bayesian probability as an area limitation analysis method. I will then </a:t>
            </a:r>
            <a:r>
              <a:rPr lang="en-US" baseline="0" dirty="0" smtClean="0"/>
              <a:t>evaluate and explain the relationships between the events (dependent variable) and the factors (independent variable) and determine the overall accuracy of the model. I plan to compile this information into a formal report which will become the basis for my final project presentation that I hope to give at NGA’s headquarters in Springfield at the conclusion of the Spring 1 semester in 2017.</a:t>
            </a:r>
            <a:endParaRPr lang="en-US" dirty="0"/>
          </a:p>
        </p:txBody>
      </p:sp>
    </p:spTree>
    <p:extLst>
      <p:ext uri="{BB962C8B-B14F-4D97-AF65-F5344CB8AC3E}">
        <p14:creationId xmlns:p14="http://schemas.microsoft.com/office/powerpoint/2010/main" val="4043346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At this time, I am happy to take any</a:t>
            </a:r>
            <a:r>
              <a:rPr lang="en-US" baseline="0" dirty="0" smtClean="0"/>
              <a:t> questions and comments.</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US" dirty="0" smtClean="0"/>
              <a:t>First</a:t>
            </a:r>
            <a:r>
              <a:rPr lang="en-US" baseline="0" dirty="0" smtClean="0"/>
              <a:t> I will provide an overview of the project and what I hope to accomplish through additional research and the importance of this project. I will then discuss the method I have selected for this project, contrast it with another method I considered, and share the overall outcomes I expect to achieve. I’ll conclude this presentation with a look ahead at my plans for completing my project during the Spring 1 semester in 2017.</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First some background on the V-2 itself.</a:t>
            </a:r>
            <a:r>
              <a:rPr lang="en-US" baseline="0" dirty="0" smtClean="0"/>
              <a:t> </a:t>
            </a:r>
            <a:r>
              <a:rPr lang="en-US" dirty="0" smtClean="0"/>
              <a:t>The V-2 was the world’s first mobile ballistic missile and the progenitor for all modern mobile missile systems. It was capable of delivering a 1-ton warhead to a distance of almost 300 kilometers</a:t>
            </a:r>
            <a:r>
              <a:rPr lang="en-US" baseline="0" dirty="0" smtClean="0"/>
              <a:t> (186 miles). Despite great efforts and resources levied against it, no countermeasures were ever developed against the V-2 and the Allied powers never succeeded in stopping a single V-2 from launching. What they did do however is consume valuable time, energy, and resources that might have been put to better use. The V-2 threat only ended when the launch sites were overrun.</a:t>
            </a:r>
          </a:p>
          <a:p>
            <a:endParaRPr lang="en-US" baseline="0" dirty="0" smtClean="0"/>
          </a:p>
          <a:p>
            <a:r>
              <a:rPr lang="en-US" baseline="0" dirty="0" smtClean="0"/>
              <a:t>Approximately 70 years later, we have extensive knowledge of the system, its development, launch site locations, technical limitations, and other geospatial data layers suitable for predictive modeling.</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As such, I’ve selected Digital Globe’s Signature Analyst software as a means by which I intend to create a geospatial predictive model using datasets that I will supply to the program. From these datasets called “factors” in Signature Analyst, the program will take into consideration a supplied sample dataset of event, in this case V-2 launch sites within a defined Area of Interest (AOI), and will show where an event is most likely to occur based on </a:t>
            </a:r>
            <a:r>
              <a:rPr lang="en-US" sz="1100" kern="1200" dirty="0" smtClean="0">
                <a:solidFill>
                  <a:schemeClr val="tx1"/>
                </a:solidFill>
                <a:effectLst/>
                <a:latin typeface="+mn-lt"/>
                <a:ea typeface="+mn-ea"/>
                <a:cs typeface="+mn-cs"/>
              </a:rPr>
              <a:t>an advanced statistical technique known as geospatial preference modeling. This technique</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works under the assumption that human behavior and other events are influenced by a wide range of environmental, cultural, and social factors.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Ultimately my project is intended to contribute a </a:t>
            </a:r>
            <a:r>
              <a:rPr lang="en-US" sz="1100" dirty="0" smtClean="0">
                <a:latin typeface="Cambria" panose="02040503050406030204" pitchFamily="18" charset="0"/>
              </a:rPr>
              <a:t>new perspective and method of analyzing the historic V-2 campaign and if successful, this may provide</a:t>
            </a:r>
            <a:r>
              <a:rPr lang="en-US" sz="1100" baseline="0" dirty="0" smtClean="0">
                <a:latin typeface="Cambria" panose="02040503050406030204" pitchFamily="18" charset="0"/>
              </a:rPr>
              <a:t> a basis for creating geospatial predictive models of other mobile missile systems.</a:t>
            </a:r>
            <a:endParaRPr lang="en-US" sz="1100" dirty="0" smtClean="0">
              <a:latin typeface="Cambria" panose="02040503050406030204" pitchFamily="18" charset="0"/>
            </a:endParaRPr>
          </a:p>
          <a:p>
            <a:endParaRPr lang="en-US" baseline="0" dirty="0" smtClean="0"/>
          </a:p>
        </p:txBody>
      </p:sp>
    </p:spTree>
    <p:extLst>
      <p:ext uri="{BB962C8B-B14F-4D97-AF65-F5344CB8AC3E}">
        <p14:creationId xmlns:p14="http://schemas.microsoft.com/office/powerpoint/2010/main" val="324867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From their</a:t>
            </a:r>
            <a:r>
              <a:rPr lang="en-US" baseline="0" dirty="0" smtClean="0"/>
              <a:t> launch sites in The Hague, V-2 missile units could target many British cities, but their overall objective was to strike London in retribution (vengeance) for the Allied bombing raids against German cities. From the literature review I conducted, I identified five limiting factors for selecting a V-2 launch site and launching the V-2. This included information obtained from the V-2 operator’s manual used by the launch crews. If the geospatial predictive model Signature Analyst generates holds, these factors should emerge as significant variables when selecting a V-2 launch site. </a:t>
            </a:r>
            <a:endParaRPr lang="en-US" dirty="0"/>
          </a:p>
        </p:txBody>
      </p:sp>
    </p:spTree>
    <p:extLst>
      <p:ext uri="{BB962C8B-B14F-4D97-AF65-F5344CB8AC3E}">
        <p14:creationId xmlns:p14="http://schemas.microsoft.com/office/powerpoint/2010/main" val="892306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My project has two goals and one objective for accomplishing both. M</a:t>
            </a:r>
            <a:r>
              <a:rPr lang="en-US" baseline="0" dirty="0" smtClean="0"/>
              <a:t>y first goal is to create a geospatial predictive model that accurately predicts the locations of V-2 launch sites. Assuming I reach this goal, I would then use the results from the analysis which generated the model to provide unique information and insight into the V-2 campaign in a way not previously done. </a:t>
            </a:r>
          </a:p>
          <a:p>
            <a:endParaRPr lang="en-US" baseline="0" dirty="0" smtClean="0"/>
          </a:p>
          <a:p>
            <a:r>
              <a:rPr lang="en-US" baseline="0" dirty="0" smtClean="0"/>
              <a:t>The success of both goals depends on my objective of testing spatial Bayesian probability as an area limitation analysis method. </a:t>
            </a:r>
            <a:r>
              <a:rPr lang="en-US" sz="1100" kern="1200" dirty="0" smtClean="0">
                <a:solidFill>
                  <a:schemeClr val="tx1"/>
                </a:solidFill>
                <a:effectLst/>
                <a:latin typeface="+mn-lt"/>
                <a:ea typeface="+mn-ea"/>
                <a:cs typeface="+mn-cs"/>
              </a:rPr>
              <a:t>Bayesian probability theory provides a mathematical framework for performing inference, or reasoning, using probability</a:t>
            </a:r>
            <a:r>
              <a:rPr lang="en-US" baseline="0" dirty="0" smtClean="0"/>
              <a:t>. This method is inherent within the inductive analysis performed by Signature Analyst.</a:t>
            </a:r>
            <a:endParaRPr lang="en-US" dirty="0"/>
          </a:p>
        </p:txBody>
      </p:sp>
    </p:spTree>
    <p:extLst>
      <p:ext uri="{BB962C8B-B14F-4D97-AF65-F5344CB8AC3E}">
        <p14:creationId xmlns:p14="http://schemas.microsoft.com/office/powerpoint/2010/main" val="3178909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 considered using </a:t>
            </a:r>
            <a:r>
              <a:rPr lang="en-US" baseline="0" dirty="0" smtClean="0"/>
              <a:t>a Boolean logic method and a Bayesian method to create a geospatial predictive model for this project. A Boolean logic approach would have involved overlaying several spatial data layers and selecting only the areas which overlapped. This straightforward “true” or “false” deductive method would have been simpler but rested on the assumption that the data layers I selected for the analysis were all important factors in selecting a launch site for the V-2. This deductive approach, unlike the inductive approach, would not discover previously unknown relationships between variables that might influence the selection of a V-2 launch site.</a:t>
            </a:r>
          </a:p>
          <a:p>
            <a:endParaRPr lang="en-US" dirty="0" smtClean="0"/>
          </a:p>
          <a:p>
            <a:r>
              <a:rPr lang="en-US" dirty="0" smtClean="0"/>
              <a:t>The </a:t>
            </a:r>
            <a:r>
              <a:rPr lang="en-US" baseline="0" dirty="0" smtClean="0"/>
              <a:t>Bayesian approach I selected for this project because uses an inductive method to discover relationships between factors and their influence on events. This allows previously unknown or unconsidered patterns to emerge which can then be analyzed and studied to explain the relationship by a subject matter expert.</a:t>
            </a:r>
          </a:p>
          <a:p>
            <a:endParaRPr lang="en-US" baseline="0" dirty="0" smtClean="0"/>
          </a:p>
          <a:p>
            <a:r>
              <a:rPr lang="en-US" baseline="0" dirty="0" smtClean="0"/>
              <a:t>This means I will need to obtain or create spatial data layers such as V-2 wartime launch site locations in and around The Hague, road network and rail network data, demographic data, and elevation data.</a:t>
            </a:r>
          </a:p>
          <a:p>
            <a:endParaRPr lang="en-US" baseline="0" dirty="0" smtClean="0"/>
          </a:p>
          <a:p>
            <a:r>
              <a:rPr lang="en-US" dirty="0" smtClean="0"/>
              <a:t>I will also need to obtain terrain data by classifying one or more maps</a:t>
            </a:r>
            <a:r>
              <a:rPr lang="en-US" baseline="0" dirty="0" smtClean="0"/>
              <a:t> to break out urban areas from forested areas, water, grassland, etc.</a:t>
            </a:r>
          </a:p>
          <a:p>
            <a:endParaRPr lang="en-US" baseline="0" dirty="0" smtClean="0"/>
          </a:p>
          <a:p>
            <a:r>
              <a:rPr lang="en-US" baseline="0" dirty="0" smtClean="0"/>
              <a:t>With all of this information, I intend to use Digital Globe’s Signature Analyst software, which uses a Bayesian method to analyze relationships between variables, to create a geospatial predictive model.</a:t>
            </a:r>
          </a:p>
          <a:p>
            <a:endParaRPr lang="en-US" baseline="0" dirty="0" smtClean="0"/>
          </a:p>
          <a:p>
            <a:r>
              <a:rPr lang="en-US" baseline="0" dirty="0" smtClean="0"/>
              <a:t>Once complete, I will compare the results generated by Signature Analyst to real historical data to determine the accuracy of the model.</a:t>
            </a:r>
            <a:endParaRPr lang="en-US" dirty="0" smtClean="0"/>
          </a:p>
        </p:txBody>
      </p:sp>
    </p:spTree>
    <p:extLst>
      <p:ext uri="{BB962C8B-B14F-4D97-AF65-F5344CB8AC3E}">
        <p14:creationId xmlns:p14="http://schemas.microsoft.com/office/powerpoint/2010/main" val="3609718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As I discussed</a:t>
            </a:r>
            <a:r>
              <a:rPr lang="en-US" baseline="0" dirty="0" smtClean="0"/>
              <a:t> earlier, </a:t>
            </a:r>
            <a:r>
              <a:rPr lang="en-US" dirty="0" smtClean="0"/>
              <a:t>Signature Analyst uses a Bayesian approach to perform </a:t>
            </a:r>
            <a:r>
              <a:rPr lang="en-US" baseline="0" dirty="0" smtClean="0"/>
              <a:t>statistical analysis, which unlike the Boolean logic method, shows the likelihood of an event (in this case, V-2 launch site) occurring at a given location. The analysis performed by Signature Analyst is intended to manage finite resources and highlight previously unrecognized opportunities or insight. This is another reason I chose the software, given the enormous resources poured into counter the V-2 during World War 2 and the debate that occurred at the time about how best to allocate resources. (Anecdote about Eisenhower)</a:t>
            </a:r>
          </a:p>
          <a:p>
            <a:endParaRPr lang="en-US" baseline="0" dirty="0" smtClean="0"/>
          </a:p>
          <a:p>
            <a:r>
              <a:rPr lang="en-US" baseline="0" dirty="0" smtClean="0"/>
              <a:t>Signature Analyst is capable of ingesting a wide range of factors to include, environmental, cultural, and social factors which would be difficult, if not impossible, to incorporate into a Boolean logic based approach.</a:t>
            </a:r>
          </a:p>
          <a:p>
            <a:endParaRPr lang="en-US" baseline="0" dirty="0" smtClean="0"/>
          </a:p>
          <a:p>
            <a:r>
              <a:rPr lang="en-US" baseline="0" dirty="0" smtClean="0"/>
              <a:t>While Signature Analyst is capable of deductive modeling, it strongly favors the inductive approach, which is what I intend to use in this project. </a:t>
            </a:r>
          </a:p>
          <a:p>
            <a:endParaRPr lang="en-US" baseline="0" dirty="0" smtClean="0"/>
          </a:p>
          <a:p>
            <a:r>
              <a:rPr lang="en-US" dirty="0" smtClean="0"/>
              <a:t>Signature</a:t>
            </a:r>
            <a:r>
              <a:rPr lang="en-US" baseline="0" dirty="0" smtClean="0"/>
              <a:t> Analyst's’ output from all of the ingested data is a statistical locations map, or “hot spot” map, intended to show the likelihood of an event occurring with the user-defined area of interest. </a:t>
            </a:r>
          </a:p>
          <a:p>
            <a:endParaRPr lang="en-US" baseline="0" dirty="0" smtClean="0"/>
          </a:p>
          <a:p>
            <a:r>
              <a:rPr lang="en-US" baseline="0" dirty="0" smtClean="0"/>
              <a:t>Later in the presentation I’ll show an example output from Signature Analyst that I created using some of the data layers of acquired for this project.</a:t>
            </a:r>
            <a:endParaRPr lang="en-US" dirty="0"/>
          </a:p>
        </p:txBody>
      </p:sp>
    </p:spTree>
    <p:extLst>
      <p:ext uri="{BB962C8B-B14F-4D97-AF65-F5344CB8AC3E}">
        <p14:creationId xmlns:p14="http://schemas.microsoft.com/office/powerpoint/2010/main" val="2606497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During the literature</a:t>
            </a:r>
            <a:r>
              <a:rPr lang="en-US" baseline="0" dirty="0" smtClean="0"/>
              <a:t> review, I focused on three main avenues of research. I first conducted a literature review of the V-2 system and its operational deployment from 1944-1945. I then reviewed several documents that focused on the experience gained from hunting Iraqi SCUDs during the Gulf War and how analysts might go about effecting hunting mobile missile units in the future.</a:t>
            </a:r>
          </a:p>
          <a:p>
            <a:endParaRPr lang="en-US" baseline="0" dirty="0" smtClean="0"/>
          </a:p>
          <a:p>
            <a:r>
              <a:rPr lang="en-US" baseline="0" dirty="0" smtClean="0"/>
              <a:t>After more than 70 years, we have extraordinary insight into the V-2 missile itself, having captured its key designers and managers, to include Dr. </a:t>
            </a:r>
            <a:r>
              <a:rPr lang="en-US" baseline="0" dirty="0" err="1" smtClean="0"/>
              <a:t>Wehner</a:t>
            </a:r>
            <a:r>
              <a:rPr lang="en-US" baseline="0" dirty="0" smtClean="0"/>
              <a:t> Von Braun and Colonel Walter </a:t>
            </a:r>
            <a:r>
              <a:rPr lang="en-US" baseline="0" dirty="0" err="1" smtClean="0"/>
              <a:t>Dornberger</a:t>
            </a:r>
            <a:r>
              <a:rPr lang="en-US" baseline="0" dirty="0" smtClean="0"/>
              <a:t>, who provided the foundational knowledge for America’s nascent missile and space programs. The most useful information on the limitations of the V-2 missile came from the field operator’s manual for the system which specified operational restrictions and best practices. None of this however answered the fundamental question of how the operational units themselves selected launch sites, which all had to be individually selected and pre-surveyed. Even had this knowledge been available, there is no guarantee that it would have been followed exactly given the uncertainties of war. </a:t>
            </a:r>
          </a:p>
          <a:p>
            <a:endParaRPr lang="en-US" baseline="0" dirty="0" smtClean="0"/>
          </a:p>
          <a:p>
            <a:r>
              <a:rPr lang="en-US" baseline="0" dirty="0" smtClean="0"/>
              <a:t>My review of the work accomplished with respect to creating a geospatial predictive model for predicting mobile missile launch sites suggests very limited work related to my project has been undertaken. Each article I reviewed recognized the problem and called for better integration of information with at least two recognizing the value of area limitation studies, but overall a belief that technology will eventually progress to the point where persistent surveillance will make tracking mobile missiles a non-issue dominated the articles. Only one article came close to calling for something resembling a geospatial predictive model but stopped short of explaining how such a model would be created or what data would or should feed the analysis.</a:t>
            </a:r>
          </a:p>
          <a:p>
            <a:endParaRPr lang="en-US" baseline="0" dirty="0" smtClean="0"/>
          </a:p>
          <a:p>
            <a:r>
              <a:rPr lang="en-US" baseline="0" dirty="0" smtClean="0"/>
              <a:t>Finally, I reviewed several articles and projects that used the Signature Analyst software which helped me better understand the software’s capabilities, limitations, and how other users interpreted its outputs. </a:t>
            </a:r>
            <a:endParaRPr lang="en-US" dirty="0"/>
          </a:p>
        </p:txBody>
      </p:sp>
    </p:spTree>
    <p:extLst>
      <p:ext uri="{BB962C8B-B14F-4D97-AF65-F5344CB8AC3E}">
        <p14:creationId xmlns:p14="http://schemas.microsoft.com/office/powerpoint/2010/main" val="76115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To better understand Signature Analyst and how it could fit my project, I reviewed</a:t>
            </a:r>
            <a:r>
              <a:rPr lang="en-US" baseline="0" dirty="0" smtClean="0"/>
              <a:t> three different projects that used Signature Analyst to develop a geospatial predictive model. These projects looked at the spread of plants in a river basin, the potential locations for future migrant boat crossing in the Caribbean, and identifying geospatial patterns associated with Al-Qaeda in the Maghreb. All three stressed the importance of data, its selection by the user, and the final model showing probability, not absolute certainty.</a:t>
            </a:r>
          </a:p>
          <a:p>
            <a:endParaRPr lang="en-US" baseline="0" dirty="0" smtClean="0"/>
          </a:p>
          <a:p>
            <a:r>
              <a:rPr lang="en-US" baseline="0" dirty="0" smtClean="0"/>
              <a:t>In addition to showing me practical examples of using Signature Analyst, these projects also helped me to identify other datasets that may be useful for my project, such as demographic data.</a:t>
            </a:r>
            <a:endParaRPr lang="en-US" dirty="0"/>
          </a:p>
        </p:txBody>
      </p:sp>
    </p:spTree>
    <p:extLst>
      <p:ext uri="{BB962C8B-B14F-4D97-AF65-F5344CB8AC3E}">
        <p14:creationId xmlns:p14="http://schemas.microsoft.com/office/powerpoint/2010/main" val="260649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1319175" y="2876425"/>
            <a:ext cx="6680399" cy="1546500"/>
          </a:xfrm>
          <a:prstGeom prst="rect">
            <a:avLst/>
          </a:prstGeom>
        </p:spPr>
        <p:txBody>
          <a:bodyPr lIns="91425" tIns="91425" rIns="91425" bIns="91425" anchor="t" anchorCtr="0"/>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a:endParaRPr/>
          </a:p>
        </p:txBody>
      </p:sp>
      <p:cxnSp>
        <p:nvCxnSpPr>
          <p:cNvPr id="10" name="Shape 10"/>
          <p:cNvCxnSpPr>
            <a:stCxn id="11" idx="4"/>
          </p:cNvCxnSpPr>
          <p:nvPr/>
        </p:nvCxnSpPr>
        <p:spPr>
          <a:xfrm>
            <a:off x="903750" y="3563700"/>
            <a:ext cx="0" cy="3294300"/>
          </a:xfrm>
          <a:prstGeom prst="straightConnector1">
            <a:avLst/>
          </a:prstGeom>
          <a:noFill/>
          <a:ln w="9525" cap="flat" cmpd="sng">
            <a:solidFill>
              <a:srgbClr val="999FA9"/>
            </a:solidFill>
            <a:prstDash val="solid"/>
            <a:round/>
            <a:headEnd type="none" w="lg" len="lg"/>
            <a:tailEnd type="none" w="lg" len="lg"/>
          </a:ln>
        </p:spPr>
      </p:cxnSp>
      <p:sp>
        <p:nvSpPr>
          <p:cNvPr id="11" name="Shape 11"/>
          <p:cNvSpPr/>
          <p:nvPr/>
        </p:nvSpPr>
        <p:spPr>
          <a:xfrm>
            <a:off x="769050" y="3294300"/>
            <a:ext cx="269400" cy="269400"/>
          </a:xfrm>
          <a:prstGeom prst="ellipse">
            <a:avLst/>
          </a:prstGeom>
          <a:solidFill>
            <a:srgbClr val="39C0BA"/>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2"/>
        <p:cNvGrpSpPr/>
        <p:nvPr/>
      </p:nvGrpSpPr>
      <p:grpSpPr>
        <a:xfrm>
          <a:off x="0" y="0"/>
          <a:ext cx="0" cy="0"/>
          <a:chOff x="0" y="0"/>
          <a:chExt cx="0" cy="0"/>
        </a:xfrm>
      </p:grpSpPr>
      <p:cxnSp>
        <p:nvCxnSpPr>
          <p:cNvPr id="23" name="Shape 23"/>
          <p:cNvCxnSpPr/>
          <p:nvPr/>
        </p:nvCxnSpPr>
        <p:spPr>
          <a:xfrm>
            <a:off x="903825" y="-7925"/>
            <a:ext cx="0" cy="6866100"/>
          </a:xfrm>
          <a:prstGeom prst="straightConnector1">
            <a:avLst/>
          </a:prstGeom>
          <a:noFill/>
          <a:ln w="9525" cap="flat" cmpd="sng">
            <a:solidFill>
              <a:srgbClr val="999FA9"/>
            </a:solidFill>
            <a:prstDash val="solid"/>
            <a:round/>
            <a:headEnd type="none" w="lg" len="lg"/>
            <a:tailEnd type="none" w="lg" len="lg"/>
          </a:ln>
        </p:spPr>
      </p:cxnSp>
      <p:sp>
        <p:nvSpPr>
          <p:cNvPr id="24" name="Shape 24"/>
          <p:cNvSpPr/>
          <p:nvPr/>
        </p:nvSpPr>
        <p:spPr>
          <a:xfrm>
            <a:off x="808725" y="800750"/>
            <a:ext cx="190200" cy="190200"/>
          </a:xfrm>
          <a:prstGeom prst="ellipse">
            <a:avLst/>
          </a:prstGeom>
          <a:solidFill>
            <a:srgbClr val="39C0BA"/>
          </a:solidFill>
          <a:ln w="2857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769050" y="1861900"/>
            <a:ext cx="269400" cy="269400"/>
          </a:xfrm>
          <a:prstGeom prst="ellipse">
            <a:avLst/>
          </a:prstGeom>
          <a:solidFill>
            <a:srgbClr val="2E3037"/>
          </a:solidFill>
          <a:ln w="9525" cap="flat" cmpd="sng">
            <a:solidFill>
              <a:srgbClr val="999FA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txBox="1">
            <a:spLocks noGrp="1"/>
          </p:cNvSpPr>
          <p:nvPr>
            <p:ph type="title"/>
          </p:nvPr>
        </p:nvSpPr>
        <p:spPr>
          <a:xfrm>
            <a:off x="1165475" y="665975"/>
            <a:ext cx="6858000" cy="459900"/>
          </a:xfrm>
          <a:prstGeom prst="rect">
            <a:avLst/>
          </a:prstGeom>
        </p:spPr>
        <p:txBody>
          <a:bodyPr lIns="91425" tIns="91425" rIns="91425" bIns="91425" anchor="b" anchorCtr="0"/>
          <a:lstStyle>
            <a:lvl1pPr lvl="0"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1pPr>
            <a:lvl2pPr lvl="1"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a:endParaRPr/>
          </a:p>
        </p:txBody>
      </p:sp>
      <p:sp>
        <p:nvSpPr>
          <p:cNvPr id="27" name="Shape 27"/>
          <p:cNvSpPr txBox="1">
            <a:spLocks noGrp="1"/>
          </p:cNvSpPr>
          <p:nvPr>
            <p:ph type="body" idx="1"/>
          </p:nvPr>
        </p:nvSpPr>
        <p:spPr>
          <a:xfrm>
            <a:off x="1165497" y="1600200"/>
            <a:ext cx="6858000" cy="4967700"/>
          </a:xfrm>
          <a:prstGeom prst="rect">
            <a:avLst/>
          </a:prstGeom>
        </p:spPr>
        <p:txBody>
          <a:bodyPr lIns="91425" tIns="91425" rIns="91425" bIns="91425" anchor="t" anchorCtr="0"/>
          <a:lstStyle>
            <a:lvl1pPr lvl="0" rtl="0">
              <a:spcBef>
                <a:spcPts val="600"/>
              </a:spcBef>
              <a:buClr>
                <a:srgbClr val="F3F3F3"/>
              </a:buClr>
              <a:buSzPct val="100000"/>
              <a:buFont typeface="Quicksand"/>
              <a:buChar char="◦"/>
              <a:defRPr sz="3000">
                <a:solidFill>
                  <a:srgbClr val="F3F3F3"/>
                </a:solidFill>
                <a:latin typeface="Quicksand"/>
                <a:ea typeface="Quicksand"/>
                <a:cs typeface="Quicksand"/>
                <a:sym typeface="Quicksand"/>
              </a:defRPr>
            </a:lvl1pPr>
            <a:lvl2pPr lvl="1" rtl="0">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2pPr>
            <a:lvl3pPr lvl="2" rtl="0">
              <a:spcBef>
                <a:spcPts val="480"/>
              </a:spcBef>
              <a:buClr>
                <a:srgbClr val="F3F3F3"/>
              </a:buClr>
              <a:buSzPct val="100000"/>
              <a:buFont typeface="Quicksand"/>
              <a:defRPr sz="2400">
                <a:solidFill>
                  <a:srgbClr val="F3F3F3"/>
                </a:solidFill>
                <a:latin typeface="Quicksand"/>
                <a:ea typeface="Quicksand"/>
                <a:cs typeface="Quicksand"/>
                <a:sym typeface="Quicksand"/>
              </a:defRPr>
            </a:lvl3pPr>
            <a:lvl4pPr lvl="3" rtl="0">
              <a:spcBef>
                <a:spcPts val="360"/>
              </a:spcBef>
              <a:buClr>
                <a:srgbClr val="F3F3F3"/>
              </a:buClr>
              <a:buSzPct val="100000"/>
              <a:buFont typeface="Quicksand"/>
              <a:defRPr sz="1800">
                <a:solidFill>
                  <a:srgbClr val="F3F3F3"/>
                </a:solidFill>
                <a:latin typeface="Quicksand"/>
                <a:ea typeface="Quicksand"/>
                <a:cs typeface="Quicksand"/>
                <a:sym typeface="Quicksand"/>
              </a:defRPr>
            </a:lvl4pPr>
            <a:lvl5pPr lvl="4" rtl="0">
              <a:spcBef>
                <a:spcPts val="360"/>
              </a:spcBef>
              <a:buClr>
                <a:srgbClr val="F3F3F3"/>
              </a:buClr>
              <a:buSzPct val="100000"/>
              <a:buFont typeface="Quicksand"/>
              <a:defRPr sz="1800">
                <a:solidFill>
                  <a:srgbClr val="F3F3F3"/>
                </a:solidFill>
                <a:latin typeface="Quicksand"/>
                <a:ea typeface="Quicksand"/>
                <a:cs typeface="Quicksand"/>
                <a:sym typeface="Quicksand"/>
              </a:defRPr>
            </a:lvl5pPr>
            <a:lvl6pPr lvl="5" rtl="0">
              <a:spcBef>
                <a:spcPts val="360"/>
              </a:spcBef>
              <a:buClr>
                <a:srgbClr val="F3F3F3"/>
              </a:buClr>
              <a:buSzPct val="100000"/>
              <a:buFont typeface="Quicksand"/>
              <a:defRPr sz="1800">
                <a:solidFill>
                  <a:srgbClr val="F3F3F3"/>
                </a:solidFill>
                <a:latin typeface="Quicksand"/>
                <a:ea typeface="Quicksand"/>
                <a:cs typeface="Quicksand"/>
                <a:sym typeface="Quicksand"/>
              </a:defRPr>
            </a:lvl6pPr>
            <a:lvl7pPr lvl="6" rtl="0">
              <a:spcBef>
                <a:spcPts val="360"/>
              </a:spcBef>
              <a:buClr>
                <a:srgbClr val="F3F3F3"/>
              </a:buClr>
              <a:buSzPct val="100000"/>
              <a:buFont typeface="Quicksand"/>
              <a:defRPr sz="1800">
                <a:solidFill>
                  <a:srgbClr val="F3F3F3"/>
                </a:solidFill>
                <a:latin typeface="Quicksand"/>
                <a:ea typeface="Quicksand"/>
                <a:cs typeface="Quicksand"/>
                <a:sym typeface="Quicksand"/>
              </a:defRPr>
            </a:lvl7pPr>
            <a:lvl8pPr lvl="7" rtl="0">
              <a:spcBef>
                <a:spcPts val="360"/>
              </a:spcBef>
              <a:buClr>
                <a:srgbClr val="F3F3F3"/>
              </a:buClr>
              <a:buSzPct val="100000"/>
              <a:buFont typeface="Quicksand"/>
              <a:defRPr sz="1800">
                <a:solidFill>
                  <a:srgbClr val="F3F3F3"/>
                </a:solidFill>
                <a:latin typeface="Quicksand"/>
                <a:ea typeface="Quicksand"/>
                <a:cs typeface="Quicksand"/>
                <a:sym typeface="Quicksand"/>
              </a:defRPr>
            </a:lvl8pPr>
            <a:lvl9pPr lvl="8" rtl="0">
              <a:spcBef>
                <a:spcPts val="360"/>
              </a:spcBef>
              <a:buClr>
                <a:srgbClr val="F3F3F3"/>
              </a:buClr>
              <a:buSzPct val="100000"/>
              <a:buFont typeface="Quicksand"/>
              <a:defRPr sz="1800">
                <a:solidFill>
                  <a:srgbClr val="F3F3F3"/>
                </a:solidFill>
                <a:latin typeface="Quicksand"/>
                <a:ea typeface="Quicksand"/>
                <a:cs typeface="Quicksand"/>
                <a:sym typeface="Quicksan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lank key color">
    <p:bg>
      <p:bgPr>
        <a:solidFill>
          <a:srgbClr val="39C0BA"/>
        </a:solidFill>
        <a:effectLst/>
      </p:bgPr>
    </p:bg>
    <p:spTree>
      <p:nvGrpSpPr>
        <p:cNvPr id="1" name="Shape 54"/>
        <p:cNvGrpSpPr/>
        <p:nvPr/>
      </p:nvGrpSpPr>
      <p:grpSpPr>
        <a:xfrm>
          <a:off x="0" y="0"/>
          <a:ext cx="0" cy="0"/>
          <a:chOff x="0" y="0"/>
          <a:chExt cx="0" cy="0"/>
        </a:xfrm>
      </p:grpSpPr>
      <p:cxnSp>
        <p:nvCxnSpPr>
          <p:cNvPr id="55" name="Shape 55"/>
          <p:cNvCxnSpPr/>
          <p:nvPr/>
        </p:nvCxnSpPr>
        <p:spPr>
          <a:xfrm>
            <a:off x="903825" y="-7925"/>
            <a:ext cx="0" cy="6866100"/>
          </a:xfrm>
          <a:prstGeom prst="straightConnector1">
            <a:avLst/>
          </a:prstGeom>
          <a:noFill/>
          <a:ln w="9525" cap="flat" cmpd="sng">
            <a:solidFill>
              <a:srgbClr val="2E3037"/>
            </a:solidFill>
            <a:prstDash val="solid"/>
            <a:round/>
            <a:headEnd type="none" w="lg" len="lg"/>
            <a:tailEnd type="none" w="lg" len="lg"/>
          </a:ln>
        </p:spPr>
      </p:cxnSp>
      <p:sp>
        <p:nvSpPr>
          <p:cNvPr id="56" name="Shape 56"/>
          <p:cNvSpPr/>
          <p:nvPr/>
        </p:nvSpPr>
        <p:spPr>
          <a:xfrm>
            <a:off x="808650" y="3333900"/>
            <a:ext cx="190200" cy="190200"/>
          </a:xfrm>
          <a:prstGeom prst="ellipse">
            <a:avLst/>
          </a:prstGeom>
          <a:solidFill>
            <a:srgbClr val="39C0BA"/>
          </a:solidFill>
          <a:ln w="9525" cap="flat" cmpd="sng">
            <a:solidFill>
              <a:srgbClr val="2E3037"/>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E3037"/>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65475" y="665975"/>
            <a:ext cx="6858000" cy="459900"/>
          </a:xfrm>
          <a:prstGeom prst="rect">
            <a:avLst/>
          </a:prstGeom>
          <a:noFill/>
          <a:ln>
            <a:noFill/>
          </a:ln>
        </p:spPr>
        <p:txBody>
          <a:bodyPr lIns="91425" tIns="91425" rIns="91425" bIns="91425" anchor="b" anchorCtr="0"/>
          <a:lstStyle>
            <a:lvl1pPr lvl="0">
              <a:spcBef>
                <a:spcPts val="0"/>
              </a:spcBef>
              <a:buClr>
                <a:srgbClr val="39C0BA"/>
              </a:buClr>
              <a:buSzPct val="100000"/>
              <a:buFont typeface="Quicksand"/>
              <a:buNone/>
              <a:defRPr sz="1800">
                <a:solidFill>
                  <a:srgbClr val="39C0BA"/>
                </a:solidFill>
                <a:latin typeface="Quicksand"/>
                <a:ea typeface="Quicksand"/>
                <a:cs typeface="Quicksand"/>
                <a:sym typeface="Quicksand"/>
              </a:defRPr>
            </a:lvl1pPr>
            <a:lvl2pPr lvl="1">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a:endParaRPr/>
          </a:p>
        </p:txBody>
      </p:sp>
      <p:sp>
        <p:nvSpPr>
          <p:cNvPr id="7" name="Shape 7"/>
          <p:cNvSpPr txBox="1">
            <a:spLocks noGrp="1"/>
          </p:cNvSpPr>
          <p:nvPr>
            <p:ph type="body" idx="1"/>
          </p:nvPr>
        </p:nvSpPr>
        <p:spPr>
          <a:xfrm>
            <a:off x="1165497" y="1600200"/>
            <a:ext cx="6858000" cy="4967700"/>
          </a:xfrm>
          <a:prstGeom prst="rect">
            <a:avLst/>
          </a:prstGeom>
          <a:noFill/>
          <a:ln>
            <a:noFill/>
          </a:ln>
        </p:spPr>
        <p:txBody>
          <a:bodyPr lIns="91425" tIns="91425" rIns="91425" bIns="91425" anchor="t" anchorCtr="0"/>
          <a:lstStyle>
            <a:lvl1pPr lvl="0">
              <a:spcBef>
                <a:spcPts val="600"/>
              </a:spcBef>
              <a:buClr>
                <a:srgbClr val="F3F3F3"/>
              </a:buClr>
              <a:buSzPct val="100000"/>
              <a:buFont typeface="Quicksand"/>
              <a:buChar char="◦"/>
              <a:defRPr sz="3000">
                <a:solidFill>
                  <a:srgbClr val="F3F3F3"/>
                </a:solidFill>
                <a:latin typeface="Quicksand"/>
                <a:ea typeface="Quicksand"/>
                <a:cs typeface="Quicksand"/>
                <a:sym typeface="Quicksand"/>
              </a:defRPr>
            </a:lvl1pPr>
            <a:lvl2pPr lvl="1">
              <a:spcBef>
                <a:spcPts val="480"/>
              </a:spcBef>
              <a:buClr>
                <a:srgbClr val="F3F3F3"/>
              </a:buClr>
              <a:buSzPct val="100000"/>
              <a:buFont typeface="Quicksand"/>
              <a:buChar char="▫"/>
              <a:defRPr sz="2400">
                <a:solidFill>
                  <a:srgbClr val="F3F3F3"/>
                </a:solidFill>
                <a:latin typeface="Quicksand"/>
                <a:ea typeface="Quicksand"/>
                <a:cs typeface="Quicksand"/>
                <a:sym typeface="Quicksand"/>
              </a:defRPr>
            </a:lvl2pPr>
            <a:lvl3pPr lvl="2">
              <a:spcBef>
                <a:spcPts val="480"/>
              </a:spcBef>
              <a:buClr>
                <a:srgbClr val="F3F3F3"/>
              </a:buClr>
              <a:buSzPct val="100000"/>
              <a:buFont typeface="Quicksand"/>
              <a:defRPr sz="2400">
                <a:solidFill>
                  <a:srgbClr val="F3F3F3"/>
                </a:solidFill>
                <a:latin typeface="Quicksand"/>
                <a:ea typeface="Quicksand"/>
                <a:cs typeface="Quicksand"/>
                <a:sym typeface="Quicksand"/>
              </a:defRPr>
            </a:lvl3pPr>
            <a:lvl4pPr lvl="3">
              <a:spcBef>
                <a:spcPts val="360"/>
              </a:spcBef>
              <a:buClr>
                <a:srgbClr val="F3F3F3"/>
              </a:buClr>
              <a:buSzPct val="100000"/>
              <a:buFont typeface="Quicksand"/>
              <a:defRPr sz="1800">
                <a:solidFill>
                  <a:srgbClr val="F3F3F3"/>
                </a:solidFill>
                <a:latin typeface="Quicksand"/>
                <a:ea typeface="Quicksand"/>
                <a:cs typeface="Quicksand"/>
                <a:sym typeface="Quicksand"/>
              </a:defRPr>
            </a:lvl4pPr>
            <a:lvl5pPr lvl="4">
              <a:spcBef>
                <a:spcPts val="360"/>
              </a:spcBef>
              <a:buClr>
                <a:srgbClr val="F3F3F3"/>
              </a:buClr>
              <a:buSzPct val="100000"/>
              <a:buFont typeface="Quicksand"/>
              <a:defRPr sz="1800">
                <a:solidFill>
                  <a:srgbClr val="F3F3F3"/>
                </a:solidFill>
                <a:latin typeface="Quicksand"/>
                <a:ea typeface="Quicksand"/>
                <a:cs typeface="Quicksand"/>
                <a:sym typeface="Quicksand"/>
              </a:defRPr>
            </a:lvl5pPr>
            <a:lvl6pPr lvl="5">
              <a:spcBef>
                <a:spcPts val="360"/>
              </a:spcBef>
              <a:buClr>
                <a:srgbClr val="F3F3F3"/>
              </a:buClr>
              <a:buSzPct val="100000"/>
              <a:buFont typeface="Quicksand"/>
              <a:defRPr sz="1800">
                <a:solidFill>
                  <a:srgbClr val="F3F3F3"/>
                </a:solidFill>
                <a:latin typeface="Quicksand"/>
                <a:ea typeface="Quicksand"/>
                <a:cs typeface="Quicksand"/>
                <a:sym typeface="Quicksand"/>
              </a:defRPr>
            </a:lvl6pPr>
            <a:lvl7pPr lvl="6">
              <a:spcBef>
                <a:spcPts val="360"/>
              </a:spcBef>
              <a:buClr>
                <a:srgbClr val="F3F3F3"/>
              </a:buClr>
              <a:buSzPct val="100000"/>
              <a:buFont typeface="Quicksand"/>
              <a:defRPr sz="1800">
                <a:solidFill>
                  <a:srgbClr val="F3F3F3"/>
                </a:solidFill>
                <a:latin typeface="Quicksand"/>
                <a:ea typeface="Quicksand"/>
                <a:cs typeface="Quicksand"/>
                <a:sym typeface="Quicksand"/>
              </a:defRPr>
            </a:lvl7pPr>
            <a:lvl8pPr lvl="7">
              <a:spcBef>
                <a:spcPts val="360"/>
              </a:spcBef>
              <a:buClr>
                <a:srgbClr val="F3F3F3"/>
              </a:buClr>
              <a:buSzPct val="100000"/>
              <a:buFont typeface="Quicksand"/>
              <a:defRPr sz="1800">
                <a:solidFill>
                  <a:srgbClr val="F3F3F3"/>
                </a:solidFill>
                <a:latin typeface="Quicksand"/>
                <a:ea typeface="Quicksand"/>
                <a:cs typeface="Quicksand"/>
                <a:sym typeface="Quicksand"/>
              </a:defRPr>
            </a:lvl8pPr>
            <a:lvl9pPr lvl="8">
              <a:spcBef>
                <a:spcPts val="360"/>
              </a:spcBef>
              <a:buClr>
                <a:srgbClr val="F3F3F3"/>
              </a:buClr>
              <a:buSzPct val="100000"/>
              <a:buFont typeface="Quicksand"/>
              <a:defRPr sz="1800">
                <a:solidFill>
                  <a:srgbClr val="F3F3F3"/>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0" y="990600"/>
            <a:ext cx="9143999" cy="2209800"/>
          </a:xfrm>
          <a:prstGeom prst="rect">
            <a:avLst/>
          </a:prstGeom>
        </p:spPr>
        <p:txBody>
          <a:bodyPr lIns="91425" tIns="91425" rIns="91425" bIns="91425" anchor="t" anchorCtr="0">
            <a:noAutofit/>
          </a:bodyPr>
          <a:lstStyle/>
          <a:p>
            <a:pPr lvl="0" algn="ctr"/>
            <a:r>
              <a:rPr lang="en-US" sz="4800" dirty="0">
                <a:latin typeface="Cambria" panose="02040503050406030204" pitchFamily="18" charset="0"/>
              </a:rPr>
              <a:t>G</a:t>
            </a:r>
            <a:r>
              <a:rPr lang="en-US" sz="4800" dirty="0" smtClean="0">
                <a:latin typeface="Cambria" panose="02040503050406030204" pitchFamily="18" charset="0"/>
              </a:rPr>
              <a:t>eospatial predictive modeling of the </a:t>
            </a:r>
            <a:r>
              <a:rPr lang="en-US" sz="4800" dirty="0">
                <a:latin typeface="Cambria" panose="02040503050406030204" pitchFamily="18" charset="0"/>
              </a:rPr>
              <a:t>V-2 Ballistic Missile</a:t>
            </a:r>
            <a:endParaRPr lang="en" sz="4800" dirty="0">
              <a:latin typeface="Cambria" panose="02040503050406030204" pitchFamily="18" charset="0"/>
            </a:endParaRPr>
          </a:p>
        </p:txBody>
      </p:sp>
      <p:sp>
        <p:nvSpPr>
          <p:cNvPr id="2" name="TextBox 1"/>
          <p:cNvSpPr txBox="1"/>
          <p:nvPr/>
        </p:nvSpPr>
        <p:spPr>
          <a:xfrm>
            <a:off x="4343400" y="4419600"/>
            <a:ext cx="4800600" cy="1600438"/>
          </a:xfrm>
          <a:prstGeom prst="rect">
            <a:avLst/>
          </a:prstGeom>
          <a:noFill/>
        </p:spPr>
        <p:txBody>
          <a:bodyPr wrap="square" rtlCol="0">
            <a:spAutoFit/>
          </a:bodyPr>
          <a:lstStyle/>
          <a:p>
            <a:pPr algn="r"/>
            <a:r>
              <a:rPr lang="en-US" dirty="0" smtClean="0">
                <a:solidFill>
                  <a:srgbClr val="39C0BA"/>
                </a:solidFill>
                <a:latin typeface="Cambria" panose="02040503050406030204" pitchFamily="18" charset="0"/>
              </a:rPr>
              <a:t>Andrew Stangl, MGIS Candidate</a:t>
            </a:r>
          </a:p>
          <a:p>
            <a:pPr algn="r"/>
            <a:endParaRPr lang="en-US" dirty="0">
              <a:solidFill>
                <a:srgbClr val="39C0BA"/>
              </a:solidFill>
              <a:latin typeface="Cambria" panose="02040503050406030204" pitchFamily="18" charset="0"/>
            </a:endParaRPr>
          </a:p>
          <a:p>
            <a:pPr algn="r"/>
            <a:r>
              <a:rPr lang="en-US" dirty="0" smtClean="0">
                <a:solidFill>
                  <a:srgbClr val="39C0BA"/>
                </a:solidFill>
                <a:latin typeface="Cambria" panose="02040503050406030204" pitchFamily="18" charset="0"/>
              </a:rPr>
              <a:t>Todd </a:t>
            </a:r>
            <a:r>
              <a:rPr lang="en-US" dirty="0" err="1">
                <a:solidFill>
                  <a:srgbClr val="39C0BA"/>
                </a:solidFill>
                <a:latin typeface="Cambria" panose="02040503050406030204" pitchFamily="18" charset="0"/>
              </a:rPr>
              <a:t>B</a:t>
            </a:r>
            <a:r>
              <a:rPr lang="en-US" dirty="0" err="1" smtClean="0">
                <a:solidFill>
                  <a:srgbClr val="39C0BA"/>
                </a:solidFill>
                <a:latin typeface="Cambria" panose="02040503050406030204" pitchFamily="18" charset="0"/>
              </a:rPr>
              <a:t>acastow</a:t>
            </a:r>
            <a:r>
              <a:rPr lang="en-US" dirty="0" smtClean="0">
                <a:solidFill>
                  <a:srgbClr val="39C0BA"/>
                </a:solidFill>
                <a:latin typeface="Cambria" panose="02040503050406030204" pitchFamily="18" charset="0"/>
              </a:rPr>
              <a:t>, PhD, Advisor</a:t>
            </a:r>
          </a:p>
          <a:p>
            <a:pPr algn="r"/>
            <a:endParaRPr lang="en-US" dirty="0">
              <a:solidFill>
                <a:srgbClr val="39C0BA"/>
              </a:solidFill>
              <a:latin typeface="Cambria" panose="02040503050406030204" pitchFamily="18" charset="0"/>
            </a:endParaRPr>
          </a:p>
          <a:p>
            <a:pPr algn="r"/>
            <a:r>
              <a:rPr lang="en-US" dirty="0" smtClean="0">
                <a:solidFill>
                  <a:srgbClr val="39C0BA"/>
                </a:solidFill>
                <a:latin typeface="Cambria" panose="02040503050406030204" pitchFamily="18" charset="0"/>
              </a:rPr>
              <a:t>The Pennsylvania State University</a:t>
            </a:r>
          </a:p>
          <a:p>
            <a:pPr algn="r"/>
            <a:endParaRPr lang="en-US" dirty="0">
              <a:solidFill>
                <a:srgbClr val="39C0BA"/>
              </a:solidFill>
              <a:latin typeface="Cambria" panose="02040503050406030204" pitchFamily="18" charset="0"/>
            </a:endParaRPr>
          </a:p>
          <a:p>
            <a:pPr algn="r"/>
            <a:r>
              <a:rPr lang="en-US" dirty="0" smtClean="0">
                <a:solidFill>
                  <a:srgbClr val="39C0BA"/>
                </a:solidFill>
                <a:latin typeface="Cambria" panose="02040503050406030204" pitchFamily="18" charset="0"/>
              </a:rPr>
              <a:t>GEOG 596A, Spring 2016</a:t>
            </a:r>
            <a:endParaRPr lang="en-US" dirty="0">
              <a:solidFill>
                <a:srgbClr val="39C0BA"/>
              </a:solidFill>
              <a:latin typeface="Cambria" panose="02040503050406030204" pitchFamily="18" charset="0"/>
            </a:endParaRPr>
          </a:p>
        </p:txBody>
      </p:sp>
      <p:pic>
        <p:nvPicPr>
          <p:cNvPr id="2050" name="Picture 2" descr="C:\Users\Andrew\Desktop\79a1e4aab609edd325f8425f72e1d14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32231"/>
            <a:ext cx="3657600" cy="36251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81100"/>
            <a:ext cx="3952240" cy="567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90900" y="1295400"/>
            <a:ext cx="1790700" cy="954107"/>
          </a:xfrm>
          <a:prstGeom prst="rect">
            <a:avLst/>
          </a:prstGeom>
        </p:spPr>
        <p:txBody>
          <a:bodyPr wrap="square">
            <a:spAutoFit/>
          </a:bodyPr>
          <a:lstStyle/>
          <a:p>
            <a:r>
              <a:rPr lang="en-US" i="1" dirty="0" smtClean="0">
                <a:solidFill>
                  <a:srgbClr val="39C0BA"/>
                </a:solidFill>
              </a:rPr>
              <a:t>Why </a:t>
            </a:r>
            <a:r>
              <a:rPr lang="en-US" i="1" dirty="0">
                <a:solidFill>
                  <a:srgbClr val="39C0BA"/>
                </a:solidFill>
              </a:rPr>
              <a:t>does this area have a high likelihood</a:t>
            </a:r>
          </a:p>
          <a:p>
            <a:r>
              <a:rPr lang="en-US" i="1" dirty="0">
                <a:solidFill>
                  <a:srgbClr val="39C0BA"/>
                </a:solidFill>
              </a:rPr>
              <a:t>for shootings?</a:t>
            </a:r>
            <a:endParaRPr lang="en-US" dirty="0">
              <a:solidFill>
                <a:srgbClr val="39C0BA"/>
              </a:solidFill>
            </a:endParaRPr>
          </a:p>
        </p:txBody>
      </p:sp>
      <p:sp>
        <p:nvSpPr>
          <p:cNvPr id="6" name="Title 1"/>
          <p:cNvSpPr>
            <a:spLocks noGrp="1"/>
          </p:cNvSpPr>
          <p:nvPr>
            <p:ph type="title"/>
          </p:nvPr>
        </p:nvSpPr>
        <p:spPr>
          <a:xfrm>
            <a:off x="1219200" y="685800"/>
            <a:ext cx="6858000" cy="459900"/>
          </a:xfrm>
        </p:spPr>
        <p:txBody>
          <a:bodyPr/>
          <a:lstStyle/>
          <a:p>
            <a:r>
              <a:rPr lang="en-US" sz="3200" dirty="0" smtClean="0">
                <a:latin typeface="Cambria" panose="02040503050406030204" pitchFamily="18" charset="0"/>
              </a:rPr>
              <a:t>New Jersey shootings case study</a:t>
            </a:r>
            <a:endParaRPr lang="en-US" sz="3200" dirty="0">
              <a:latin typeface="Cambria" panose="02040503050406030204" pitchFamily="18" charset="0"/>
            </a:endParaRPr>
          </a:p>
        </p:txBody>
      </p:sp>
      <p:sp>
        <p:nvSpPr>
          <p:cNvPr id="7" name="Text Placeholder 2"/>
          <p:cNvSpPr>
            <a:spLocks noGrp="1"/>
          </p:cNvSpPr>
          <p:nvPr>
            <p:ph type="body" idx="1"/>
          </p:nvPr>
        </p:nvSpPr>
        <p:spPr>
          <a:xfrm>
            <a:off x="1066800" y="2209800"/>
            <a:ext cx="3581399" cy="4495800"/>
          </a:xfrm>
        </p:spPr>
        <p:txBody>
          <a:bodyPr/>
          <a:lstStyle/>
          <a:p>
            <a:r>
              <a:rPr lang="en-US" sz="2000" dirty="0" smtClean="0">
                <a:latin typeface="Cambria" panose="02040503050406030204" pitchFamily="18" charset="0"/>
              </a:rPr>
              <a:t> Black dots indicate real shootings in Jersey City</a:t>
            </a:r>
          </a:p>
          <a:p>
            <a:pPr>
              <a:buNone/>
            </a:pPr>
            <a:endParaRPr lang="en-US" sz="2000" dirty="0" smtClean="0">
              <a:latin typeface="Cambria" panose="02040503050406030204" pitchFamily="18" charset="0"/>
            </a:endParaRPr>
          </a:p>
          <a:p>
            <a:r>
              <a:rPr lang="en-US" sz="2000" dirty="0" smtClean="0">
                <a:latin typeface="Cambria" panose="02040503050406030204" pitchFamily="18" charset="0"/>
              </a:rPr>
              <a:t>  The darker the red, the higher likelihood for a future shooting</a:t>
            </a:r>
          </a:p>
          <a:p>
            <a:endParaRPr lang="en-US" sz="2000" dirty="0">
              <a:latin typeface="Cambria" panose="02040503050406030204" pitchFamily="18" charset="0"/>
            </a:endParaRPr>
          </a:p>
          <a:p>
            <a:r>
              <a:rPr lang="en-US" sz="2000" dirty="0" smtClean="0">
                <a:latin typeface="Cambria" panose="02040503050406030204" pitchFamily="18" charset="0"/>
              </a:rPr>
              <a:t> </a:t>
            </a:r>
            <a:r>
              <a:rPr lang="en-US" sz="2000" dirty="0" smtClean="0">
                <a:latin typeface="Cambria" panose="02040503050406030204" pitchFamily="18" charset="0"/>
              </a:rPr>
              <a:t>More than 500 geospatial factors were included in the analysis</a:t>
            </a:r>
          </a:p>
          <a:p>
            <a:endParaRPr lang="en-US" sz="2000" dirty="0">
              <a:latin typeface="Cambria" panose="02040503050406030204" pitchFamily="18" charset="0"/>
            </a:endParaRPr>
          </a:p>
          <a:p>
            <a:r>
              <a:rPr lang="en-US" sz="2000" dirty="0" smtClean="0">
                <a:latin typeface="Cambria" panose="02040503050406030204" pitchFamily="18" charset="0"/>
              </a:rPr>
              <a:t> Model accuracy unfortunately verified shortly after</a:t>
            </a:r>
            <a:endParaRPr lang="en-US" sz="2000" dirty="0">
              <a:latin typeface="Cambria" panose="02040503050406030204" pitchFamily="18" charset="0"/>
            </a:endParaRPr>
          </a:p>
          <a:p>
            <a:endParaRPr lang="en-US" sz="2000" dirty="0">
              <a:latin typeface="Cambria" panose="02040503050406030204" pitchFamily="18" charset="0"/>
            </a:endParaRPr>
          </a:p>
          <a:p>
            <a:endParaRPr lang="en-US" sz="2000" dirty="0">
              <a:latin typeface="Cambria" panose="02040503050406030204" pitchFamily="18" charset="0"/>
            </a:endParaRPr>
          </a:p>
          <a:p>
            <a:endParaRPr lang="en-US" sz="2000" dirty="0" smtClean="0">
              <a:latin typeface="Cambria" panose="02040503050406030204" pitchFamily="18" charset="0"/>
            </a:endParaRPr>
          </a:p>
        </p:txBody>
      </p:sp>
    </p:spTree>
    <p:extLst>
      <p:ext uri="{BB962C8B-B14F-4D97-AF65-F5344CB8AC3E}">
        <p14:creationId xmlns:p14="http://schemas.microsoft.com/office/powerpoint/2010/main" val="1312367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75" y="533400"/>
            <a:ext cx="6858000" cy="592475"/>
          </a:xfrm>
        </p:spPr>
        <p:txBody>
          <a:bodyPr/>
          <a:lstStyle/>
          <a:p>
            <a:r>
              <a:rPr lang="en-US" sz="3200" dirty="0" smtClean="0">
                <a:latin typeface="Cambria" panose="02040503050406030204" pitchFamily="18" charset="0"/>
              </a:rPr>
              <a:t>Signature Analyst for the V-2</a:t>
            </a:r>
            <a:endParaRPr lang="en-US" sz="3200" dirty="0">
              <a:latin typeface="Cambria" panose="02040503050406030204" pitchFamily="18" charset="0"/>
            </a:endParaRPr>
          </a:p>
        </p:txBody>
      </p:sp>
      <p:sp>
        <p:nvSpPr>
          <p:cNvPr id="3" name="Text Placeholder 2"/>
          <p:cNvSpPr>
            <a:spLocks noGrp="1"/>
          </p:cNvSpPr>
          <p:nvPr>
            <p:ph type="body" idx="1"/>
          </p:nvPr>
        </p:nvSpPr>
        <p:spPr>
          <a:xfrm>
            <a:off x="1295400" y="1737900"/>
            <a:ext cx="6858000" cy="4967700"/>
          </a:xfrm>
        </p:spPr>
        <p:txBody>
          <a:bodyPr/>
          <a:lstStyle/>
          <a:p>
            <a:r>
              <a:rPr lang="en-US" sz="2000" dirty="0" smtClean="0">
                <a:latin typeface="Cambria" panose="02040503050406030204" pitchFamily="18" charset="0"/>
              </a:rPr>
              <a:t> A sample of 20-30 known V-2 launch sites will serve as the dependent variable (events)</a:t>
            </a:r>
          </a:p>
          <a:p>
            <a:pPr>
              <a:buNone/>
            </a:pPr>
            <a:endParaRPr lang="en-US" sz="2000" dirty="0">
              <a:latin typeface="Cambria" panose="02040503050406030204" pitchFamily="18" charset="0"/>
            </a:endParaRPr>
          </a:p>
          <a:p>
            <a:r>
              <a:rPr lang="en-US" sz="2000" dirty="0" smtClean="0">
                <a:latin typeface="Cambria" panose="02040503050406030204" pitchFamily="18" charset="0"/>
              </a:rPr>
              <a:t> Spatial </a:t>
            </a:r>
            <a:r>
              <a:rPr lang="en-US" sz="2000" dirty="0" smtClean="0">
                <a:latin typeface="Cambria" panose="02040503050406030204" pitchFamily="18" charset="0"/>
              </a:rPr>
              <a:t>datasets </a:t>
            </a:r>
            <a:r>
              <a:rPr lang="en-US" sz="2000" dirty="0" smtClean="0">
                <a:latin typeface="Cambria" panose="02040503050406030204" pitchFamily="18" charset="0"/>
              </a:rPr>
              <a:t>are the independent variables (factors) which may be added and updated to the software as they are acquired</a:t>
            </a:r>
          </a:p>
          <a:p>
            <a:endParaRPr lang="en-US" sz="2000" dirty="0">
              <a:latin typeface="Cambria" panose="02040503050406030204" pitchFamily="18" charset="0"/>
            </a:endParaRPr>
          </a:p>
          <a:p>
            <a:r>
              <a:rPr lang="en-US" sz="2000" dirty="0" smtClean="0">
                <a:latin typeface="Cambria" panose="02040503050406030204" pitchFamily="18" charset="0"/>
              </a:rPr>
              <a:t> The Area of Interest (AOI) for this project will be The Hague and the surrounding area as defined in a 1944 map acquired from the Municipality of The Hague</a:t>
            </a:r>
          </a:p>
          <a:p>
            <a:endParaRPr lang="en-US" sz="2000" dirty="0" smtClean="0">
              <a:latin typeface="Cambria" panose="02040503050406030204" pitchFamily="18" charset="0"/>
            </a:endParaRPr>
          </a:p>
          <a:p>
            <a:endParaRPr lang="en-US" sz="2000" dirty="0">
              <a:latin typeface="Cambria" panose="02040503050406030204" pitchFamily="18" charset="0"/>
            </a:endParaRPr>
          </a:p>
        </p:txBody>
      </p:sp>
    </p:spTree>
    <p:extLst>
      <p:ext uri="{BB962C8B-B14F-4D97-AF65-F5344CB8AC3E}">
        <p14:creationId xmlns:p14="http://schemas.microsoft.com/office/powerpoint/2010/main" val="1505302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Andrew\Desktop\haguemap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751"/>
            <a:ext cx="9144000" cy="529056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1165474" y="304800"/>
            <a:ext cx="7597525" cy="914400"/>
          </a:xfrm>
        </p:spPr>
        <p:txBody>
          <a:bodyPr/>
          <a:lstStyle/>
          <a:p>
            <a:r>
              <a:rPr lang="en-US" sz="3200" dirty="0" smtClean="0">
                <a:latin typeface="Cambria" panose="02040503050406030204" pitchFamily="18" charset="0"/>
              </a:rPr>
              <a:t>V-2 wartime launch sites in The Hague</a:t>
            </a:r>
            <a:endParaRPr lang="en-US" sz="3200" dirty="0">
              <a:latin typeface="Cambria" panose="02040503050406030204" pitchFamily="18" charset="0"/>
            </a:endParaRPr>
          </a:p>
        </p:txBody>
      </p:sp>
    </p:spTree>
    <p:extLst>
      <p:ext uri="{BB962C8B-B14F-4D97-AF65-F5344CB8AC3E}">
        <p14:creationId xmlns:p14="http://schemas.microsoft.com/office/powerpoint/2010/main" val="2410573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mbria" panose="02040503050406030204" pitchFamily="18" charset="0"/>
              </a:rPr>
              <a:t>SA with loaded events and datasets</a:t>
            </a:r>
            <a:endParaRPr lang="en-US" sz="3200" dirty="0">
              <a:latin typeface="Cambria" panose="02040503050406030204" pitchFamily="18" charset="0"/>
            </a:endParaRPr>
          </a:p>
        </p:txBody>
      </p:sp>
      <p:pic>
        <p:nvPicPr>
          <p:cNvPr id="1026" name="Picture 2" descr="C:\Users\Andrew\Desktop\S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5400"/>
            <a:ext cx="8077200" cy="556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762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74" y="665975"/>
            <a:ext cx="7826125" cy="459900"/>
          </a:xfrm>
        </p:spPr>
        <p:txBody>
          <a:bodyPr/>
          <a:lstStyle/>
          <a:p>
            <a:r>
              <a:rPr lang="en-US" sz="3200" dirty="0" smtClean="0">
                <a:latin typeface="Cambria" panose="02040503050406030204" pitchFamily="18" charset="0"/>
              </a:rPr>
              <a:t>Example SA heat map output</a:t>
            </a:r>
            <a:endParaRPr lang="en-US" sz="3200" dirty="0">
              <a:latin typeface="Cambria" panose="02040503050406030204" pitchFamily="18" charset="0"/>
            </a:endParaRPr>
          </a:p>
        </p:txBody>
      </p:sp>
      <p:pic>
        <p:nvPicPr>
          <p:cNvPr id="2051" name="Picture 3" descr="C:\Users\Andrew\Desktop\S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204593"/>
            <a:ext cx="6705600" cy="565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2762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75" y="533400"/>
            <a:ext cx="6858000" cy="592475"/>
          </a:xfrm>
        </p:spPr>
        <p:txBody>
          <a:bodyPr/>
          <a:lstStyle/>
          <a:p>
            <a:r>
              <a:rPr lang="en-US" sz="3200" dirty="0" smtClean="0">
                <a:latin typeface="Cambria" panose="02040503050406030204" pitchFamily="18" charset="0"/>
              </a:rPr>
              <a:t>Challenges and Limitations</a:t>
            </a:r>
            <a:endParaRPr lang="en-US" sz="3200" dirty="0">
              <a:latin typeface="Cambria" panose="02040503050406030204" pitchFamily="18" charset="0"/>
            </a:endParaRPr>
          </a:p>
        </p:txBody>
      </p:sp>
      <p:sp>
        <p:nvSpPr>
          <p:cNvPr id="3" name="Text Placeholder 2"/>
          <p:cNvSpPr>
            <a:spLocks noGrp="1"/>
          </p:cNvSpPr>
          <p:nvPr>
            <p:ph type="body" idx="1"/>
          </p:nvPr>
        </p:nvSpPr>
        <p:spPr>
          <a:xfrm>
            <a:off x="1295400" y="1737900"/>
            <a:ext cx="6858000" cy="4967700"/>
          </a:xfrm>
        </p:spPr>
        <p:txBody>
          <a:bodyPr/>
          <a:lstStyle/>
          <a:p>
            <a:r>
              <a:rPr lang="en-US" sz="2000" dirty="0" smtClean="0">
                <a:latin typeface="Cambria" panose="02040503050406030204" pitchFamily="18" charset="0"/>
              </a:rPr>
              <a:t> Obtaining and/or building datasets from 1944/45</a:t>
            </a:r>
          </a:p>
          <a:p>
            <a:endParaRPr lang="en-US" sz="2000" dirty="0">
              <a:latin typeface="Cambria" panose="02040503050406030204" pitchFamily="18" charset="0"/>
            </a:endParaRPr>
          </a:p>
          <a:p>
            <a:r>
              <a:rPr lang="en-US" sz="2000" dirty="0" smtClean="0">
                <a:latin typeface="Cambria" panose="02040503050406030204" pitchFamily="18" charset="0"/>
              </a:rPr>
              <a:t> Creating data from </a:t>
            </a:r>
            <a:r>
              <a:rPr lang="en-US" sz="2000" dirty="0">
                <a:latin typeface="Cambria" panose="02040503050406030204" pitchFamily="18" charset="0"/>
              </a:rPr>
              <a:t>p</a:t>
            </a:r>
            <a:r>
              <a:rPr lang="en-US" sz="2000" dirty="0" smtClean="0">
                <a:latin typeface="Cambria" panose="02040503050406030204" pitchFamily="18" charset="0"/>
              </a:rPr>
              <a:t>rojecting and digitizing hard copy map(s) </a:t>
            </a:r>
          </a:p>
          <a:p>
            <a:endParaRPr lang="en-US" sz="2000" dirty="0">
              <a:latin typeface="Cambria" panose="02040503050406030204" pitchFamily="18" charset="0"/>
            </a:endParaRPr>
          </a:p>
          <a:p>
            <a:r>
              <a:rPr lang="en-US" sz="2000" dirty="0" smtClean="0">
                <a:latin typeface="Cambria" panose="02040503050406030204" pitchFamily="18" charset="0"/>
              </a:rPr>
              <a:t> Signature </a:t>
            </a:r>
            <a:r>
              <a:rPr lang="en-US" sz="2000" dirty="0">
                <a:latin typeface="Cambria" panose="02040503050406030204" pitchFamily="18" charset="0"/>
              </a:rPr>
              <a:t>Analyst methodology requires a baseline of spatial data layers that characterize the environment within an area of </a:t>
            </a:r>
            <a:r>
              <a:rPr lang="en-US" sz="2000" dirty="0" smtClean="0">
                <a:latin typeface="Cambria" panose="02040503050406030204" pitchFamily="18" charset="0"/>
              </a:rPr>
              <a:t>interest</a:t>
            </a:r>
          </a:p>
          <a:p>
            <a:pPr>
              <a:buNone/>
            </a:pPr>
            <a:endParaRPr lang="en-US" sz="2000" dirty="0" smtClean="0">
              <a:latin typeface="Cambria" panose="02040503050406030204" pitchFamily="18" charset="0"/>
            </a:endParaRPr>
          </a:p>
          <a:p>
            <a:r>
              <a:rPr lang="en-US" sz="2000" dirty="0" smtClean="0">
                <a:latin typeface="Cambria" panose="02040503050406030204" pitchFamily="18" charset="0"/>
              </a:rPr>
              <a:t> Signature Analyst assumptions about geospatial data within a given AOI</a:t>
            </a:r>
            <a:endParaRPr lang="en-US" sz="2000" dirty="0">
              <a:latin typeface="Cambria" panose="02040503050406030204" pitchFamily="18" charset="0"/>
            </a:endParaRPr>
          </a:p>
        </p:txBody>
      </p:sp>
    </p:spTree>
    <p:extLst>
      <p:ext uri="{BB962C8B-B14F-4D97-AF65-F5344CB8AC3E}">
        <p14:creationId xmlns:p14="http://schemas.microsoft.com/office/powerpoint/2010/main" val="4040110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75" y="759300"/>
            <a:ext cx="6858000" cy="459900"/>
          </a:xfrm>
        </p:spPr>
        <p:txBody>
          <a:bodyPr/>
          <a:lstStyle/>
          <a:p>
            <a:r>
              <a:rPr lang="en-US" sz="3200" dirty="0" smtClean="0">
                <a:latin typeface="Cambria" panose="02040503050406030204" pitchFamily="18" charset="0"/>
              </a:rPr>
              <a:t>Anticipated results</a:t>
            </a:r>
            <a:endParaRPr lang="en-US" sz="3200" dirty="0">
              <a:latin typeface="Cambria" panose="02040503050406030204" pitchFamily="18" charset="0"/>
            </a:endParaRPr>
          </a:p>
        </p:txBody>
      </p:sp>
      <p:sp>
        <p:nvSpPr>
          <p:cNvPr id="3" name="Text Placeholder 2"/>
          <p:cNvSpPr>
            <a:spLocks noGrp="1"/>
          </p:cNvSpPr>
          <p:nvPr>
            <p:ph type="body" idx="1"/>
          </p:nvPr>
        </p:nvSpPr>
        <p:spPr>
          <a:xfrm>
            <a:off x="1165496" y="1737900"/>
            <a:ext cx="7826103" cy="4967700"/>
          </a:xfrm>
        </p:spPr>
        <p:txBody>
          <a:bodyPr/>
          <a:lstStyle/>
          <a:p>
            <a:r>
              <a:rPr lang="en-US" sz="2000" dirty="0">
                <a:latin typeface="Cambria" panose="02040503050406030204" pitchFamily="18" charset="0"/>
              </a:rPr>
              <a:t> A means to accurately predict </a:t>
            </a:r>
            <a:r>
              <a:rPr lang="en-US" sz="2000" dirty="0" smtClean="0">
                <a:latin typeface="Cambria" panose="02040503050406030204" pitchFamily="18" charset="0"/>
              </a:rPr>
              <a:t>V-2 missile </a:t>
            </a:r>
            <a:r>
              <a:rPr lang="en-US" sz="2000" dirty="0">
                <a:latin typeface="Cambria" panose="02040503050406030204" pitchFamily="18" charset="0"/>
              </a:rPr>
              <a:t>launch site </a:t>
            </a:r>
            <a:r>
              <a:rPr lang="en-US" sz="2000" dirty="0" smtClean="0">
                <a:latin typeface="Cambria" panose="02040503050406030204" pitchFamily="18" charset="0"/>
              </a:rPr>
              <a:t>locations</a:t>
            </a:r>
            <a:endParaRPr lang="en-US" sz="2000" dirty="0">
              <a:latin typeface="Cambria" panose="02040503050406030204" pitchFamily="18" charset="0"/>
            </a:endParaRPr>
          </a:p>
          <a:p>
            <a:endParaRPr lang="en-US" sz="2000" dirty="0">
              <a:latin typeface="Cambria" panose="02040503050406030204" pitchFamily="18" charset="0"/>
            </a:endParaRPr>
          </a:p>
          <a:p>
            <a:r>
              <a:rPr lang="en-US" sz="2000" dirty="0">
                <a:latin typeface="Cambria" panose="02040503050406030204" pitchFamily="18" charset="0"/>
              </a:rPr>
              <a:t>The application of Bayesian probability to solving </a:t>
            </a:r>
            <a:r>
              <a:rPr lang="en-US" sz="2000" dirty="0" smtClean="0">
                <a:latin typeface="Cambria" panose="02040503050406030204" pitchFamily="18" charset="0"/>
              </a:rPr>
              <a:t>real </a:t>
            </a:r>
            <a:r>
              <a:rPr lang="en-US" sz="2000" dirty="0">
                <a:latin typeface="Cambria" panose="02040503050406030204" pitchFamily="18" charset="0"/>
              </a:rPr>
              <a:t>world </a:t>
            </a:r>
            <a:r>
              <a:rPr lang="en-US" sz="2000" dirty="0" smtClean="0">
                <a:latin typeface="Cambria" panose="02040503050406030204" pitchFamily="18" charset="0"/>
              </a:rPr>
              <a:t>problems</a:t>
            </a:r>
            <a:endParaRPr lang="en-US" sz="2000" dirty="0">
              <a:latin typeface="Cambria" panose="02040503050406030204" pitchFamily="18" charset="0"/>
            </a:endParaRPr>
          </a:p>
          <a:p>
            <a:endParaRPr lang="en-US" sz="2000" dirty="0">
              <a:latin typeface="Cambria" panose="02040503050406030204" pitchFamily="18" charset="0"/>
            </a:endParaRPr>
          </a:p>
          <a:p>
            <a:r>
              <a:rPr lang="en-US" sz="2000" dirty="0" smtClean="0">
                <a:latin typeface="Cambria" panose="02040503050406030204" pitchFamily="18" charset="0"/>
              </a:rPr>
              <a:t> New patterns and </a:t>
            </a:r>
            <a:r>
              <a:rPr lang="en-US" sz="2000" dirty="0">
                <a:latin typeface="Cambria" panose="02040503050406030204" pitchFamily="18" charset="0"/>
              </a:rPr>
              <a:t>h</a:t>
            </a:r>
            <a:r>
              <a:rPr lang="en-US" sz="2000" dirty="0" smtClean="0">
                <a:latin typeface="Cambria" panose="02040503050406030204" pitchFamily="18" charset="0"/>
              </a:rPr>
              <a:t>istorical </a:t>
            </a:r>
            <a:r>
              <a:rPr lang="en-US" sz="2000" dirty="0">
                <a:latin typeface="Cambria" panose="02040503050406030204" pitchFamily="18" charset="0"/>
              </a:rPr>
              <a:t>insights into WWII V-2 launch </a:t>
            </a:r>
            <a:r>
              <a:rPr lang="en-US" sz="2000" dirty="0" smtClean="0">
                <a:latin typeface="Cambria" panose="02040503050406030204" pitchFamily="18" charset="0"/>
              </a:rPr>
              <a:t>operations not previously considered</a:t>
            </a:r>
            <a:endParaRPr lang="en-US" sz="2000" dirty="0">
              <a:latin typeface="Cambria" panose="02040503050406030204" pitchFamily="18" charset="0"/>
            </a:endParaRPr>
          </a:p>
        </p:txBody>
      </p:sp>
    </p:spTree>
    <p:extLst>
      <p:ext uri="{BB962C8B-B14F-4D97-AF65-F5344CB8AC3E}">
        <p14:creationId xmlns:p14="http://schemas.microsoft.com/office/powerpoint/2010/main" val="2145147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65475" y="759300"/>
            <a:ext cx="6858000" cy="459900"/>
          </a:xfrm>
        </p:spPr>
        <p:txBody>
          <a:bodyPr/>
          <a:lstStyle/>
          <a:p>
            <a:r>
              <a:rPr lang="en-US" sz="3200" dirty="0" smtClean="0">
                <a:latin typeface="Cambria" panose="02040503050406030204" pitchFamily="18" charset="0"/>
              </a:rPr>
              <a:t>Project timeline</a:t>
            </a:r>
            <a:endParaRPr lang="en-US" sz="3200" dirty="0">
              <a:latin typeface="Cambria" panose="020405030504060302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322876451"/>
              </p:ext>
            </p:extLst>
          </p:nvPr>
        </p:nvGraphicFramePr>
        <p:xfrm>
          <a:off x="1219200" y="1905001"/>
          <a:ext cx="7772400" cy="4800599"/>
        </p:xfrm>
        <a:graphic>
          <a:graphicData uri="http://schemas.openxmlformats.org/drawingml/2006/table">
            <a:tbl>
              <a:tblPr firstRow="1" bandRow="1">
                <a:tableStyleId>{775DCB02-9BB8-47FD-8907-85C794F793BA}</a:tableStyleId>
              </a:tblPr>
              <a:tblGrid>
                <a:gridCol w="3342132"/>
                <a:gridCol w="2215134"/>
                <a:gridCol w="2215134"/>
              </a:tblGrid>
              <a:tr h="667939">
                <a:tc>
                  <a:txBody>
                    <a:bodyPr/>
                    <a:lstStyle/>
                    <a:p>
                      <a:pPr algn="ctr"/>
                      <a:r>
                        <a:rPr lang="en-US" sz="2000" dirty="0" smtClean="0"/>
                        <a:t>Task</a:t>
                      </a:r>
                      <a:endParaRPr lang="en-US" sz="2000" dirty="0"/>
                    </a:p>
                  </a:txBody>
                  <a:tcPr anchor="ctr"/>
                </a:tc>
                <a:tc>
                  <a:txBody>
                    <a:bodyPr/>
                    <a:lstStyle/>
                    <a:p>
                      <a:pPr algn="ctr"/>
                      <a:r>
                        <a:rPr lang="en-US" sz="1800" dirty="0" smtClean="0"/>
                        <a:t>Estimated</a:t>
                      </a:r>
                      <a:r>
                        <a:rPr lang="en-US" sz="1800" baseline="0" dirty="0" smtClean="0"/>
                        <a:t> Completion </a:t>
                      </a:r>
                      <a:r>
                        <a:rPr lang="en-US" sz="1800" dirty="0" smtClean="0"/>
                        <a:t>Date</a:t>
                      </a:r>
                      <a:endParaRPr lang="en-US" sz="1800" dirty="0"/>
                    </a:p>
                  </a:txBody>
                  <a:tcPr anchor="ctr"/>
                </a:tc>
                <a:tc>
                  <a:txBody>
                    <a:bodyPr/>
                    <a:lstStyle/>
                    <a:p>
                      <a:pPr algn="ctr"/>
                      <a:r>
                        <a:rPr lang="en-US" sz="2000" dirty="0" smtClean="0"/>
                        <a:t>Status</a:t>
                      </a:r>
                      <a:endParaRPr lang="en-US" sz="2000" dirty="0"/>
                    </a:p>
                  </a:txBody>
                  <a:tcPr anchor="ctr"/>
                </a:tc>
              </a:tr>
              <a:tr h="413266">
                <a:tc>
                  <a:txBody>
                    <a:bodyPr/>
                    <a:lstStyle/>
                    <a:p>
                      <a:pPr algn="l"/>
                      <a:r>
                        <a:rPr lang="en-US" sz="1400" dirty="0" smtClean="0"/>
                        <a:t>Acquire V-2 launch site</a:t>
                      </a:r>
                      <a:r>
                        <a:rPr lang="en-US" sz="1400" baseline="0" dirty="0" smtClean="0"/>
                        <a:t> location data</a:t>
                      </a:r>
                      <a:endParaRPr lang="en-US" sz="1400" dirty="0"/>
                    </a:p>
                  </a:txBody>
                  <a:tcPr anchor="ctr"/>
                </a:tc>
                <a:tc>
                  <a:txBody>
                    <a:bodyPr/>
                    <a:lstStyle/>
                    <a:p>
                      <a:pPr algn="ctr"/>
                      <a:r>
                        <a:rPr lang="en-US" sz="1400" dirty="0" smtClean="0"/>
                        <a:t>February 2016</a:t>
                      </a:r>
                      <a:endParaRPr lang="en-US" sz="1400" dirty="0"/>
                    </a:p>
                  </a:txBody>
                  <a:tcPr anchor="ctr"/>
                </a:tc>
                <a:tc>
                  <a:txBody>
                    <a:bodyPr/>
                    <a:lstStyle/>
                    <a:p>
                      <a:pPr algn="ctr"/>
                      <a:r>
                        <a:rPr lang="en-US" sz="1400" dirty="0" smtClean="0">
                          <a:solidFill>
                            <a:srgbClr val="00B050"/>
                          </a:solidFill>
                        </a:rPr>
                        <a:t>Complete</a:t>
                      </a:r>
                      <a:endParaRPr lang="en-US" sz="1400" dirty="0">
                        <a:solidFill>
                          <a:srgbClr val="00B050"/>
                        </a:solidFill>
                      </a:endParaRPr>
                    </a:p>
                  </a:txBody>
                  <a:tcPr anchor="ctr"/>
                </a:tc>
              </a:tr>
              <a:tr h="413266">
                <a:tc>
                  <a:txBody>
                    <a:bodyPr/>
                    <a:lstStyle/>
                    <a:p>
                      <a:pPr algn="l"/>
                      <a:r>
                        <a:rPr lang="en-US" sz="1400" dirty="0" smtClean="0"/>
                        <a:t>Acquire elevation data</a:t>
                      </a:r>
                      <a:endParaRPr lang="en-US" sz="1400" dirty="0"/>
                    </a:p>
                  </a:txBody>
                  <a:tcPr anchor="ctr"/>
                </a:tc>
                <a:tc>
                  <a:txBody>
                    <a:bodyPr/>
                    <a:lstStyle/>
                    <a:p>
                      <a:pPr algn="ctr"/>
                      <a:r>
                        <a:rPr lang="en-US" sz="1400" dirty="0" smtClean="0"/>
                        <a:t>February 2016</a:t>
                      </a:r>
                      <a:endParaRPr lang="en-US" sz="1400" dirty="0"/>
                    </a:p>
                  </a:txBody>
                  <a:tcPr anchor="ctr"/>
                </a:tc>
                <a:tc>
                  <a:txBody>
                    <a:bodyPr/>
                    <a:lstStyle/>
                    <a:p>
                      <a:pPr algn="ctr"/>
                      <a:r>
                        <a:rPr lang="en-US" sz="1400" dirty="0" smtClean="0">
                          <a:solidFill>
                            <a:srgbClr val="00B050"/>
                          </a:solidFill>
                        </a:rPr>
                        <a:t>Complete</a:t>
                      </a:r>
                      <a:endParaRPr lang="en-US" sz="1400" dirty="0">
                        <a:solidFill>
                          <a:srgbClr val="00B050"/>
                        </a:solidFill>
                      </a:endParaRPr>
                    </a:p>
                  </a:txBody>
                  <a:tcPr anchor="ctr"/>
                </a:tc>
              </a:tr>
              <a:tr h="413266">
                <a:tc>
                  <a:txBody>
                    <a:bodyPr/>
                    <a:lstStyle/>
                    <a:p>
                      <a:pPr algn="l"/>
                      <a:r>
                        <a:rPr lang="en-US" sz="1400" dirty="0" smtClean="0"/>
                        <a:t>Conduct literature review</a:t>
                      </a:r>
                      <a:endParaRPr lang="en-US" sz="1400" dirty="0"/>
                    </a:p>
                  </a:txBody>
                  <a:tcPr anchor="ctr"/>
                </a:tc>
                <a:tc>
                  <a:txBody>
                    <a:bodyPr/>
                    <a:lstStyle/>
                    <a:p>
                      <a:pPr algn="ctr"/>
                      <a:r>
                        <a:rPr lang="en-US" sz="1400" dirty="0" smtClean="0"/>
                        <a:t>March 2016</a:t>
                      </a:r>
                      <a:endParaRPr lang="en-US" sz="1400" dirty="0"/>
                    </a:p>
                  </a:txBody>
                  <a:tcPr anchor="ctr"/>
                </a:tc>
                <a:tc>
                  <a:txBody>
                    <a:bodyPr/>
                    <a:lstStyle/>
                    <a:p>
                      <a:pPr algn="ctr"/>
                      <a:r>
                        <a:rPr lang="en-US" sz="1400" dirty="0" smtClean="0">
                          <a:solidFill>
                            <a:srgbClr val="00B050"/>
                          </a:solidFill>
                        </a:rPr>
                        <a:t>Complete</a:t>
                      </a:r>
                      <a:endParaRPr lang="en-US" sz="1400" dirty="0">
                        <a:solidFill>
                          <a:srgbClr val="00B050"/>
                        </a:solidFill>
                      </a:endParaRPr>
                    </a:p>
                  </a:txBody>
                  <a:tcPr anchor="ctr"/>
                </a:tc>
              </a:tr>
              <a:tr h="413266">
                <a:tc>
                  <a:txBody>
                    <a:bodyPr/>
                    <a:lstStyle/>
                    <a:p>
                      <a:pPr algn="l"/>
                      <a:r>
                        <a:rPr lang="en-US" sz="1400" dirty="0" smtClean="0"/>
                        <a:t>Determine V-2 operational constraints</a:t>
                      </a:r>
                      <a:endParaRPr lang="en-US" sz="1400" dirty="0"/>
                    </a:p>
                  </a:txBody>
                  <a:tcPr anchor="ctr"/>
                </a:tc>
                <a:tc>
                  <a:txBody>
                    <a:bodyPr/>
                    <a:lstStyle/>
                    <a:p>
                      <a:pPr algn="ctr"/>
                      <a:r>
                        <a:rPr lang="en-US" sz="1400" dirty="0" smtClean="0"/>
                        <a:t>March 2016</a:t>
                      </a:r>
                      <a:endParaRPr lang="en-US" sz="1400" dirty="0"/>
                    </a:p>
                  </a:txBody>
                  <a:tcPr anchor="ctr"/>
                </a:tc>
                <a:tc>
                  <a:txBody>
                    <a:bodyPr/>
                    <a:lstStyle/>
                    <a:p>
                      <a:pPr algn="ctr"/>
                      <a:r>
                        <a:rPr lang="en-US" sz="1400" dirty="0" smtClean="0">
                          <a:solidFill>
                            <a:srgbClr val="00B050"/>
                          </a:solidFill>
                        </a:rPr>
                        <a:t>Complete</a:t>
                      </a:r>
                      <a:endParaRPr lang="en-US" sz="1400" dirty="0">
                        <a:solidFill>
                          <a:srgbClr val="00B050"/>
                        </a:solidFill>
                      </a:endParaRPr>
                    </a:p>
                  </a:txBody>
                  <a:tcPr anchor="ctr"/>
                </a:tc>
              </a:tr>
              <a:tr h="413266">
                <a:tc>
                  <a:txBody>
                    <a:bodyPr/>
                    <a:lstStyle/>
                    <a:p>
                      <a:pPr algn="l"/>
                      <a:r>
                        <a:rPr lang="en-US" sz="1400" dirty="0" smtClean="0"/>
                        <a:t>Finalize research method</a:t>
                      </a:r>
                      <a:endParaRPr lang="en-US" sz="1400" dirty="0"/>
                    </a:p>
                  </a:txBody>
                  <a:tcPr anchor="ctr"/>
                </a:tc>
                <a:tc>
                  <a:txBody>
                    <a:bodyPr/>
                    <a:lstStyle/>
                    <a:p>
                      <a:pPr algn="ctr"/>
                      <a:r>
                        <a:rPr lang="en-US" sz="1400" dirty="0" smtClean="0"/>
                        <a:t>May</a:t>
                      </a:r>
                      <a:r>
                        <a:rPr lang="en-US" sz="1400" baseline="0" dirty="0" smtClean="0"/>
                        <a:t> </a:t>
                      </a:r>
                      <a:r>
                        <a:rPr lang="en-US" sz="1400" dirty="0" smtClean="0"/>
                        <a:t>2016</a:t>
                      </a:r>
                      <a:endParaRPr lang="en-US" sz="1400" dirty="0"/>
                    </a:p>
                  </a:txBody>
                  <a:tcPr anchor="ctr"/>
                </a:tc>
                <a:tc>
                  <a:txBody>
                    <a:bodyPr/>
                    <a:lstStyle/>
                    <a:p>
                      <a:pPr algn="ctr"/>
                      <a:r>
                        <a:rPr lang="en-US" sz="1400" dirty="0" smtClean="0">
                          <a:solidFill>
                            <a:srgbClr val="FFFF00"/>
                          </a:solidFill>
                        </a:rPr>
                        <a:t>In-progress</a:t>
                      </a:r>
                      <a:endParaRPr lang="en-US" sz="1400" dirty="0">
                        <a:solidFill>
                          <a:srgbClr val="FFFF00"/>
                        </a:solidFill>
                      </a:endParaRPr>
                    </a:p>
                  </a:txBody>
                  <a:tcPr anchor="ctr"/>
                </a:tc>
              </a:tr>
              <a:tr h="4132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Acquire needed </a:t>
                      </a:r>
                      <a:r>
                        <a:rPr lang="en-US" sz="1400" baseline="0" dirty="0" smtClean="0"/>
                        <a:t>data from 1944-45</a:t>
                      </a:r>
                      <a:endParaRPr lang="en-US" sz="1400" dirty="0" smtClean="0"/>
                    </a:p>
                  </a:txBody>
                  <a:tcPr anchor="ctr"/>
                </a:tc>
                <a:tc>
                  <a:txBody>
                    <a:bodyPr/>
                    <a:lstStyle/>
                    <a:p>
                      <a:pPr algn="ctr"/>
                      <a:r>
                        <a:rPr lang="en-US" sz="1400" dirty="0" smtClean="0"/>
                        <a:t>August 2016</a:t>
                      </a:r>
                      <a:endParaRPr lang="en-US" sz="1400" dirty="0"/>
                    </a:p>
                  </a:txBody>
                  <a:tcPr anchor="ctr"/>
                </a:tc>
                <a:tc>
                  <a:txBody>
                    <a:bodyPr/>
                    <a:lstStyle/>
                    <a:p>
                      <a:pPr algn="ctr"/>
                      <a:r>
                        <a:rPr lang="en-US" sz="1400" dirty="0" smtClean="0">
                          <a:solidFill>
                            <a:srgbClr val="FFFF00"/>
                          </a:solidFill>
                        </a:rPr>
                        <a:t>In-progress</a:t>
                      </a:r>
                      <a:endParaRPr lang="en-US" sz="1400" dirty="0">
                        <a:solidFill>
                          <a:srgbClr val="FFFF00"/>
                        </a:solidFill>
                      </a:endParaRPr>
                    </a:p>
                  </a:txBody>
                  <a:tcPr anchor="ctr"/>
                </a:tc>
              </a:tr>
              <a:tr h="413266">
                <a:tc>
                  <a:txBody>
                    <a:bodyPr/>
                    <a:lstStyle/>
                    <a:p>
                      <a:pPr algn="l"/>
                      <a:r>
                        <a:rPr lang="en-US" sz="1400" dirty="0" smtClean="0"/>
                        <a:t>Use SA to test Bayesian probability</a:t>
                      </a:r>
                      <a:endParaRPr lang="en-US" sz="1400" dirty="0"/>
                    </a:p>
                  </a:txBody>
                  <a:tcPr anchor="ctr"/>
                </a:tc>
                <a:tc>
                  <a:txBody>
                    <a:bodyPr/>
                    <a:lstStyle/>
                    <a:p>
                      <a:pPr algn="ctr"/>
                      <a:r>
                        <a:rPr lang="en-US" sz="1400" dirty="0" smtClean="0"/>
                        <a:t>September 2016</a:t>
                      </a:r>
                      <a:endParaRPr lang="en-US" sz="1400" dirty="0"/>
                    </a:p>
                  </a:txBody>
                  <a:tcPr anchor="ctr"/>
                </a:tc>
                <a:tc>
                  <a:txBody>
                    <a:bodyPr/>
                    <a:lstStyle/>
                    <a:p>
                      <a:pPr algn="ctr"/>
                      <a:r>
                        <a:rPr lang="en-US" sz="1400" dirty="0" smtClean="0">
                          <a:solidFill>
                            <a:srgbClr val="FF0000"/>
                          </a:solidFill>
                        </a:rPr>
                        <a:t>Incomplete</a:t>
                      </a:r>
                      <a:endParaRPr lang="en-US" sz="1400" dirty="0">
                        <a:solidFill>
                          <a:srgbClr val="FF0000"/>
                        </a:solidFill>
                      </a:endParaRPr>
                    </a:p>
                  </a:txBody>
                  <a:tcPr anchor="ctr"/>
                </a:tc>
              </a:tr>
              <a:tr h="413266">
                <a:tc>
                  <a:txBody>
                    <a:bodyPr/>
                    <a:lstStyle/>
                    <a:p>
                      <a:r>
                        <a:rPr lang="en-US" sz="1400" dirty="0" smtClean="0"/>
                        <a:t>Determine accuracy of model</a:t>
                      </a:r>
                      <a:endParaRPr lang="en-US" sz="1400" dirty="0"/>
                    </a:p>
                  </a:txBody>
                  <a:tcPr anchor="ctr"/>
                </a:tc>
                <a:tc>
                  <a:txBody>
                    <a:bodyPr/>
                    <a:lstStyle/>
                    <a:p>
                      <a:pPr algn="ctr"/>
                      <a:r>
                        <a:rPr lang="en-US" sz="1400" dirty="0" smtClean="0"/>
                        <a:t>October</a:t>
                      </a:r>
                      <a:r>
                        <a:rPr lang="en-US" sz="1400" baseline="0" dirty="0" smtClean="0"/>
                        <a:t> 2016</a:t>
                      </a:r>
                      <a:endParaRPr lang="en-US" sz="1400" dirty="0"/>
                    </a:p>
                  </a:txBody>
                  <a:tcPr anchor="ctr"/>
                </a:tc>
                <a:tc>
                  <a:txBody>
                    <a:bodyPr/>
                    <a:lstStyle/>
                    <a:p>
                      <a:pPr algn="ctr"/>
                      <a:r>
                        <a:rPr lang="en-US" sz="1400" dirty="0" smtClean="0">
                          <a:solidFill>
                            <a:srgbClr val="FF0000"/>
                          </a:solidFill>
                        </a:rPr>
                        <a:t>Incomplete</a:t>
                      </a:r>
                      <a:endParaRPr lang="en-US" sz="1400" dirty="0"/>
                    </a:p>
                  </a:txBody>
                  <a:tcPr anchor="ctr"/>
                </a:tc>
              </a:tr>
              <a:tr h="413266">
                <a:tc>
                  <a:txBody>
                    <a:bodyPr/>
                    <a:lstStyle/>
                    <a:p>
                      <a:r>
                        <a:rPr lang="en-US" sz="1400" dirty="0" smtClean="0"/>
                        <a:t>Produce written</a:t>
                      </a:r>
                      <a:r>
                        <a:rPr lang="en-US" sz="1400" baseline="0" dirty="0" smtClean="0"/>
                        <a:t> project report</a:t>
                      </a:r>
                      <a:endParaRPr lang="en-US" sz="1400" dirty="0"/>
                    </a:p>
                  </a:txBody>
                  <a:tcPr anchor="ctr"/>
                </a:tc>
                <a:tc>
                  <a:txBody>
                    <a:bodyPr/>
                    <a:lstStyle/>
                    <a:p>
                      <a:pPr algn="ctr"/>
                      <a:r>
                        <a:rPr lang="en-US" sz="1400" dirty="0" smtClean="0"/>
                        <a:t>February 2017</a:t>
                      </a:r>
                      <a:endParaRPr lang="en-US" sz="1400" dirty="0"/>
                    </a:p>
                  </a:txBody>
                  <a:tcPr anchor="ctr"/>
                </a:tc>
                <a:tc>
                  <a:txBody>
                    <a:bodyPr/>
                    <a:lstStyle/>
                    <a:p>
                      <a:pPr algn="ctr"/>
                      <a:r>
                        <a:rPr lang="en-US" sz="1400" dirty="0" smtClean="0">
                          <a:solidFill>
                            <a:srgbClr val="FF0000"/>
                          </a:solidFill>
                        </a:rPr>
                        <a:t>Incomplete</a:t>
                      </a:r>
                      <a:endParaRPr lang="en-US" sz="1400" dirty="0"/>
                    </a:p>
                  </a:txBody>
                  <a:tcPr anchor="ctr"/>
                </a:tc>
              </a:tr>
              <a:tr h="413266">
                <a:tc>
                  <a:txBody>
                    <a:bodyPr/>
                    <a:lstStyle/>
                    <a:p>
                      <a:r>
                        <a:rPr lang="en-US" sz="1400" dirty="0" smtClean="0"/>
                        <a:t>Present at NGA Headquarters</a:t>
                      </a:r>
                      <a:endParaRPr lang="en-US" sz="1400" dirty="0"/>
                    </a:p>
                  </a:txBody>
                  <a:tcPr anchor="ctr"/>
                </a:tc>
                <a:tc>
                  <a:txBody>
                    <a:bodyPr/>
                    <a:lstStyle/>
                    <a:p>
                      <a:pPr algn="ctr"/>
                      <a:r>
                        <a:rPr lang="en-US" sz="1400" dirty="0" smtClean="0"/>
                        <a:t>March-April 2017</a:t>
                      </a:r>
                      <a:endParaRPr lang="en-US" sz="1400" dirty="0"/>
                    </a:p>
                  </a:txBody>
                  <a:tcPr anchor="ctr"/>
                </a:tc>
                <a:tc>
                  <a:txBody>
                    <a:bodyPr/>
                    <a:lstStyle/>
                    <a:p>
                      <a:pPr algn="ctr"/>
                      <a:r>
                        <a:rPr lang="en-US" sz="1400" dirty="0" smtClean="0">
                          <a:solidFill>
                            <a:srgbClr val="FF0000"/>
                          </a:solidFill>
                        </a:rPr>
                        <a:t>Incomplete</a:t>
                      </a:r>
                      <a:endParaRPr lang="en-US" sz="1400" dirty="0">
                        <a:solidFill>
                          <a:srgbClr val="FF0000"/>
                        </a:solidFill>
                      </a:endParaRPr>
                    </a:p>
                  </a:txBody>
                  <a:tcPr anchor="ctr"/>
                </a:tc>
              </a:tr>
            </a:tbl>
          </a:graphicData>
        </a:graphic>
      </p:graphicFrame>
    </p:spTree>
    <p:extLst>
      <p:ext uri="{BB962C8B-B14F-4D97-AF65-F5344CB8AC3E}">
        <p14:creationId xmlns:p14="http://schemas.microsoft.com/office/powerpoint/2010/main" val="284889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9" name="Shape 289"/>
          <p:cNvSpPr txBox="1">
            <a:spLocks noGrp="1"/>
          </p:cNvSpPr>
          <p:nvPr>
            <p:ph type="subTitle" idx="4294967295"/>
          </p:nvPr>
        </p:nvSpPr>
        <p:spPr>
          <a:xfrm>
            <a:off x="1371600" y="3048000"/>
            <a:ext cx="7337699" cy="812700"/>
          </a:xfrm>
          <a:prstGeom prst="rect">
            <a:avLst/>
          </a:prstGeom>
        </p:spPr>
        <p:txBody>
          <a:bodyPr lIns="91425" tIns="91425" rIns="91425" bIns="91425" anchor="ctr" anchorCtr="0">
            <a:noAutofit/>
          </a:bodyPr>
          <a:lstStyle/>
          <a:p>
            <a:pPr lvl="0" rtl="0">
              <a:spcBef>
                <a:spcPts val="0"/>
              </a:spcBef>
              <a:buNone/>
            </a:pPr>
            <a:r>
              <a:rPr lang="en" sz="3600" b="1" dirty="0" smtClean="0">
                <a:solidFill>
                  <a:srgbClr val="F3F3F3"/>
                </a:solidFill>
                <a:latin typeface="Cambria" panose="02040503050406030204" pitchFamily="18" charset="0"/>
              </a:rPr>
              <a:t>Questions and Comments?</a:t>
            </a:r>
            <a:endParaRPr lang="en" sz="3600" b="1" dirty="0">
              <a:solidFill>
                <a:srgbClr val="F3F3F3"/>
              </a:solidFill>
              <a:latin typeface="Cambria" panose="02040503050406030204" pitchFamily="18" charset="0"/>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165475" y="665975"/>
            <a:ext cx="6858000" cy="459900"/>
          </a:xfrm>
          <a:prstGeom prst="rect">
            <a:avLst/>
          </a:prstGeom>
        </p:spPr>
        <p:txBody>
          <a:bodyPr lIns="91425" tIns="91425" rIns="91425" bIns="91425" anchor="b" anchorCtr="0">
            <a:noAutofit/>
          </a:bodyPr>
          <a:lstStyle/>
          <a:p>
            <a:pPr lvl="0">
              <a:spcBef>
                <a:spcPts val="0"/>
              </a:spcBef>
              <a:buNone/>
            </a:pPr>
            <a:r>
              <a:rPr lang="en" sz="3200" dirty="0" smtClean="0">
                <a:latin typeface="Cambria" panose="02040503050406030204" pitchFamily="18" charset="0"/>
              </a:rPr>
              <a:t>References</a:t>
            </a:r>
            <a:endParaRPr lang="en" sz="3200" dirty="0">
              <a:solidFill>
                <a:srgbClr val="39C0BA"/>
              </a:solidFill>
              <a:latin typeface="Cambria" panose="02040503050406030204" pitchFamily="18" charset="0"/>
            </a:endParaRPr>
          </a:p>
        </p:txBody>
      </p:sp>
      <p:sp>
        <p:nvSpPr>
          <p:cNvPr id="96" name="Shape 96"/>
          <p:cNvSpPr txBox="1">
            <a:spLocks noGrp="1"/>
          </p:cNvSpPr>
          <p:nvPr>
            <p:ph type="body" idx="1"/>
          </p:nvPr>
        </p:nvSpPr>
        <p:spPr>
          <a:xfrm>
            <a:off x="1219200" y="1814100"/>
            <a:ext cx="6858000" cy="4967700"/>
          </a:xfrm>
          <a:prstGeom prst="rect">
            <a:avLst/>
          </a:prstGeom>
        </p:spPr>
        <p:txBody>
          <a:bodyPr lIns="91425" tIns="91425" rIns="91425" bIns="91425" anchor="t" anchorCtr="0">
            <a:noAutofit/>
          </a:bodyPr>
          <a:lstStyle/>
          <a:p>
            <a:pPr>
              <a:buNone/>
            </a:pPr>
            <a:r>
              <a:rPr lang="en-US" sz="1400" dirty="0">
                <a:latin typeface="Cambria" panose="02040503050406030204" pitchFamily="18" charset="0"/>
              </a:rPr>
              <a:t>1</a:t>
            </a:r>
            <a:r>
              <a:rPr lang="en-US" sz="1400" dirty="0" smtClean="0">
                <a:latin typeface="Cambria" panose="02040503050406030204" pitchFamily="18" charset="0"/>
              </a:rPr>
              <a:t>. </a:t>
            </a:r>
            <a:r>
              <a:rPr lang="en-US" sz="1400" dirty="0" err="1">
                <a:latin typeface="Cambria" panose="02040503050406030204" pitchFamily="18" charset="0"/>
              </a:rPr>
              <a:t>Bitzer</a:t>
            </a:r>
            <a:r>
              <a:rPr lang="en-US" sz="1400" dirty="0">
                <a:latin typeface="Cambria" panose="02040503050406030204" pitchFamily="18" charset="0"/>
              </a:rPr>
              <a:t>, John A., and Ted A. Woerner. A4-Fibel. Army Ballistic Missile Agency Redstone Arsenal: German-Canadian Museum of Applied History, 1997</a:t>
            </a:r>
            <a:r>
              <a:rPr lang="en-US" sz="1400" dirty="0" smtClean="0">
                <a:latin typeface="Cambria" panose="02040503050406030204" pitchFamily="18" charset="0"/>
              </a:rPr>
              <a:t>.</a:t>
            </a:r>
          </a:p>
          <a:p>
            <a:pPr>
              <a:buNone/>
            </a:pPr>
            <a:endParaRPr lang="en-US" sz="1400" dirty="0" smtClean="0">
              <a:latin typeface="Cambria" panose="02040503050406030204" pitchFamily="18" charset="0"/>
            </a:endParaRPr>
          </a:p>
          <a:p>
            <a:pPr>
              <a:buNone/>
            </a:pPr>
            <a:r>
              <a:rPr lang="en-US" sz="1400" dirty="0" smtClean="0">
                <a:latin typeface="Cambria" panose="02040503050406030204" pitchFamily="18" charset="0"/>
              </a:rPr>
              <a:t>2</a:t>
            </a:r>
            <a:r>
              <a:rPr lang="en-US" sz="1400" dirty="0">
                <a:latin typeface="Cambria" panose="02040503050406030204" pitchFamily="18" charset="0"/>
              </a:rPr>
              <a:t>. </a:t>
            </a:r>
            <a:r>
              <a:rPr lang="en-US" sz="1400" dirty="0" err="1">
                <a:latin typeface="Cambria" panose="02040503050406030204" pitchFamily="18" charset="0"/>
              </a:rPr>
              <a:t>Brailsford</a:t>
            </a:r>
            <a:r>
              <a:rPr lang="en-US" sz="1400" dirty="0">
                <a:latin typeface="Cambria" panose="02040503050406030204" pitchFamily="18" charset="0"/>
              </a:rPr>
              <a:t>, Sally C. "Modeling Human Behavior - an (id)entity Crisis?" Proceedings of the Winter Simulation Conference 2014 (2014</a:t>
            </a:r>
            <a:r>
              <a:rPr lang="en-US" sz="1400" dirty="0" smtClean="0">
                <a:latin typeface="Cambria" panose="02040503050406030204" pitchFamily="18" charset="0"/>
              </a:rPr>
              <a:t>).</a:t>
            </a:r>
          </a:p>
          <a:p>
            <a:pPr>
              <a:buNone/>
            </a:pPr>
            <a:endParaRPr lang="en-US" sz="1400" dirty="0" smtClean="0">
              <a:latin typeface="Cambria" panose="02040503050406030204" pitchFamily="18" charset="0"/>
            </a:endParaRPr>
          </a:p>
          <a:p>
            <a:pPr>
              <a:buNone/>
            </a:pPr>
            <a:r>
              <a:rPr lang="en-US" sz="1400" dirty="0" smtClean="0">
                <a:latin typeface="Cambria" panose="02040503050406030204" pitchFamily="18" charset="0"/>
              </a:rPr>
              <a:t>3. De </a:t>
            </a:r>
            <a:r>
              <a:rPr lang="en-US" sz="1400" dirty="0">
                <a:latin typeface="Cambria" panose="02040503050406030204" pitchFamily="18" charset="0"/>
              </a:rPr>
              <a:t>Groot, M. (2010, August 24). Spatial History Project. Retrieved February 29, 2016, from https://web.stanford.edu/group/spatialhistory/cgi-bin/site/pub.php?id=51</a:t>
            </a:r>
            <a:endParaRPr lang="en-US" sz="1400" dirty="0" smtClean="0">
              <a:latin typeface="Cambria" panose="02040503050406030204" pitchFamily="18" charset="0"/>
            </a:endParaRPr>
          </a:p>
          <a:p>
            <a:pPr>
              <a:buNone/>
            </a:pPr>
            <a:endParaRPr lang="en-US" sz="1400" dirty="0">
              <a:latin typeface="Cambria" panose="02040503050406030204" pitchFamily="18" charset="0"/>
            </a:endParaRPr>
          </a:p>
          <a:p>
            <a:pPr>
              <a:buNone/>
            </a:pPr>
            <a:r>
              <a:rPr lang="en-US" sz="1400" dirty="0" smtClean="0">
                <a:latin typeface="Cambria" panose="02040503050406030204" pitchFamily="18" charset="0"/>
              </a:rPr>
              <a:t>4. </a:t>
            </a:r>
            <a:r>
              <a:rPr lang="en-US" sz="1400" dirty="0">
                <a:latin typeface="Cambria" panose="02040503050406030204" pitchFamily="18" charset="0"/>
              </a:rPr>
              <a:t>Dungan, T. D. V-2: A Combat History of the First Ballistic Missile. Yardley, Penn.: </a:t>
            </a:r>
            <a:r>
              <a:rPr lang="en-US" sz="1400" dirty="0" err="1">
                <a:latin typeface="Cambria" panose="02040503050406030204" pitchFamily="18" charset="0"/>
              </a:rPr>
              <a:t>Westholme</a:t>
            </a:r>
            <a:r>
              <a:rPr lang="en-US" sz="1400" dirty="0">
                <a:latin typeface="Cambria" panose="02040503050406030204" pitchFamily="18" charset="0"/>
              </a:rPr>
              <a:t>, 2005</a:t>
            </a:r>
            <a:r>
              <a:rPr lang="en-US" sz="1400" dirty="0" smtClean="0">
                <a:latin typeface="Cambria" panose="02040503050406030204" pitchFamily="18" charset="0"/>
              </a:rPr>
              <a:t>.</a:t>
            </a:r>
          </a:p>
          <a:p>
            <a:pPr>
              <a:buNone/>
            </a:pPr>
            <a:endParaRPr lang="en-US" sz="1400" dirty="0" smtClean="0">
              <a:latin typeface="Cambria" panose="02040503050406030204" pitchFamily="18" charset="0"/>
            </a:endParaRPr>
          </a:p>
          <a:p>
            <a:pPr>
              <a:buNone/>
            </a:pPr>
            <a:r>
              <a:rPr lang="en-US" sz="1400" dirty="0" smtClean="0">
                <a:latin typeface="Cambria" panose="02040503050406030204" pitchFamily="18" charset="0"/>
              </a:rPr>
              <a:t>5. </a:t>
            </a:r>
            <a:r>
              <a:rPr lang="en-US" sz="1400" dirty="0" err="1" smtClean="0">
                <a:latin typeface="Cambria" panose="02040503050406030204" pitchFamily="18" charset="0"/>
              </a:rPr>
              <a:t>EarthExplorer</a:t>
            </a:r>
            <a:r>
              <a:rPr lang="en-US" sz="1400" dirty="0">
                <a:latin typeface="Cambria" panose="02040503050406030204" pitchFamily="18" charset="0"/>
              </a:rPr>
              <a:t>. (</a:t>
            </a:r>
            <a:r>
              <a:rPr lang="en-US" sz="1400" dirty="0" err="1">
                <a:latin typeface="Cambria" panose="02040503050406030204" pitchFamily="18" charset="0"/>
              </a:rPr>
              <a:t>n.d.</a:t>
            </a:r>
            <a:r>
              <a:rPr lang="en-US" sz="1400" dirty="0">
                <a:latin typeface="Cambria" panose="02040503050406030204" pitchFamily="18" charset="0"/>
              </a:rPr>
              <a:t>). Retrieved February 29, 2016, from http://earthexplorer.usgs.gov/</a:t>
            </a:r>
            <a:endParaRPr lang="en-US" sz="1400" dirty="0" smtClean="0">
              <a:latin typeface="Cambria" panose="02040503050406030204" pitchFamily="18" charset="0"/>
            </a:endParaRPr>
          </a:p>
          <a:p>
            <a:pPr>
              <a:buNone/>
            </a:pPr>
            <a:endParaRPr lang="en-US" sz="1400" dirty="0">
              <a:latin typeface="Cambria" panose="02040503050406030204" pitchFamily="18" charset="0"/>
            </a:endParaRPr>
          </a:p>
          <a:p>
            <a:pPr>
              <a:buNone/>
            </a:pPr>
            <a:r>
              <a:rPr lang="en-US" sz="1400" dirty="0" smtClean="0">
                <a:latin typeface="Cambria" panose="02040503050406030204" pitchFamily="18" charset="0"/>
              </a:rPr>
              <a:t>6. </a:t>
            </a:r>
            <a:r>
              <a:rPr lang="en-US" sz="1400" dirty="0" err="1">
                <a:latin typeface="Cambria" panose="02040503050406030204" pitchFamily="18" charset="0"/>
              </a:rPr>
              <a:t>Fulghum</a:t>
            </a:r>
            <a:r>
              <a:rPr lang="en-US" sz="1400" dirty="0">
                <a:latin typeface="Cambria" panose="02040503050406030204" pitchFamily="18" charset="0"/>
              </a:rPr>
              <a:t>, D. A. (1995). New intelligence link speeds mobile SCUD hunt. Aviation Week &amp; Space Technology, 142(18), 23</a:t>
            </a:r>
            <a:r>
              <a:rPr lang="en-US" sz="1400" dirty="0" smtClean="0">
                <a:latin typeface="Cambria" panose="02040503050406030204" pitchFamily="18" charset="0"/>
              </a:rPr>
              <a:t>.</a:t>
            </a:r>
          </a:p>
          <a:p>
            <a:endParaRPr lang="en-US" sz="1400" dirty="0">
              <a:latin typeface="Cambria" panose="02040503050406030204" pitchFamily="18" charset="0"/>
            </a:endParaRPr>
          </a:p>
          <a:p>
            <a:endParaRPr lang="en-US" sz="1600" dirty="0" smtClean="0">
              <a:latin typeface="Cambria" panose="02040503050406030204" pitchFamily="18" charset="0"/>
            </a:endParaRPr>
          </a:p>
          <a:p>
            <a:pPr marL="342900" indent="-342900">
              <a:spcBef>
                <a:spcPts val="0"/>
              </a:spcBef>
            </a:pPr>
            <a:endParaRPr lang="en" sz="2000" dirty="0">
              <a:latin typeface="Cambria" panose="02040503050406030204" pitchFamily="18" charset="0"/>
            </a:endParaRPr>
          </a:p>
        </p:txBody>
      </p:sp>
    </p:spTree>
    <p:extLst>
      <p:ext uri="{BB962C8B-B14F-4D97-AF65-F5344CB8AC3E}">
        <p14:creationId xmlns:p14="http://schemas.microsoft.com/office/powerpoint/2010/main" val="1355599092"/>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6" name="Shape 96"/>
          <p:cNvSpPr txBox="1">
            <a:spLocks noGrp="1"/>
          </p:cNvSpPr>
          <p:nvPr>
            <p:ph type="body" idx="1"/>
          </p:nvPr>
        </p:nvSpPr>
        <p:spPr>
          <a:xfrm>
            <a:off x="1165497" y="1737900"/>
            <a:ext cx="4252641" cy="4967700"/>
          </a:xfrm>
          <a:prstGeom prst="rect">
            <a:avLst/>
          </a:prstGeom>
        </p:spPr>
        <p:txBody>
          <a:bodyPr lIns="91425" tIns="91425" rIns="91425" bIns="91425" anchor="t" anchorCtr="0">
            <a:noAutofit/>
          </a:bodyPr>
          <a:lstStyle/>
          <a:p>
            <a:pPr marL="342900" indent="-342900">
              <a:spcBef>
                <a:spcPts val="0"/>
              </a:spcBef>
            </a:pPr>
            <a:r>
              <a:rPr lang="en" sz="2400" dirty="0" smtClean="0">
                <a:latin typeface="Cambria" panose="02040503050406030204" pitchFamily="18" charset="0"/>
              </a:rPr>
              <a:t>Project background</a:t>
            </a:r>
          </a:p>
          <a:p>
            <a:pPr>
              <a:spcBef>
                <a:spcPts val="0"/>
              </a:spcBef>
              <a:buNone/>
            </a:pPr>
            <a:endParaRPr lang="en" sz="2400" dirty="0" smtClean="0">
              <a:latin typeface="Cambria" panose="02040503050406030204" pitchFamily="18" charset="0"/>
            </a:endParaRPr>
          </a:p>
          <a:p>
            <a:pPr marL="342900" indent="-342900">
              <a:spcBef>
                <a:spcPts val="0"/>
              </a:spcBef>
            </a:pPr>
            <a:r>
              <a:rPr lang="en" sz="2400" dirty="0" smtClean="0">
                <a:latin typeface="Cambria" panose="02040503050406030204" pitchFamily="18" charset="0"/>
              </a:rPr>
              <a:t>Goals and Objectives</a:t>
            </a:r>
          </a:p>
          <a:p>
            <a:pPr>
              <a:spcBef>
                <a:spcPts val="0"/>
              </a:spcBef>
              <a:buNone/>
            </a:pPr>
            <a:endParaRPr lang="en" sz="2400" dirty="0" smtClean="0">
              <a:latin typeface="Cambria" panose="02040503050406030204" pitchFamily="18" charset="0"/>
            </a:endParaRPr>
          </a:p>
          <a:p>
            <a:pPr marL="342900" indent="-342900">
              <a:spcBef>
                <a:spcPts val="0"/>
              </a:spcBef>
            </a:pPr>
            <a:r>
              <a:rPr lang="en" sz="2400" dirty="0" smtClean="0">
                <a:latin typeface="Cambria" panose="02040503050406030204" pitchFamily="18" charset="0"/>
              </a:rPr>
              <a:t>Proposed research  method</a:t>
            </a:r>
          </a:p>
          <a:p>
            <a:pPr>
              <a:spcBef>
                <a:spcPts val="0"/>
              </a:spcBef>
              <a:buNone/>
            </a:pPr>
            <a:endParaRPr lang="en" sz="2400" dirty="0" smtClean="0">
              <a:latin typeface="Cambria" panose="02040503050406030204" pitchFamily="18" charset="0"/>
            </a:endParaRPr>
          </a:p>
          <a:p>
            <a:pPr marL="342900" indent="-342900">
              <a:spcBef>
                <a:spcPts val="0"/>
              </a:spcBef>
            </a:pPr>
            <a:r>
              <a:rPr lang="en" sz="2400" dirty="0" smtClean="0">
                <a:latin typeface="Cambria" panose="02040503050406030204" pitchFamily="18" charset="0"/>
              </a:rPr>
              <a:t>Anticipated results</a:t>
            </a:r>
          </a:p>
          <a:p>
            <a:pPr marL="342900" indent="-342900">
              <a:spcBef>
                <a:spcPts val="0"/>
              </a:spcBef>
            </a:pPr>
            <a:endParaRPr lang="en" sz="2400" dirty="0">
              <a:latin typeface="Cambria" panose="02040503050406030204" pitchFamily="18" charset="0"/>
            </a:endParaRPr>
          </a:p>
          <a:p>
            <a:pPr marL="342900" indent="-342900">
              <a:spcBef>
                <a:spcPts val="0"/>
              </a:spcBef>
            </a:pPr>
            <a:r>
              <a:rPr lang="en" sz="2400" dirty="0">
                <a:latin typeface="Cambria" panose="02040503050406030204" pitchFamily="18" charset="0"/>
              </a:rPr>
              <a:t>Project timline</a:t>
            </a:r>
          </a:p>
          <a:p>
            <a:pPr marL="342900" indent="-342900">
              <a:spcBef>
                <a:spcPts val="0"/>
              </a:spcBef>
            </a:pPr>
            <a:endParaRPr lang="en" sz="2400" dirty="0">
              <a:latin typeface="Cambria" panose="02040503050406030204" pitchFamily="18" charset="0"/>
            </a:endParaRPr>
          </a:p>
        </p:txBody>
      </p:sp>
      <p:pic>
        <p:nvPicPr>
          <p:cNvPr id="1026" name="Picture 2" descr="C:\Users\Andrew\Desktop\Fusée_V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8138" y="1396349"/>
            <a:ext cx="3573462" cy="4775851"/>
          </a:xfrm>
          <a:prstGeom prst="rect">
            <a:avLst/>
          </a:prstGeom>
          <a:noFill/>
          <a:extLst>
            <a:ext uri="{909E8E84-426E-40DD-AFC4-6F175D3DCCD1}">
              <a14:hiddenFill xmlns:a14="http://schemas.microsoft.com/office/drawing/2010/main">
                <a:solidFill>
                  <a:srgbClr val="FFFFFF"/>
                </a:solidFill>
              </a14:hiddenFill>
            </a:ext>
          </a:extLst>
        </p:spPr>
      </p:pic>
      <p:sp>
        <p:nvSpPr>
          <p:cNvPr id="6" name="Shape 95"/>
          <p:cNvSpPr txBox="1">
            <a:spLocks/>
          </p:cNvSpPr>
          <p:nvPr/>
        </p:nvSpPr>
        <p:spPr>
          <a:xfrm>
            <a:off x="1317875" y="818375"/>
            <a:ext cx="6858000" cy="4599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C0BA"/>
              </a:buClr>
              <a:buSzPct val="100000"/>
              <a:buFont typeface="Quicksand"/>
              <a:buNone/>
              <a:defRPr sz="1800" b="0" i="0" u="none" strike="noStrike" cap="none">
                <a:solidFill>
                  <a:srgbClr val="39C0BA"/>
                </a:solidFill>
                <a:latin typeface="Quicksand"/>
                <a:ea typeface="Quicksand"/>
                <a:cs typeface="Quicksand"/>
                <a:sym typeface="Quicksand"/>
              </a:defRPr>
            </a:lvl1pPr>
            <a:lvl2pPr lvl="1"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a:r>
              <a:rPr lang="en" sz="3200" dirty="0" smtClean="0">
                <a:latin typeface="Cambria" panose="02040503050406030204" pitchFamily="18" charset="0"/>
              </a:rPr>
              <a:t>Presentation Outline</a:t>
            </a:r>
            <a:endParaRPr lang="en" sz="3200" dirty="0">
              <a:latin typeface="Cambria" panose="02040503050406030204" pitchFamily="18" charset="0"/>
            </a:endParaRPr>
          </a:p>
        </p:txBody>
      </p:sp>
      <p:sp>
        <p:nvSpPr>
          <p:cNvPr id="7" name="Shape 95"/>
          <p:cNvSpPr txBox="1">
            <a:spLocks/>
          </p:cNvSpPr>
          <p:nvPr/>
        </p:nvSpPr>
        <p:spPr>
          <a:xfrm>
            <a:off x="5418138" y="6172200"/>
            <a:ext cx="3573462" cy="459900"/>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9C0BA"/>
              </a:buClr>
              <a:buSzPct val="100000"/>
              <a:buFont typeface="Quicksand"/>
              <a:buNone/>
              <a:defRPr sz="1800" b="0" i="0" u="none" strike="noStrike" cap="none">
                <a:solidFill>
                  <a:srgbClr val="39C0BA"/>
                </a:solidFill>
                <a:latin typeface="Quicksand"/>
                <a:ea typeface="Quicksand"/>
                <a:cs typeface="Quicksand"/>
                <a:sym typeface="Quicksand"/>
              </a:defRPr>
            </a:lvl1pPr>
            <a:lvl2pPr lvl="1"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2pPr>
            <a:lvl3pPr lvl="2"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3pPr>
            <a:lvl4pPr lvl="3"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4pPr>
            <a:lvl5pPr lvl="4"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5pPr>
            <a:lvl6pPr lvl="5"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6pPr>
            <a:lvl7pPr lvl="6"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7pPr>
            <a:lvl8pPr lvl="7"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8pPr>
            <a:lvl9pPr lvl="8" rtl="0">
              <a:spcBef>
                <a:spcPts val="0"/>
              </a:spcBef>
              <a:buClr>
                <a:srgbClr val="39C0BA"/>
              </a:buClr>
              <a:buSzPct val="100000"/>
              <a:buFont typeface="Quicksand"/>
              <a:buNone/>
              <a:defRPr sz="1800">
                <a:solidFill>
                  <a:srgbClr val="39C0BA"/>
                </a:solidFill>
                <a:latin typeface="Quicksand"/>
                <a:ea typeface="Quicksand"/>
                <a:cs typeface="Quicksand"/>
                <a:sym typeface="Quicksand"/>
              </a:defRPr>
            </a:lvl9pPr>
          </a:lstStyle>
          <a:p>
            <a:pPr algn="ctr"/>
            <a:r>
              <a:rPr lang="nn-NO" sz="1400" dirty="0" smtClean="0">
                <a:latin typeface="Cambria" panose="02040503050406030204" pitchFamily="18" charset="0"/>
              </a:rPr>
              <a:t>V-2 on display at </a:t>
            </a:r>
            <a:r>
              <a:rPr lang="nn-NO" sz="1400" dirty="0">
                <a:latin typeface="Cambria" panose="02040503050406030204" pitchFamily="18" charset="0"/>
              </a:rPr>
              <a:t>Peenemünde museum </a:t>
            </a:r>
            <a:endParaRPr lang="en" sz="1400" dirty="0">
              <a:latin typeface="Cambria" panose="02040503050406030204" pitchFamily="18" charset="0"/>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165475" y="665975"/>
            <a:ext cx="6858000" cy="459900"/>
          </a:xfrm>
          <a:prstGeom prst="rect">
            <a:avLst/>
          </a:prstGeom>
        </p:spPr>
        <p:txBody>
          <a:bodyPr lIns="91425" tIns="91425" rIns="91425" bIns="91425" anchor="b" anchorCtr="0">
            <a:noAutofit/>
          </a:bodyPr>
          <a:lstStyle/>
          <a:p>
            <a:pPr lvl="0">
              <a:spcBef>
                <a:spcPts val="0"/>
              </a:spcBef>
              <a:buNone/>
            </a:pPr>
            <a:r>
              <a:rPr lang="en" sz="3200" dirty="0" smtClean="0">
                <a:latin typeface="Cambria" panose="02040503050406030204" pitchFamily="18" charset="0"/>
              </a:rPr>
              <a:t>References continued</a:t>
            </a:r>
            <a:endParaRPr lang="en" sz="3200" dirty="0">
              <a:solidFill>
                <a:srgbClr val="39C0BA"/>
              </a:solidFill>
              <a:latin typeface="Cambria" panose="02040503050406030204" pitchFamily="18" charset="0"/>
            </a:endParaRPr>
          </a:p>
        </p:txBody>
      </p:sp>
      <p:sp>
        <p:nvSpPr>
          <p:cNvPr id="96" name="Shape 96"/>
          <p:cNvSpPr txBox="1">
            <a:spLocks noGrp="1"/>
          </p:cNvSpPr>
          <p:nvPr>
            <p:ph type="body" idx="1"/>
          </p:nvPr>
        </p:nvSpPr>
        <p:spPr>
          <a:xfrm>
            <a:off x="1165497" y="1814100"/>
            <a:ext cx="6858000" cy="4967700"/>
          </a:xfrm>
          <a:prstGeom prst="rect">
            <a:avLst/>
          </a:prstGeom>
        </p:spPr>
        <p:txBody>
          <a:bodyPr lIns="91425" tIns="91425" rIns="91425" bIns="91425" anchor="t" anchorCtr="0">
            <a:noAutofit/>
          </a:bodyPr>
          <a:lstStyle/>
          <a:p>
            <a:pPr>
              <a:buNone/>
            </a:pPr>
            <a:r>
              <a:rPr lang="en-US" sz="1400" dirty="0" smtClean="0">
                <a:latin typeface="Cambria" panose="02040503050406030204" pitchFamily="18" charset="0"/>
              </a:rPr>
              <a:t>7. </a:t>
            </a:r>
            <a:r>
              <a:rPr lang="en-US" sz="1400" dirty="0" err="1">
                <a:latin typeface="Cambria" panose="02040503050406030204" pitchFamily="18" charset="0"/>
              </a:rPr>
              <a:t>Hallex</a:t>
            </a:r>
            <a:r>
              <a:rPr lang="en-US" sz="1400" dirty="0">
                <a:latin typeface="Cambria" panose="02040503050406030204" pitchFamily="18" charset="0"/>
              </a:rPr>
              <a:t>, Matthew. Chinese Mobile Ballistic Missiles: </a:t>
            </a:r>
            <a:r>
              <a:rPr lang="en-US" sz="1400" dirty="0" err="1">
                <a:latin typeface="Cambria" panose="02040503050406030204" pitchFamily="18" charset="0"/>
              </a:rPr>
              <a:t>Implicat</a:t>
            </a:r>
            <a:r>
              <a:rPr lang="en-US" sz="1400" dirty="0">
                <a:latin typeface="Cambria" panose="02040503050406030204" pitchFamily="18" charset="0"/>
              </a:rPr>
              <a:t> Ions for U.S. Counterforce Operations. Thesis. George Washington University, 2010. Washington, D.C.: Center for Strategic and International Studies.</a:t>
            </a:r>
          </a:p>
          <a:p>
            <a:endParaRPr lang="en-US" sz="1400" dirty="0">
              <a:latin typeface="Cambria" panose="02040503050406030204" pitchFamily="18" charset="0"/>
            </a:endParaRPr>
          </a:p>
          <a:p>
            <a:pPr>
              <a:buNone/>
            </a:pPr>
            <a:r>
              <a:rPr lang="en-US" sz="1400" dirty="0" smtClean="0">
                <a:latin typeface="Cambria" panose="02040503050406030204" pitchFamily="18" charset="0"/>
              </a:rPr>
              <a:t>8. </a:t>
            </a:r>
            <a:r>
              <a:rPr lang="en-US" sz="1400" dirty="0">
                <a:latin typeface="Cambria" panose="02040503050406030204" pitchFamily="18" charset="0"/>
              </a:rPr>
              <a:t>Holland, Benjamin, Lisa </a:t>
            </a:r>
            <a:r>
              <a:rPr lang="en-US" sz="1400" dirty="0" err="1">
                <a:latin typeface="Cambria" panose="02040503050406030204" pitchFamily="18" charset="0"/>
              </a:rPr>
              <a:t>Kuchy</a:t>
            </a:r>
            <a:r>
              <a:rPr lang="en-US" sz="1400" dirty="0">
                <a:latin typeface="Cambria" panose="02040503050406030204" pitchFamily="18" charset="0"/>
              </a:rPr>
              <a:t>, and Jason Dalton. "Migrant Boat Mini Challenge Award: Analysis Summary a Geo-temporal Analysis of the Migrant Boat Dataset." 2008 IEEE Symposium on Visual Analytics Science and Technology (2008). </a:t>
            </a:r>
            <a:r>
              <a:rPr lang="en-US" sz="1400" dirty="0" smtClean="0">
                <a:latin typeface="Cambria" panose="02040503050406030204" pitchFamily="18" charset="0"/>
              </a:rPr>
              <a:t>29 </a:t>
            </a:r>
            <a:r>
              <a:rPr lang="en-US" sz="1400" dirty="0">
                <a:latin typeface="Cambria" panose="02040503050406030204" pitchFamily="18" charset="0"/>
              </a:rPr>
              <a:t>Apr. </a:t>
            </a:r>
            <a:r>
              <a:rPr lang="en-US" sz="1400" dirty="0" smtClean="0">
                <a:latin typeface="Cambria" panose="02040503050406030204" pitchFamily="18" charset="0"/>
              </a:rPr>
              <a:t>2016.</a:t>
            </a:r>
          </a:p>
          <a:p>
            <a:pPr>
              <a:buNone/>
            </a:pPr>
            <a:r>
              <a:rPr lang="en-US" sz="1400" dirty="0" smtClean="0">
                <a:latin typeface="Cambria" panose="02040503050406030204" pitchFamily="18" charset="0"/>
              </a:rPr>
              <a:t>9. </a:t>
            </a:r>
            <a:r>
              <a:rPr lang="en-US" sz="1400" dirty="0">
                <a:latin typeface="Cambria" panose="02040503050406030204" pitchFamily="18" charset="0"/>
              </a:rPr>
              <a:t>Marks, </a:t>
            </a:r>
            <a:r>
              <a:rPr lang="en-US" sz="1400" dirty="0" err="1">
                <a:latin typeface="Cambria" panose="02040503050406030204" pitchFamily="18" charset="0"/>
              </a:rPr>
              <a:t>Gerby</a:t>
            </a:r>
            <a:r>
              <a:rPr lang="en-US" sz="1400" dirty="0">
                <a:latin typeface="Cambria" panose="02040503050406030204" pitchFamily="18" charset="0"/>
              </a:rPr>
              <a:t>. IDENTIFYING GEOSPATIAL SIGNATURES OF AL-QAEDA IN THE MAGHREB. The Pennsylvania State University, Fall 2010. 29 Apr. 2016</a:t>
            </a:r>
            <a:r>
              <a:rPr lang="en-US" sz="1400" dirty="0" smtClean="0">
                <a:latin typeface="Cambria" panose="02040503050406030204" pitchFamily="18" charset="0"/>
              </a:rPr>
              <a:t>.</a:t>
            </a:r>
          </a:p>
          <a:p>
            <a:pPr>
              <a:spcBef>
                <a:spcPts val="0"/>
              </a:spcBef>
              <a:buNone/>
            </a:pPr>
            <a:endParaRPr lang="en-US" sz="1400" dirty="0">
              <a:latin typeface="Cambria" panose="02040503050406030204" pitchFamily="18" charset="0"/>
            </a:endParaRPr>
          </a:p>
          <a:p>
            <a:pPr>
              <a:spcBef>
                <a:spcPts val="0"/>
              </a:spcBef>
              <a:buNone/>
            </a:pPr>
            <a:r>
              <a:rPr lang="en-US" sz="1400" dirty="0" smtClean="0">
                <a:latin typeface="Cambria" panose="02040503050406030204" pitchFamily="18" charset="0"/>
              </a:rPr>
              <a:t>10. </a:t>
            </a:r>
            <a:r>
              <a:rPr lang="en-US" sz="1400" dirty="0" err="1">
                <a:latin typeface="Cambria" panose="02040503050406030204" pitchFamily="18" charset="0"/>
              </a:rPr>
              <a:t>Olshausen</a:t>
            </a:r>
            <a:r>
              <a:rPr lang="en-US" sz="1400" dirty="0">
                <a:latin typeface="Cambria" panose="02040503050406030204" pitchFamily="18" charset="0"/>
              </a:rPr>
              <a:t>, Bruno A. "Bayesian Probability Theory." 1 Mar. 2004. Web. 3 May 2016</a:t>
            </a:r>
            <a:r>
              <a:rPr lang="en-US" sz="1400" dirty="0" smtClean="0">
                <a:latin typeface="Cambria" panose="02040503050406030204" pitchFamily="18" charset="0"/>
              </a:rPr>
              <a:t>.</a:t>
            </a:r>
          </a:p>
          <a:p>
            <a:pPr>
              <a:spcBef>
                <a:spcPts val="0"/>
              </a:spcBef>
              <a:buNone/>
            </a:pPr>
            <a:endParaRPr lang="en-US" sz="1400" dirty="0">
              <a:latin typeface="Cambria" panose="02040503050406030204" pitchFamily="18" charset="0"/>
            </a:endParaRPr>
          </a:p>
          <a:p>
            <a:pPr>
              <a:spcBef>
                <a:spcPts val="0"/>
              </a:spcBef>
              <a:buNone/>
            </a:pPr>
            <a:r>
              <a:rPr lang="en-US" sz="1400" dirty="0" smtClean="0">
                <a:latin typeface="Cambria" panose="02040503050406030204" pitchFamily="18" charset="0"/>
              </a:rPr>
              <a:t>11. </a:t>
            </a:r>
            <a:r>
              <a:rPr lang="en-US" sz="1400" dirty="0">
                <a:latin typeface="Cambria" panose="02040503050406030204" pitchFamily="18" charset="0"/>
              </a:rPr>
              <a:t>Owen, Karen. PREDICTIVE ANALYSIS OF INVASIVE SPECIES - THE CASE OF PHRAGMITES AUSTRALIS (COMMON REED) ALONG THE RAPPAHANNOCK RIVER BASIN. Proc. of ASPRS 2009 Annual Conference, Baltimore, Maryland. 1-9</a:t>
            </a:r>
            <a:r>
              <a:rPr lang="en-US" sz="1400" dirty="0" smtClean="0">
                <a:latin typeface="Cambria" panose="02040503050406030204" pitchFamily="18" charset="0"/>
              </a:rPr>
              <a:t>.</a:t>
            </a:r>
          </a:p>
          <a:p>
            <a:pPr>
              <a:spcBef>
                <a:spcPts val="0"/>
              </a:spcBef>
              <a:buNone/>
            </a:pPr>
            <a:endParaRPr lang="en-US" sz="1400" dirty="0">
              <a:latin typeface="Cambria" panose="02040503050406030204" pitchFamily="18" charset="0"/>
            </a:endParaRPr>
          </a:p>
          <a:p>
            <a:pPr>
              <a:spcBef>
                <a:spcPts val="0"/>
              </a:spcBef>
              <a:buNone/>
            </a:pPr>
            <a:r>
              <a:rPr lang="en-US" sz="1400" dirty="0" smtClean="0">
                <a:latin typeface="Cambria" panose="02040503050406030204" pitchFamily="18" charset="0"/>
              </a:rPr>
              <a:t>12. </a:t>
            </a:r>
            <a:r>
              <a:rPr lang="en-US" sz="1400" dirty="0">
                <a:latin typeface="Cambria" panose="02040503050406030204" pitchFamily="18" charset="0"/>
              </a:rPr>
              <a:t>Pew, Richard W., and Anne S. </a:t>
            </a:r>
            <a:r>
              <a:rPr lang="en-US" sz="1400" dirty="0" err="1">
                <a:latin typeface="Cambria" panose="02040503050406030204" pitchFamily="18" charset="0"/>
              </a:rPr>
              <a:t>Mavor</a:t>
            </a:r>
            <a:r>
              <a:rPr lang="en-US" sz="1400" dirty="0">
                <a:latin typeface="Cambria" panose="02040503050406030204" pitchFamily="18" charset="0"/>
              </a:rPr>
              <a:t>. Modeling Human and Organizational Behavior: Application to Military Simulations. Washington, D.C.: National Academy, 1998. </a:t>
            </a:r>
          </a:p>
          <a:p>
            <a:pPr>
              <a:spcBef>
                <a:spcPts val="0"/>
              </a:spcBef>
              <a:buNone/>
            </a:pPr>
            <a:endParaRPr lang="en-US" sz="1400" dirty="0">
              <a:latin typeface="Cambria" panose="02040503050406030204" pitchFamily="18" charset="0"/>
            </a:endParaRPr>
          </a:p>
        </p:txBody>
      </p:sp>
    </p:spTree>
    <p:extLst>
      <p:ext uri="{BB962C8B-B14F-4D97-AF65-F5344CB8AC3E}">
        <p14:creationId xmlns:p14="http://schemas.microsoft.com/office/powerpoint/2010/main" val="1780733276"/>
      </p:ext>
    </p:extLst>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1165475" y="665975"/>
            <a:ext cx="6858000" cy="459900"/>
          </a:xfrm>
          <a:prstGeom prst="rect">
            <a:avLst/>
          </a:prstGeom>
        </p:spPr>
        <p:txBody>
          <a:bodyPr lIns="91425" tIns="91425" rIns="91425" bIns="91425" anchor="b" anchorCtr="0">
            <a:noAutofit/>
          </a:bodyPr>
          <a:lstStyle/>
          <a:p>
            <a:pPr lvl="0">
              <a:spcBef>
                <a:spcPts val="0"/>
              </a:spcBef>
              <a:buNone/>
            </a:pPr>
            <a:r>
              <a:rPr lang="en" sz="3200" dirty="0" smtClean="0">
                <a:latin typeface="Cambria" panose="02040503050406030204" pitchFamily="18" charset="0"/>
              </a:rPr>
              <a:t>References continued</a:t>
            </a:r>
            <a:endParaRPr lang="en" sz="3200" dirty="0">
              <a:solidFill>
                <a:srgbClr val="39C0BA"/>
              </a:solidFill>
              <a:latin typeface="Cambria" panose="02040503050406030204" pitchFamily="18" charset="0"/>
            </a:endParaRPr>
          </a:p>
        </p:txBody>
      </p:sp>
      <p:sp>
        <p:nvSpPr>
          <p:cNvPr id="96" name="Shape 96"/>
          <p:cNvSpPr txBox="1">
            <a:spLocks noGrp="1"/>
          </p:cNvSpPr>
          <p:nvPr>
            <p:ph type="body" idx="1"/>
          </p:nvPr>
        </p:nvSpPr>
        <p:spPr>
          <a:xfrm>
            <a:off x="1165497" y="1585500"/>
            <a:ext cx="6858000" cy="4967700"/>
          </a:xfrm>
          <a:prstGeom prst="rect">
            <a:avLst/>
          </a:prstGeom>
        </p:spPr>
        <p:txBody>
          <a:bodyPr lIns="91425" tIns="91425" rIns="91425" bIns="91425" anchor="t" anchorCtr="0">
            <a:noAutofit/>
          </a:bodyPr>
          <a:lstStyle/>
          <a:p>
            <a:pPr>
              <a:spcBef>
                <a:spcPts val="0"/>
              </a:spcBef>
              <a:buNone/>
            </a:pPr>
            <a:endParaRPr lang="en-US" sz="1400" dirty="0">
              <a:latin typeface="Cambria" panose="02040503050406030204" pitchFamily="18" charset="0"/>
            </a:endParaRPr>
          </a:p>
          <a:p>
            <a:pPr>
              <a:spcBef>
                <a:spcPts val="0"/>
              </a:spcBef>
              <a:buNone/>
            </a:pPr>
            <a:r>
              <a:rPr lang="en-US" sz="1400" dirty="0" smtClean="0">
                <a:latin typeface="Cambria" panose="02040503050406030204" pitchFamily="18" charset="0"/>
              </a:rPr>
              <a:t>13. </a:t>
            </a:r>
            <a:r>
              <a:rPr lang="en-US" sz="1400" dirty="0">
                <a:latin typeface="Cambria" panose="02040503050406030204" pitchFamily="18" charset="0"/>
              </a:rPr>
              <a:t>Stanley, Robert W., II. Attacking the Mobile Ballistic Missile Threat in the Post-Cold War Environment. New Rules to an Old Game. Thesis. AIR UNIV MAXWELL AFB AL SCHOOL OF ADVANCED AIR AND SPACE STUDIES, 2006. Fort Belvoir: DEFENSE TECHNICAL INFORMATION CENTER, 2006</a:t>
            </a:r>
            <a:r>
              <a:rPr lang="en-US" sz="1400" dirty="0" smtClean="0">
                <a:latin typeface="Cambria" panose="02040503050406030204" pitchFamily="18" charset="0"/>
              </a:rPr>
              <a:t>.</a:t>
            </a:r>
          </a:p>
          <a:p>
            <a:pPr>
              <a:spcBef>
                <a:spcPts val="0"/>
              </a:spcBef>
              <a:buNone/>
            </a:pPr>
            <a:endParaRPr lang="en-US" sz="1400" dirty="0">
              <a:latin typeface="Cambria" panose="02040503050406030204" pitchFamily="18" charset="0"/>
            </a:endParaRPr>
          </a:p>
          <a:p>
            <a:pPr>
              <a:spcBef>
                <a:spcPts val="0"/>
              </a:spcBef>
              <a:buNone/>
            </a:pPr>
            <a:r>
              <a:rPr lang="en-US" sz="1400" dirty="0" smtClean="0">
                <a:latin typeface="Cambria" panose="02040503050406030204" pitchFamily="18" charset="0"/>
              </a:rPr>
              <a:t>14. </a:t>
            </a:r>
            <a:r>
              <a:rPr lang="en-US" sz="1400" dirty="0">
                <a:latin typeface="Cambria" panose="02040503050406030204" pitchFamily="18" charset="0"/>
              </a:rPr>
              <a:t>Thompson, Mark, et al. "The Great Scud Hunt." Time 160.26 (2002): 34. Academic Search Alumni Edition. Web. 28 Apr. 2016</a:t>
            </a:r>
            <a:r>
              <a:rPr lang="en-US" sz="1400" dirty="0" smtClean="0">
                <a:latin typeface="Cambria" panose="02040503050406030204" pitchFamily="18" charset="0"/>
              </a:rPr>
              <a:t>.</a:t>
            </a:r>
          </a:p>
          <a:p>
            <a:pPr>
              <a:spcBef>
                <a:spcPts val="0"/>
              </a:spcBef>
              <a:buNone/>
            </a:pPr>
            <a:endParaRPr lang="en-US" sz="1400" dirty="0">
              <a:latin typeface="Cambria" panose="02040503050406030204" pitchFamily="18" charset="0"/>
            </a:endParaRPr>
          </a:p>
          <a:p>
            <a:pPr>
              <a:spcBef>
                <a:spcPts val="0"/>
              </a:spcBef>
              <a:buNone/>
            </a:pPr>
            <a:r>
              <a:rPr lang="en-US" sz="1400" dirty="0" smtClean="0">
                <a:latin typeface="Cambria" panose="02040503050406030204" pitchFamily="18" charset="0"/>
              </a:rPr>
              <a:t>15. </a:t>
            </a:r>
            <a:r>
              <a:rPr lang="en-US" sz="1400" dirty="0">
                <a:latin typeface="Cambria" panose="02040503050406030204" pitchFamily="18" charset="0"/>
              </a:rPr>
              <a:t>"V2ROCKET.COM - The A-4/V-2 Resource Site - The V-2 Rocket." V2ROCKET.COM - The A-4/V-2 Resource Site - The V-2 Rocket. Web. 29 Feb. 2016</a:t>
            </a:r>
            <a:r>
              <a:rPr lang="en-US" sz="1400" dirty="0" smtClean="0">
                <a:latin typeface="Cambria" panose="02040503050406030204" pitchFamily="18" charset="0"/>
              </a:rPr>
              <a:t>.</a:t>
            </a:r>
          </a:p>
          <a:p>
            <a:pPr>
              <a:spcBef>
                <a:spcPts val="0"/>
              </a:spcBef>
              <a:buNone/>
            </a:pPr>
            <a:endParaRPr lang="en-US" sz="1400" dirty="0">
              <a:latin typeface="Cambria" panose="02040503050406030204" pitchFamily="18" charset="0"/>
            </a:endParaRPr>
          </a:p>
          <a:p>
            <a:pPr>
              <a:spcBef>
                <a:spcPts val="0"/>
              </a:spcBef>
              <a:buNone/>
            </a:pPr>
            <a:r>
              <a:rPr lang="en-US" sz="1400" dirty="0" smtClean="0">
                <a:latin typeface="Cambria" panose="02040503050406030204" pitchFamily="18" charset="0"/>
              </a:rPr>
              <a:t>16. </a:t>
            </a:r>
            <a:r>
              <a:rPr lang="en-US" sz="1400" dirty="0" err="1">
                <a:latin typeface="Cambria" panose="02040503050406030204" pitchFamily="18" charset="0"/>
              </a:rPr>
              <a:t>Zaloga</a:t>
            </a:r>
            <a:r>
              <a:rPr lang="en-US" sz="1400" dirty="0">
                <a:latin typeface="Cambria" panose="02040503050406030204" pitchFamily="18" charset="0"/>
              </a:rPr>
              <a:t>, Steve, and Jim Laurier. V-1 Flying Bomb, 1942-52: Hitler's Infamous "doodlebug" Oxford, U.K.: Osprey Pub., 2005. </a:t>
            </a:r>
          </a:p>
          <a:p>
            <a:pPr>
              <a:spcBef>
                <a:spcPts val="0"/>
              </a:spcBef>
              <a:buNone/>
            </a:pPr>
            <a:endParaRPr lang="en-US" sz="1400" dirty="0">
              <a:latin typeface="Cambria" panose="02040503050406030204" pitchFamily="18" charset="0"/>
            </a:endParaRPr>
          </a:p>
          <a:p>
            <a:pPr>
              <a:spcBef>
                <a:spcPts val="0"/>
              </a:spcBef>
              <a:buNone/>
            </a:pPr>
            <a:r>
              <a:rPr lang="en-US" sz="1400" dirty="0" smtClean="0">
                <a:latin typeface="Cambria" panose="02040503050406030204" pitchFamily="18" charset="0"/>
              </a:rPr>
              <a:t>17. </a:t>
            </a:r>
            <a:r>
              <a:rPr lang="en-US" sz="1400" dirty="0" err="1">
                <a:latin typeface="Cambria" panose="02040503050406030204" pitchFamily="18" charset="0"/>
              </a:rPr>
              <a:t>Zaloga</a:t>
            </a:r>
            <a:r>
              <a:rPr lang="en-US" sz="1400" dirty="0">
                <a:latin typeface="Cambria" panose="02040503050406030204" pitchFamily="18" charset="0"/>
              </a:rPr>
              <a:t>, Steven J., and Robert </a:t>
            </a:r>
            <a:r>
              <a:rPr lang="en-US" sz="1400" dirty="0" err="1">
                <a:latin typeface="Cambria" panose="02040503050406030204" pitchFamily="18" charset="0"/>
              </a:rPr>
              <a:t>Calow</a:t>
            </a:r>
            <a:r>
              <a:rPr lang="en-US" sz="1400" dirty="0">
                <a:latin typeface="Cambria" panose="02040503050406030204" pitchFamily="18" charset="0"/>
              </a:rPr>
              <a:t>. V-2 Ballistic Missile 1942-52. Oxford: Osprey, 2003</a:t>
            </a:r>
            <a:r>
              <a:rPr lang="en-US" sz="1400" dirty="0" smtClean="0">
                <a:latin typeface="Cambria" panose="02040503050406030204" pitchFamily="18" charset="0"/>
              </a:rPr>
              <a:t>.</a:t>
            </a:r>
          </a:p>
          <a:p>
            <a:pPr>
              <a:spcBef>
                <a:spcPts val="0"/>
              </a:spcBef>
              <a:buNone/>
            </a:pPr>
            <a:endParaRPr lang="en-US" sz="1400" dirty="0">
              <a:latin typeface="Cambria" panose="02040503050406030204" pitchFamily="18" charset="0"/>
            </a:endParaRPr>
          </a:p>
          <a:p>
            <a:pPr>
              <a:spcBef>
                <a:spcPts val="0"/>
              </a:spcBef>
              <a:buNone/>
            </a:pPr>
            <a:r>
              <a:rPr lang="en-US" sz="1400" dirty="0" smtClean="0">
                <a:latin typeface="Cambria" panose="02040503050406030204" pitchFamily="18" charset="0"/>
              </a:rPr>
              <a:t>18. </a:t>
            </a:r>
            <a:r>
              <a:rPr lang="en-US" sz="1400" dirty="0" err="1">
                <a:latin typeface="Cambria" panose="02040503050406030204" pitchFamily="18" charset="0"/>
              </a:rPr>
              <a:t>Zaloga</a:t>
            </a:r>
            <a:r>
              <a:rPr lang="en-US" sz="1400" dirty="0">
                <a:latin typeface="Cambria" panose="02040503050406030204" pitchFamily="18" charset="0"/>
              </a:rPr>
              <a:t>, Steve, Hugh Johnson, and Chris Taylor. German V-weapon Sites 1943-45. Oxford: Osprey, 2007. </a:t>
            </a:r>
          </a:p>
          <a:p>
            <a:pPr>
              <a:spcBef>
                <a:spcPts val="0"/>
              </a:spcBef>
              <a:buNone/>
            </a:pPr>
            <a:endParaRPr lang="en" sz="2000" dirty="0">
              <a:latin typeface="Cambria" panose="02040503050406030204" pitchFamily="18" charset="0"/>
            </a:endParaRPr>
          </a:p>
        </p:txBody>
      </p:sp>
    </p:spTree>
    <p:extLst>
      <p:ext uri="{BB962C8B-B14F-4D97-AF65-F5344CB8AC3E}">
        <p14:creationId xmlns:p14="http://schemas.microsoft.com/office/powerpoint/2010/main" val="3866856250"/>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6858000" cy="459900"/>
          </a:xfrm>
        </p:spPr>
        <p:txBody>
          <a:bodyPr/>
          <a:lstStyle/>
          <a:p>
            <a:r>
              <a:rPr lang="en-US" sz="3200" dirty="0" smtClean="0">
                <a:latin typeface="Cambria" panose="02040503050406030204" pitchFamily="18" charset="0"/>
              </a:rPr>
              <a:t>Project background</a:t>
            </a:r>
            <a:endParaRPr lang="en-US" sz="3200" dirty="0">
              <a:latin typeface="Cambria" panose="02040503050406030204" pitchFamily="18" charset="0"/>
            </a:endParaRPr>
          </a:p>
        </p:txBody>
      </p:sp>
      <p:sp>
        <p:nvSpPr>
          <p:cNvPr id="3" name="Text Placeholder 2"/>
          <p:cNvSpPr>
            <a:spLocks noGrp="1"/>
          </p:cNvSpPr>
          <p:nvPr>
            <p:ph type="body" idx="1"/>
          </p:nvPr>
        </p:nvSpPr>
        <p:spPr>
          <a:xfrm>
            <a:off x="1066800" y="1737900"/>
            <a:ext cx="8054703" cy="4967700"/>
          </a:xfrm>
        </p:spPr>
        <p:txBody>
          <a:bodyPr/>
          <a:lstStyle/>
          <a:p>
            <a:r>
              <a:rPr lang="en-US" sz="2000" dirty="0">
                <a:latin typeface="Cambria" panose="02040503050406030204" pitchFamily="18" charset="0"/>
              </a:rPr>
              <a:t> The V-2 missile is the progenitor for all modern mobile missile </a:t>
            </a:r>
            <a:r>
              <a:rPr lang="en-US" sz="2000" dirty="0" smtClean="0">
                <a:latin typeface="Cambria" panose="02040503050406030204" pitchFamily="18" charset="0"/>
              </a:rPr>
              <a:t>systems</a:t>
            </a:r>
            <a:endParaRPr lang="en-US" sz="2000" dirty="0">
              <a:latin typeface="Cambria" panose="02040503050406030204" pitchFamily="18" charset="0"/>
            </a:endParaRPr>
          </a:p>
          <a:p>
            <a:endParaRPr lang="en-US" sz="2000" dirty="0">
              <a:latin typeface="Cambria" panose="02040503050406030204" pitchFamily="18" charset="0"/>
            </a:endParaRPr>
          </a:p>
          <a:p>
            <a:r>
              <a:rPr lang="en-US" sz="2000" dirty="0" smtClean="0">
                <a:latin typeface="Cambria" panose="02040503050406030204" pitchFamily="18" charset="0"/>
              </a:rPr>
              <a:t> </a:t>
            </a:r>
            <a:r>
              <a:rPr lang="en-US" sz="2000" dirty="0">
                <a:latin typeface="Cambria" panose="02040503050406030204" pitchFamily="18" charset="0"/>
              </a:rPr>
              <a:t>We have extensive knowledge of the V-2 system, operations, and operational </a:t>
            </a:r>
            <a:r>
              <a:rPr lang="en-US" sz="2000" dirty="0" smtClean="0">
                <a:latin typeface="Cambria" panose="02040503050406030204" pitchFamily="18" charset="0"/>
              </a:rPr>
              <a:t>limitations; information all ideally suited to modeling</a:t>
            </a:r>
          </a:p>
          <a:p>
            <a:endParaRPr lang="en-US" sz="2000" dirty="0">
              <a:latin typeface="Cambria" panose="02040503050406030204" pitchFamily="18" charset="0"/>
            </a:endParaRPr>
          </a:p>
          <a:p>
            <a:r>
              <a:rPr lang="en-US" sz="2000" dirty="0" smtClean="0">
                <a:latin typeface="Cambria" panose="02040503050406030204" pitchFamily="18" charset="0"/>
              </a:rPr>
              <a:t> Signature Analyst  will be used to create a geospatial predictive model from available and user created geospatial data layers</a:t>
            </a:r>
            <a:endParaRPr lang="en-US" sz="2000" dirty="0">
              <a:latin typeface="Cambria" panose="02040503050406030204" pitchFamily="18" charset="0"/>
            </a:endParaRPr>
          </a:p>
          <a:p>
            <a:endParaRPr lang="en-US" sz="2000" dirty="0">
              <a:latin typeface="Cambria" panose="02040503050406030204" pitchFamily="18" charset="0"/>
            </a:endParaRPr>
          </a:p>
          <a:p>
            <a:r>
              <a:rPr lang="en-US" sz="2000" dirty="0">
                <a:latin typeface="Cambria" panose="02040503050406030204" pitchFamily="18" charset="0"/>
              </a:rPr>
              <a:t> </a:t>
            </a:r>
            <a:r>
              <a:rPr lang="en-US" sz="2000" dirty="0" smtClean="0">
                <a:latin typeface="Cambria" panose="02040503050406030204" pitchFamily="18" charset="0"/>
              </a:rPr>
              <a:t>A new look at historical data to explain decision making from discovering spatial patterns associated with the V-2’s combat campaign</a:t>
            </a:r>
          </a:p>
          <a:p>
            <a:pPr>
              <a:buNone/>
            </a:pPr>
            <a:endParaRPr lang="en-US" sz="2000" dirty="0">
              <a:latin typeface="Cambria" panose="02040503050406030204" pitchFamily="18" charset="0"/>
            </a:endParaRPr>
          </a:p>
          <a:p>
            <a:r>
              <a:rPr lang="en-US" sz="2000" dirty="0" smtClean="0">
                <a:latin typeface="Cambria" panose="02040503050406030204" pitchFamily="18" charset="0"/>
              </a:rPr>
              <a:t>These spatial </a:t>
            </a:r>
            <a:r>
              <a:rPr lang="en-US" sz="2000" dirty="0">
                <a:latin typeface="Cambria" panose="02040503050406030204" pitchFamily="18" charset="0"/>
              </a:rPr>
              <a:t>patterns </a:t>
            </a:r>
            <a:r>
              <a:rPr lang="en-US" sz="2000" dirty="0" smtClean="0">
                <a:latin typeface="Cambria" panose="02040503050406030204" pitchFamily="18" charset="0"/>
              </a:rPr>
              <a:t>may </a:t>
            </a:r>
            <a:r>
              <a:rPr lang="en-US" sz="2000" dirty="0">
                <a:latin typeface="Cambria" panose="02040503050406030204" pitchFamily="18" charset="0"/>
              </a:rPr>
              <a:t>provide insight into </a:t>
            </a:r>
            <a:r>
              <a:rPr lang="en-US" sz="2000" dirty="0" smtClean="0">
                <a:latin typeface="Cambria" panose="02040503050406030204" pitchFamily="18" charset="0"/>
              </a:rPr>
              <a:t>other mobile </a:t>
            </a:r>
            <a:r>
              <a:rPr lang="en-US" sz="2000" dirty="0">
                <a:latin typeface="Cambria" panose="02040503050406030204" pitchFamily="18" charset="0"/>
              </a:rPr>
              <a:t>missile </a:t>
            </a:r>
            <a:r>
              <a:rPr lang="en-US" sz="2000" dirty="0" smtClean="0">
                <a:latin typeface="Cambria" panose="02040503050406030204" pitchFamily="18" charset="0"/>
              </a:rPr>
              <a:t>operations</a:t>
            </a:r>
          </a:p>
          <a:p>
            <a:endParaRPr lang="en-US" sz="2000" dirty="0">
              <a:latin typeface="Cambria" panose="02040503050406030204" pitchFamily="18" charset="0"/>
            </a:endParaRPr>
          </a:p>
          <a:p>
            <a:endParaRPr lang="en-US" sz="2000" dirty="0">
              <a:latin typeface="Cambria" panose="02040503050406030204" pitchFamily="18" charset="0"/>
            </a:endParaRPr>
          </a:p>
          <a:p>
            <a:endParaRPr lang="en-US" sz="2000" dirty="0">
              <a:latin typeface="Cambria" panose="02040503050406030204" pitchFamily="18" charset="0"/>
            </a:endParaRPr>
          </a:p>
          <a:p>
            <a:endParaRPr lang="en-US" sz="2000" dirty="0" smtClean="0">
              <a:latin typeface="Cambria" panose="02040503050406030204" pitchFamily="18" charset="0"/>
            </a:endParaRPr>
          </a:p>
        </p:txBody>
      </p:sp>
    </p:spTree>
    <p:extLst>
      <p:ext uri="{BB962C8B-B14F-4D97-AF65-F5344CB8AC3E}">
        <p14:creationId xmlns:p14="http://schemas.microsoft.com/office/powerpoint/2010/main" val="5109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ndrew\Desktop\Sep_194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1120" y="0"/>
            <a:ext cx="5257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a:spLocks noGrp="1"/>
          </p:cNvSpPr>
          <p:nvPr>
            <p:ph type="body" idx="1"/>
          </p:nvPr>
        </p:nvSpPr>
        <p:spPr>
          <a:xfrm>
            <a:off x="1013096" y="1767840"/>
            <a:ext cx="2796904" cy="4953000"/>
          </a:xfrm>
        </p:spPr>
        <p:txBody>
          <a:bodyPr/>
          <a:lstStyle/>
          <a:p>
            <a:pPr marL="285750" indent="-285750"/>
            <a:r>
              <a:rPr lang="en-US" sz="1400" dirty="0" smtClean="0">
                <a:latin typeface="Cambria" panose="02040503050406030204" pitchFamily="18" charset="0"/>
              </a:rPr>
              <a:t>Target must be in range of the system (300 kilometers)</a:t>
            </a:r>
          </a:p>
          <a:p>
            <a:pPr marL="285750" indent="-285750"/>
            <a:r>
              <a:rPr lang="en-US" sz="1400" dirty="0" smtClean="0">
                <a:latin typeface="Cambria" panose="02040503050406030204" pitchFamily="18" charset="0"/>
              </a:rPr>
              <a:t>Roads must be at least three meters wide</a:t>
            </a:r>
          </a:p>
          <a:p>
            <a:pPr marL="285750" indent="-285750"/>
            <a:r>
              <a:rPr lang="en-US" sz="1400" dirty="0" smtClean="0">
                <a:latin typeface="Cambria" panose="02040503050406030204" pitchFamily="18" charset="0"/>
              </a:rPr>
              <a:t>System must be within 30 meters of a road</a:t>
            </a:r>
          </a:p>
          <a:p>
            <a:pPr marL="285750" indent="-285750"/>
            <a:r>
              <a:rPr lang="en-US" sz="1400" dirty="0" smtClean="0">
                <a:latin typeface="Cambria" panose="02040503050406030204" pitchFamily="18" charset="0"/>
              </a:rPr>
              <a:t>Access to rail station within 20 kilometers</a:t>
            </a:r>
          </a:p>
          <a:p>
            <a:pPr marL="285750" indent="-285750"/>
            <a:r>
              <a:rPr lang="en-US" sz="1400" dirty="0" smtClean="0">
                <a:latin typeface="Cambria" panose="02040503050406030204" pitchFamily="18" charset="0"/>
              </a:rPr>
              <a:t>Elevation must be low; less than 5%</a:t>
            </a:r>
          </a:p>
          <a:p>
            <a:pPr marL="285750" indent="-285750"/>
            <a:endParaRPr lang="en-US" sz="1400" dirty="0">
              <a:latin typeface="Cambria" panose="02040503050406030204" pitchFamily="18" charset="0"/>
            </a:endParaRPr>
          </a:p>
        </p:txBody>
      </p:sp>
      <p:sp>
        <p:nvSpPr>
          <p:cNvPr id="5" name="Title 1"/>
          <p:cNvSpPr>
            <a:spLocks noGrp="1"/>
          </p:cNvSpPr>
          <p:nvPr>
            <p:ph type="title"/>
          </p:nvPr>
        </p:nvSpPr>
        <p:spPr>
          <a:xfrm>
            <a:off x="1165475" y="398125"/>
            <a:ext cx="2715645" cy="973475"/>
          </a:xfrm>
        </p:spPr>
        <p:txBody>
          <a:bodyPr/>
          <a:lstStyle/>
          <a:p>
            <a:r>
              <a:rPr lang="en-US" sz="2400" dirty="0" smtClean="0">
                <a:latin typeface="Cambria" panose="02040503050406030204" pitchFamily="18" charset="0"/>
              </a:rPr>
              <a:t>Limitations for V-2 launch sites</a:t>
            </a:r>
            <a:endParaRPr lang="en-US" sz="2400" dirty="0">
              <a:latin typeface="Cambria" panose="02040503050406030204" pitchFamily="18" charset="0"/>
            </a:endParaRPr>
          </a:p>
        </p:txBody>
      </p:sp>
    </p:spTree>
    <p:extLst>
      <p:ext uri="{BB962C8B-B14F-4D97-AF65-F5344CB8AC3E}">
        <p14:creationId xmlns:p14="http://schemas.microsoft.com/office/powerpoint/2010/main" val="90560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mbria" panose="02040503050406030204" pitchFamily="18" charset="0"/>
              </a:rPr>
              <a:t>Goals and objectives</a:t>
            </a:r>
            <a:endParaRPr lang="en-US" sz="3200" dirty="0">
              <a:latin typeface="Cambria" panose="02040503050406030204" pitchFamily="18" charset="0"/>
            </a:endParaRPr>
          </a:p>
        </p:txBody>
      </p:sp>
      <p:sp>
        <p:nvSpPr>
          <p:cNvPr id="3" name="Text Placeholder 2"/>
          <p:cNvSpPr>
            <a:spLocks noGrp="1"/>
          </p:cNvSpPr>
          <p:nvPr>
            <p:ph type="body" idx="1"/>
          </p:nvPr>
        </p:nvSpPr>
        <p:spPr>
          <a:xfrm>
            <a:off x="1295400" y="1752600"/>
            <a:ext cx="7826103" cy="4967700"/>
          </a:xfrm>
        </p:spPr>
        <p:txBody>
          <a:bodyPr/>
          <a:lstStyle/>
          <a:p>
            <a:pPr>
              <a:buNone/>
            </a:pPr>
            <a:r>
              <a:rPr lang="en-US" sz="2000" b="1" u="sng" dirty="0" smtClean="0">
                <a:latin typeface="Cambria" panose="02040503050406030204" pitchFamily="18" charset="0"/>
              </a:rPr>
              <a:t>Goal</a:t>
            </a:r>
            <a:r>
              <a:rPr lang="en-US" sz="2000" dirty="0" smtClean="0">
                <a:latin typeface="Cambria" panose="02040503050406030204" pitchFamily="18" charset="0"/>
              </a:rPr>
              <a:t>: Develop a geospatial predictive model </a:t>
            </a:r>
            <a:r>
              <a:rPr lang="en-US" sz="2000" dirty="0">
                <a:latin typeface="Cambria" panose="02040503050406030204" pitchFamily="18" charset="0"/>
              </a:rPr>
              <a:t>that </a:t>
            </a:r>
            <a:r>
              <a:rPr lang="en-US" sz="2000" dirty="0" smtClean="0">
                <a:latin typeface="Cambria" panose="02040503050406030204" pitchFamily="18" charset="0"/>
              </a:rPr>
              <a:t>accurately predicts the locations </a:t>
            </a:r>
            <a:r>
              <a:rPr lang="en-US" sz="2000" dirty="0">
                <a:latin typeface="Cambria" panose="02040503050406030204" pitchFamily="18" charset="0"/>
              </a:rPr>
              <a:t>of V-2 launch </a:t>
            </a:r>
            <a:r>
              <a:rPr lang="en-US" sz="2000" dirty="0" smtClean="0">
                <a:latin typeface="Cambria" panose="02040503050406030204" pitchFamily="18" charset="0"/>
              </a:rPr>
              <a:t>sites</a:t>
            </a:r>
          </a:p>
          <a:p>
            <a:pPr>
              <a:buNone/>
            </a:pPr>
            <a:endParaRPr lang="en-US" sz="2000" dirty="0" smtClean="0">
              <a:latin typeface="Cambria" panose="02040503050406030204" pitchFamily="18" charset="0"/>
            </a:endParaRPr>
          </a:p>
          <a:p>
            <a:pPr>
              <a:buNone/>
            </a:pPr>
            <a:r>
              <a:rPr lang="en-US" sz="2000" b="1" u="sng" dirty="0" smtClean="0">
                <a:latin typeface="Cambria" panose="02040503050406030204" pitchFamily="18" charset="0"/>
              </a:rPr>
              <a:t>Goal</a:t>
            </a:r>
            <a:r>
              <a:rPr lang="en-US" sz="2000" dirty="0" smtClean="0">
                <a:latin typeface="Cambria" panose="02040503050406030204" pitchFamily="18" charset="0"/>
              </a:rPr>
              <a:t>: Contribute </a:t>
            </a:r>
            <a:r>
              <a:rPr lang="en-US" sz="2000" dirty="0">
                <a:latin typeface="Cambria" panose="02040503050406030204" pitchFamily="18" charset="0"/>
              </a:rPr>
              <a:t>a new perspective and method of analyzing the historic  V-2 </a:t>
            </a:r>
            <a:r>
              <a:rPr lang="en-US" sz="2000" dirty="0" smtClean="0">
                <a:latin typeface="Cambria" panose="02040503050406030204" pitchFamily="18" charset="0"/>
              </a:rPr>
              <a:t>campaign</a:t>
            </a:r>
          </a:p>
          <a:p>
            <a:pPr>
              <a:buNone/>
            </a:pPr>
            <a:endParaRPr lang="en-US" sz="2000" dirty="0" smtClean="0">
              <a:latin typeface="Cambria" panose="02040503050406030204" pitchFamily="18" charset="0"/>
            </a:endParaRPr>
          </a:p>
          <a:p>
            <a:pPr>
              <a:buNone/>
            </a:pPr>
            <a:r>
              <a:rPr lang="en-US" sz="2000" b="1" u="sng" dirty="0" smtClean="0">
                <a:latin typeface="Cambria" panose="02040503050406030204" pitchFamily="18" charset="0"/>
              </a:rPr>
              <a:t>Objective</a:t>
            </a:r>
            <a:r>
              <a:rPr lang="en-US" sz="2000" dirty="0" smtClean="0">
                <a:latin typeface="Cambria" panose="02040503050406030204" pitchFamily="18" charset="0"/>
              </a:rPr>
              <a:t>: Test spatial Bayesian probability as an area limitation analysis method</a:t>
            </a:r>
          </a:p>
        </p:txBody>
      </p:sp>
    </p:spTree>
    <p:extLst>
      <p:ext uri="{BB962C8B-B14F-4D97-AF65-F5344CB8AC3E}">
        <p14:creationId xmlns:p14="http://schemas.microsoft.com/office/powerpoint/2010/main" val="3376112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ambria" panose="02040503050406030204" pitchFamily="18" charset="0"/>
              </a:rPr>
              <a:t>Proposed research method</a:t>
            </a:r>
            <a:endParaRPr lang="en-US" sz="3200" dirty="0">
              <a:latin typeface="Cambria" panose="02040503050406030204" pitchFamily="18" charset="0"/>
            </a:endParaRPr>
          </a:p>
        </p:txBody>
      </p:sp>
      <p:sp>
        <p:nvSpPr>
          <p:cNvPr id="3" name="Text Placeholder 2"/>
          <p:cNvSpPr>
            <a:spLocks noGrp="1"/>
          </p:cNvSpPr>
          <p:nvPr>
            <p:ph type="body" idx="1"/>
          </p:nvPr>
        </p:nvSpPr>
        <p:spPr>
          <a:xfrm>
            <a:off x="1295400" y="1752600"/>
            <a:ext cx="7826103" cy="4953000"/>
          </a:xfrm>
        </p:spPr>
        <p:txBody>
          <a:bodyPr/>
          <a:lstStyle/>
          <a:p>
            <a:r>
              <a:rPr lang="en-US" sz="2000" dirty="0" smtClean="0">
                <a:latin typeface="Cambria" panose="02040503050406030204" pitchFamily="18" charset="0"/>
              </a:rPr>
              <a:t> Collect or create spatial data layers such as V-2 wartime launch sites in The Hague, road and rail data, urban areas, elevation data</a:t>
            </a:r>
          </a:p>
          <a:p>
            <a:pPr>
              <a:buNone/>
            </a:pPr>
            <a:endParaRPr lang="en-US" sz="2000" dirty="0" smtClean="0">
              <a:latin typeface="Cambria" panose="02040503050406030204" pitchFamily="18" charset="0"/>
            </a:endParaRPr>
          </a:p>
          <a:p>
            <a:r>
              <a:rPr lang="en-US" sz="2000" dirty="0">
                <a:latin typeface="Cambria" panose="02040503050406030204" pitchFamily="18" charset="0"/>
              </a:rPr>
              <a:t> </a:t>
            </a:r>
            <a:r>
              <a:rPr lang="en-US" sz="2000" dirty="0" smtClean="0">
                <a:latin typeface="Cambria" panose="02040503050406030204" pitchFamily="18" charset="0"/>
              </a:rPr>
              <a:t>Determine real and self-imposed operational limits on the V-2</a:t>
            </a:r>
          </a:p>
          <a:p>
            <a:endParaRPr lang="en-US" sz="2000" dirty="0" smtClean="0">
              <a:latin typeface="Cambria" panose="02040503050406030204" pitchFamily="18" charset="0"/>
            </a:endParaRPr>
          </a:p>
          <a:p>
            <a:r>
              <a:rPr lang="en-US" sz="2000" dirty="0">
                <a:latin typeface="Cambria" panose="02040503050406030204" pitchFamily="18" charset="0"/>
              </a:rPr>
              <a:t> </a:t>
            </a:r>
            <a:r>
              <a:rPr lang="en-US" sz="2000" dirty="0" smtClean="0">
                <a:latin typeface="Cambria" panose="02040503050406030204" pitchFamily="18" charset="0"/>
              </a:rPr>
              <a:t>Discover and classify map or maps to obtain terrain data from 1944-45 in and around The Hague</a:t>
            </a:r>
          </a:p>
          <a:p>
            <a:pPr>
              <a:buNone/>
            </a:pPr>
            <a:endParaRPr lang="en-US" sz="2000" dirty="0" smtClean="0">
              <a:latin typeface="Cambria" panose="02040503050406030204" pitchFamily="18" charset="0"/>
            </a:endParaRPr>
          </a:p>
          <a:p>
            <a:r>
              <a:rPr lang="en-US" sz="2000" dirty="0">
                <a:latin typeface="Cambria" panose="02040503050406030204" pitchFamily="18" charset="0"/>
              </a:rPr>
              <a:t> </a:t>
            </a:r>
            <a:r>
              <a:rPr lang="en-US" sz="2000" dirty="0" smtClean="0">
                <a:latin typeface="Cambria" panose="02040503050406030204" pitchFamily="18" charset="0"/>
              </a:rPr>
              <a:t>Use Signature Analyst software to test Bayesian probability as a means of developing a geospatial predictive model</a:t>
            </a:r>
          </a:p>
          <a:p>
            <a:endParaRPr lang="en-US" sz="2000" dirty="0" smtClean="0">
              <a:latin typeface="Cambria" panose="02040503050406030204" pitchFamily="18" charset="0"/>
            </a:endParaRPr>
          </a:p>
          <a:p>
            <a:r>
              <a:rPr lang="en-US" sz="2000" dirty="0">
                <a:latin typeface="Cambria" panose="02040503050406030204" pitchFamily="18" charset="0"/>
              </a:rPr>
              <a:t> </a:t>
            </a:r>
            <a:r>
              <a:rPr lang="en-US" sz="2000" dirty="0" smtClean="0">
                <a:latin typeface="Cambria" panose="02040503050406030204" pitchFamily="18" charset="0"/>
              </a:rPr>
              <a:t>Compare historical information on the V-2 with results from Signature Analyst to determine the model’s accuracy</a:t>
            </a:r>
          </a:p>
        </p:txBody>
      </p:sp>
    </p:spTree>
    <p:extLst>
      <p:ext uri="{BB962C8B-B14F-4D97-AF65-F5344CB8AC3E}">
        <p14:creationId xmlns:p14="http://schemas.microsoft.com/office/powerpoint/2010/main" val="234924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75" y="533400"/>
            <a:ext cx="6858000" cy="592475"/>
          </a:xfrm>
        </p:spPr>
        <p:txBody>
          <a:bodyPr/>
          <a:lstStyle/>
          <a:p>
            <a:r>
              <a:rPr lang="en-US" sz="3200" dirty="0" smtClean="0">
                <a:latin typeface="Cambria" panose="02040503050406030204" pitchFamily="18" charset="0"/>
              </a:rPr>
              <a:t>Signature Analyst</a:t>
            </a:r>
            <a:endParaRPr lang="en-US" sz="3200" dirty="0">
              <a:latin typeface="Cambria" panose="02040503050406030204" pitchFamily="18" charset="0"/>
            </a:endParaRPr>
          </a:p>
        </p:txBody>
      </p:sp>
      <p:sp>
        <p:nvSpPr>
          <p:cNvPr id="3" name="Text Placeholder 2"/>
          <p:cNvSpPr>
            <a:spLocks noGrp="1"/>
          </p:cNvSpPr>
          <p:nvPr>
            <p:ph type="body" idx="1"/>
          </p:nvPr>
        </p:nvSpPr>
        <p:spPr>
          <a:xfrm>
            <a:off x="1295400" y="1737900"/>
            <a:ext cx="6858000" cy="4967700"/>
          </a:xfrm>
        </p:spPr>
        <p:txBody>
          <a:bodyPr/>
          <a:lstStyle/>
          <a:p>
            <a:r>
              <a:rPr lang="en-US" sz="2000" dirty="0" smtClean="0">
                <a:latin typeface="Cambria" panose="02040503050406030204" pitchFamily="18" charset="0"/>
              </a:rPr>
              <a:t> Digital Globe proprietary </a:t>
            </a:r>
            <a:r>
              <a:rPr lang="en-US" sz="2000" dirty="0">
                <a:latin typeface="Cambria" panose="02040503050406030204" pitchFamily="18" charset="0"/>
              </a:rPr>
              <a:t>software designed to show where an event is most likely to occur, risks and opportunities, and how to best deploy </a:t>
            </a:r>
            <a:r>
              <a:rPr lang="en-US" sz="2000" dirty="0" smtClean="0">
                <a:latin typeface="Cambria" panose="02040503050406030204" pitchFamily="18" charset="0"/>
              </a:rPr>
              <a:t>resources</a:t>
            </a:r>
          </a:p>
          <a:p>
            <a:endParaRPr lang="en-US" sz="2000" dirty="0">
              <a:latin typeface="Cambria" panose="02040503050406030204" pitchFamily="18" charset="0"/>
            </a:endParaRPr>
          </a:p>
          <a:p>
            <a:r>
              <a:rPr lang="en-US" sz="2000" dirty="0">
                <a:latin typeface="Cambria" panose="02040503050406030204" pitchFamily="18" charset="0"/>
              </a:rPr>
              <a:t> </a:t>
            </a:r>
            <a:r>
              <a:rPr lang="en-US" sz="2000" dirty="0" smtClean="0">
                <a:latin typeface="Cambria" panose="02040503050406030204" pitchFamily="18" charset="0"/>
              </a:rPr>
              <a:t>Relies on geospatial </a:t>
            </a:r>
            <a:r>
              <a:rPr lang="en-US" sz="2000" dirty="0">
                <a:latin typeface="Cambria" panose="02040503050406030204" pitchFamily="18" charset="0"/>
              </a:rPr>
              <a:t>preference modeling which assumes that human behavior and other events are influenced by a wide range of environmental, cultural, and social factors</a:t>
            </a:r>
          </a:p>
          <a:p>
            <a:endParaRPr lang="en-US" sz="2000" dirty="0" smtClean="0">
              <a:latin typeface="Cambria" panose="02040503050406030204" pitchFamily="18" charset="0"/>
            </a:endParaRPr>
          </a:p>
          <a:p>
            <a:r>
              <a:rPr lang="en-US" sz="2000" dirty="0">
                <a:latin typeface="Cambria" panose="02040503050406030204" pitchFamily="18" charset="0"/>
              </a:rPr>
              <a:t> </a:t>
            </a:r>
            <a:r>
              <a:rPr lang="en-US" sz="2000" dirty="0" smtClean="0">
                <a:latin typeface="Cambria" panose="02040503050406030204" pitchFamily="18" charset="0"/>
              </a:rPr>
              <a:t>Capable of both inductive and deductive modeling, though favors inductive modeling due to software capabilities</a:t>
            </a:r>
          </a:p>
          <a:p>
            <a:endParaRPr lang="en-US" sz="2000" dirty="0">
              <a:latin typeface="Cambria" panose="02040503050406030204" pitchFamily="18" charset="0"/>
            </a:endParaRPr>
          </a:p>
          <a:p>
            <a:r>
              <a:rPr lang="en-US" sz="2000" dirty="0" smtClean="0">
                <a:latin typeface="Cambria" panose="02040503050406030204" pitchFamily="18" charset="0"/>
              </a:rPr>
              <a:t> Produces a statistical locations map as an output showing the liklihood of future events based on user supplied datasets</a:t>
            </a:r>
            <a:endParaRPr lang="en-US" sz="2000" dirty="0">
              <a:latin typeface="Cambria" panose="02040503050406030204" pitchFamily="18" charset="0"/>
            </a:endParaRPr>
          </a:p>
        </p:txBody>
      </p:sp>
    </p:spTree>
    <p:extLst>
      <p:ext uri="{BB962C8B-B14F-4D97-AF65-F5344CB8AC3E}">
        <p14:creationId xmlns:p14="http://schemas.microsoft.com/office/powerpoint/2010/main" val="2834150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65475" y="665975"/>
            <a:ext cx="6858000" cy="459900"/>
          </a:xfrm>
        </p:spPr>
        <p:txBody>
          <a:bodyPr/>
          <a:lstStyle/>
          <a:p>
            <a:r>
              <a:rPr lang="en-US" sz="3200" dirty="0" smtClean="0">
                <a:latin typeface="Cambria" panose="02040503050406030204" pitchFamily="18" charset="0"/>
              </a:rPr>
              <a:t>Literature review</a:t>
            </a:r>
            <a:endParaRPr lang="en-US" sz="3200" dirty="0">
              <a:latin typeface="Cambria" panose="02040503050406030204" pitchFamily="18" charset="0"/>
            </a:endParaRPr>
          </a:p>
        </p:txBody>
      </p:sp>
      <p:sp>
        <p:nvSpPr>
          <p:cNvPr id="5" name="Text Placeholder 2"/>
          <p:cNvSpPr>
            <a:spLocks noGrp="1"/>
          </p:cNvSpPr>
          <p:nvPr>
            <p:ph type="body" idx="1"/>
          </p:nvPr>
        </p:nvSpPr>
        <p:spPr>
          <a:xfrm>
            <a:off x="1295400" y="1752600"/>
            <a:ext cx="7826103" cy="4967700"/>
          </a:xfrm>
        </p:spPr>
        <p:txBody>
          <a:bodyPr/>
          <a:lstStyle/>
          <a:p>
            <a:r>
              <a:rPr lang="en-US" sz="2000" dirty="0" smtClean="0">
                <a:latin typeface="Cambria" panose="02040503050406030204" pitchFamily="18" charset="0"/>
              </a:rPr>
              <a:t> V-2 literature focused on technical and operational aspects of the system in broad context</a:t>
            </a:r>
          </a:p>
          <a:p>
            <a:pPr>
              <a:buNone/>
            </a:pPr>
            <a:endParaRPr lang="en-US" sz="2000" dirty="0" smtClean="0">
              <a:latin typeface="Cambria" panose="02040503050406030204" pitchFamily="18" charset="0"/>
            </a:endParaRPr>
          </a:p>
          <a:p>
            <a:r>
              <a:rPr lang="en-US" sz="2000" dirty="0">
                <a:latin typeface="Cambria" panose="02040503050406030204" pitchFamily="18" charset="0"/>
              </a:rPr>
              <a:t> </a:t>
            </a:r>
            <a:r>
              <a:rPr lang="en-US" sz="2000" dirty="0" smtClean="0">
                <a:latin typeface="Cambria" panose="02040503050406030204" pitchFamily="18" charset="0"/>
              </a:rPr>
              <a:t>Predictive modeling against Iraqi SCUDs and theoretical work against mobile missile operations</a:t>
            </a:r>
          </a:p>
          <a:p>
            <a:endParaRPr lang="en-US" sz="2000" dirty="0">
              <a:latin typeface="Cambria" panose="02040503050406030204" pitchFamily="18" charset="0"/>
            </a:endParaRPr>
          </a:p>
          <a:p>
            <a:r>
              <a:rPr lang="en-US" sz="2000" dirty="0" smtClean="0">
                <a:latin typeface="Cambria" panose="02040503050406030204" pitchFamily="18" charset="0"/>
              </a:rPr>
              <a:t> Geospatial predictive modeling using Signature Analyst in other projects</a:t>
            </a:r>
            <a:endParaRPr lang="en-US" sz="1400" dirty="0" smtClean="0">
              <a:latin typeface="Cambria" panose="02040503050406030204" pitchFamily="18" charset="0"/>
            </a:endParaRPr>
          </a:p>
          <a:p>
            <a:pPr lvl="1">
              <a:buNone/>
            </a:pPr>
            <a:endParaRPr lang="en-US" sz="1400" dirty="0" smtClean="0">
              <a:latin typeface="Cambria" panose="02040503050406030204" pitchFamily="18" charset="0"/>
            </a:endParaRPr>
          </a:p>
        </p:txBody>
      </p:sp>
    </p:spTree>
    <p:extLst>
      <p:ext uri="{BB962C8B-B14F-4D97-AF65-F5344CB8AC3E}">
        <p14:creationId xmlns:p14="http://schemas.microsoft.com/office/powerpoint/2010/main" val="2801085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475" y="533400"/>
            <a:ext cx="6858000" cy="592475"/>
          </a:xfrm>
        </p:spPr>
        <p:txBody>
          <a:bodyPr/>
          <a:lstStyle/>
          <a:p>
            <a:r>
              <a:rPr lang="en-US" sz="3200" dirty="0" smtClean="0">
                <a:latin typeface="Cambria" panose="02040503050406030204" pitchFamily="18" charset="0"/>
              </a:rPr>
              <a:t>Signature Analyst examples</a:t>
            </a:r>
            <a:endParaRPr lang="en-US" sz="3200" dirty="0">
              <a:latin typeface="Cambria" panose="02040503050406030204" pitchFamily="18" charset="0"/>
            </a:endParaRPr>
          </a:p>
        </p:txBody>
      </p:sp>
      <p:sp>
        <p:nvSpPr>
          <p:cNvPr id="3" name="Text Placeholder 2"/>
          <p:cNvSpPr>
            <a:spLocks noGrp="1"/>
          </p:cNvSpPr>
          <p:nvPr>
            <p:ph type="body" idx="1"/>
          </p:nvPr>
        </p:nvSpPr>
        <p:spPr>
          <a:xfrm>
            <a:off x="1295400" y="1737900"/>
            <a:ext cx="6858000" cy="4967700"/>
          </a:xfrm>
        </p:spPr>
        <p:txBody>
          <a:bodyPr/>
          <a:lstStyle/>
          <a:p>
            <a:r>
              <a:rPr lang="en-US" sz="2000" dirty="0" smtClean="0">
                <a:latin typeface="Cambria" panose="02040503050406030204" pitchFamily="18" charset="0"/>
              </a:rPr>
              <a:t>  Reviewed three projects on different issues that each used Signature Analyst to develop a predictive model</a:t>
            </a:r>
          </a:p>
          <a:p>
            <a:endParaRPr lang="en-US" sz="2000" dirty="0">
              <a:latin typeface="Cambria" panose="02040503050406030204" pitchFamily="18" charset="0"/>
            </a:endParaRPr>
          </a:p>
          <a:p>
            <a:r>
              <a:rPr lang="en-US" sz="2000" dirty="0" smtClean="0">
                <a:latin typeface="Cambria" panose="02040503050406030204" pitchFamily="18" charset="0"/>
              </a:rPr>
              <a:t> All three stressed that their models show probability of future events, not absolute certainty</a:t>
            </a:r>
          </a:p>
          <a:p>
            <a:endParaRPr lang="en-US" sz="2000" dirty="0">
              <a:latin typeface="Cambria" panose="02040503050406030204" pitchFamily="18" charset="0"/>
            </a:endParaRPr>
          </a:p>
          <a:p>
            <a:r>
              <a:rPr lang="en-US" sz="2000" dirty="0" smtClean="0">
                <a:latin typeface="Cambria" panose="02040503050406030204" pitchFamily="18" charset="0"/>
              </a:rPr>
              <a:t> The availability of data influences the accuracy of the model and relies on the user to modify inputs as previously unknown relationships and patterns are discovered</a:t>
            </a:r>
            <a:endParaRPr lang="en-US" sz="1400" dirty="0">
              <a:latin typeface="Cambria" panose="02040503050406030204" pitchFamily="18" charset="0"/>
            </a:endParaRPr>
          </a:p>
        </p:txBody>
      </p:sp>
    </p:spTree>
    <p:extLst>
      <p:ext uri="{BB962C8B-B14F-4D97-AF65-F5344CB8AC3E}">
        <p14:creationId xmlns:p14="http://schemas.microsoft.com/office/powerpoint/2010/main" val="4040110392"/>
      </p:ext>
    </p:extLst>
  </p:cSld>
  <p:clrMapOvr>
    <a:masterClrMapping/>
  </p:clrMapOvr>
</p:sld>
</file>

<file path=ppt/theme/theme1.xml><?xml version="1.0" encoding="utf-8"?>
<a:theme xmlns:a="http://schemas.openxmlformats.org/drawingml/2006/main" name="Elean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2291</TotalTime>
  <Words>4259</Words>
  <Application>Microsoft Office PowerPoint</Application>
  <PresentationFormat>On-screen Show (4:3)</PresentationFormat>
  <Paragraphs>247</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Quicksand</vt:lpstr>
      <vt:lpstr>Cambria</vt:lpstr>
      <vt:lpstr>Eleanor template</vt:lpstr>
      <vt:lpstr>Geospatial predictive modeling of the V-2 Ballistic Missile</vt:lpstr>
      <vt:lpstr>PowerPoint Presentation</vt:lpstr>
      <vt:lpstr>Project background</vt:lpstr>
      <vt:lpstr>Limitations for V-2 launch sites</vt:lpstr>
      <vt:lpstr>Goals and objectives</vt:lpstr>
      <vt:lpstr>Proposed research method</vt:lpstr>
      <vt:lpstr>Signature Analyst</vt:lpstr>
      <vt:lpstr>Literature review</vt:lpstr>
      <vt:lpstr>Signature Analyst examples</vt:lpstr>
      <vt:lpstr>New Jersey shootings case study</vt:lpstr>
      <vt:lpstr>Signature Analyst for the V-2</vt:lpstr>
      <vt:lpstr>V-2 wartime launch sites in The Hague</vt:lpstr>
      <vt:lpstr>SA with loaded events and datasets</vt:lpstr>
      <vt:lpstr>Example SA heat map output</vt:lpstr>
      <vt:lpstr>Challenges and Limitations</vt:lpstr>
      <vt:lpstr>Anticipated results</vt:lpstr>
      <vt:lpstr>Project timeline</vt:lpstr>
      <vt:lpstr>PowerPoint Presentation</vt:lpstr>
      <vt:lpstr>References</vt:lpstr>
      <vt:lpstr>References continued</vt:lpstr>
      <vt:lpstr>References continued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Area Limitation Model for the V-2 Ballistic Missile</dc:title>
  <dc:creator>Andrew</dc:creator>
  <cp:lastModifiedBy>Andrew</cp:lastModifiedBy>
  <cp:revision>169</cp:revision>
  <dcterms:modified xsi:type="dcterms:W3CDTF">2016-05-08T18:07:11Z</dcterms:modified>
</cp:coreProperties>
</file>