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51"/>
  </p:notesMasterIdLst>
  <p:handoutMasterIdLst>
    <p:handoutMasterId r:id="rId52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00" r:id="rId49"/>
    <p:sldId id="296" r:id="rId50"/>
  </p:sldIdLst>
  <p:sldSz cx="9720263" cy="6480175"/>
  <p:notesSz cx="7562850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909" autoAdjust="0"/>
  </p:normalViewPr>
  <p:slideViewPr>
    <p:cSldViewPr>
      <p:cViewPr varScale="1">
        <p:scale>
          <a:sx n="56" d="100"/>
          <a:sy n="56" d="100"/>
        </p:scale>
        <p:origin x="-123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83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3075" y="0"/>
            <a:ext cx="3278188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A91D2-5BDA-4E0D-AD3F-93C004EEF6D2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3075" y="10155238"/>
            <a:ext cx="3278188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8F789-085F-44A5-931B-812127E9B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756285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756285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756285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0" y="0"/>
            <a:ext cx="756285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0" y="0"/>
            <a:ext cx="756285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0" y="0"/>
            <a:ext cx="7562850" cy="10690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0" y="0"/>
            <a:ext cx="7561263" cy="10688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0" y="0"/>
            <a:ext cx="7561263" cy="10688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0250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5675" cy="479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279900" y="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3650"/>
            <a:ext cx="32686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49152C12-6989-4C0F-A063-081FF0CCB9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6BB7080-6F9B-4752-A8F1-58B19BFE9332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43D035E-F806-438F-A7E0-E676F02AAD6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CCB92F-3B2B-4903-9EE1-B60D2A86976C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E999410-4C04-4315-9712-4ADC261D59C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ABF0646-E845-4596-BF4D-8FFFA035B35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A314B9E-E356-4B3A-B822-DA6719C4C23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7785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D3C7F2-626F-414A-8D62-6607D4A527A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772B803-53E8-4B97-AC12-3C76A29C85F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EF43DA-9372-4FD8-A250-7B74D1BA322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61A3BFF-0039-4987-A7CD-B0941A77BCF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1E4707B-19C7-4D10-814E-AF9F113AFFE4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7CEB57-1AF6-4745-A89D-E0AE960FC4C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A9F9ED8-C7A1-47A4-A959-6C273C0D3BF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8DBDD4E-4C17-4EFC-B5DB-A97C9E382A3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B35223B-FF4F-4B32-B1D9-AE3A10E7968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2070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800" dirty="0">
              <a:latin typeface="Arial" charset="0"/>
              <a:cs typeface="Arial Unicode MS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16256F-EFD4-4F4D-9434-D822097A1F5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B5CAF5-7390-47D5-A80A-65A5971FC55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86194C3-8A74-4A69-BD6A-8F604FCE4CC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EBC1A11-8045-4AF0-BA81-A3ED14D6E04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3FD1A6A-B16D-485E-9C52-D234CF5F826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8CB347B-B3B9-4F19-89DF-387B19D9FC54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0012B55-47FB-4C88-BB25-54E181F9E373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068035-8BE7-4411-B348-5C84DAF2E4D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A4B7D4-7C80-4E7A-988A-E162586DAA3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60A27CA-8859-4356-8790-612F7424EA1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9280680-F9D3-4B25-86AC-B657F70CB88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2D0D42-198F-43E9-A93D-1EE1DF101E1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E4DA1B4-FF88-421C-B5FD-AB420CBEB92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0E2FD20-18A1-454A-8A5D-8BA4358D2914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44FB51-12FF-46EA-90C0-09E198E5B3D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24F76AB-A9D3-4D3B-904B-5A1015F47B67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76BE540-530F-46B1-BD10-C0BE3326784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3B5641D-68A3-404E-932E-29C7AAC8178C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C2E59CE-B560-455E-998A-C2C75F4EBA5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55F2680-B085-45DB-988C-376A206134D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0E77960-CF8F-4687-9257-9A38B9CA73AD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A2164E-3823-41BE-A561-A80B78B91FA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C8C46DD-258E-4376-AE82-5CC2077EE74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42BCCDA-8EF2-488E-968C-6E12A7C739F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1B7A39E-2784-4514-8DE4-6FF47204BC8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55B5975-7DB8-402C-A0D7-1DA6CDC49DA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AD59F3-55A3-4256-A62F-53AF46510CF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037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F19A20C-9738-430B-B37C-981557A84043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F8D3CB-7661-4B0F-9508-02746C7E421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77CA68F-434C-4224-B25D-363DCA40C482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CCB991-03DA-47B9-AEFD-9B7550E6284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022EE5-F014-4766-9936-B5CD193DAF1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D7EA641-F260-4185-A2CE-88583169BF6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A1C394-54E1-4601-B6F9-484C6CFB60F7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C32DB9-ACE4-4EF5-A498-771EF1984F2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C21B4DC-9F04-4519-BEEF-F96493182F62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28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29ADBA3-7D7D-4D62-A253-8B5F95E4E63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97580BF-2788-4C5B-97CF-B6DCF9667EB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C5E547-036E-47ED-90A7-92ACDCD4BF0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29828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800" dirty="0">
              <a:latin typeface="Arial" charset="0"/>
              <a:cs typeface="Arial Unicode MS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4116F38-D382-4C8E-8C68-063C4F8DDFCD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6587C54-F943-48CE-ADD7-A5996108AF4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7D0611D-85AC-4266-97EA-C421DBD230A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720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7416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5A89A1-07D1-49F6-B18E-DE86A5D7DF12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C31618A-A29C-4310-825B-C264E72A937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5AA15F2-19C4-4E55-AA69-D9E35AE97FE2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F9943E-C019-4817-B9A3-911135CEE59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8BCE897-460D-48E4-941D-9FE3EEC385D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E57C35-EEA1-46E1-876B-583C5DCFF0F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8B451E2-67E1-453F-97E5-75588E0F073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6560620-507B-4A5E-AC0B-CFC423DC867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33F7458-8C9D-4D5A-88C8-9928F8D2615C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6"/>
            <a:ext cx="6037263" cy="56149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800" dirty="0">
              <a:latin typeface="Arial" charset="0"/>
              <a:cs typeface="Arial Unicode MS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E9672ED-4875-495F-A4DB-219F3539DFC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6BD404-C6A9-4B24-8F31-85DC3D8253E6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DEA80D0-E629-48B2-952D-B1A5C88E2A0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dirty="0">
              <a:latin typeface="Arial" charset="0"/>
              <a:cs typeface="Arial Unicode MS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54A2507-6617-439C-A0B2-F9EBD8002D2D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A730C5E-9A04-4792-A8E9-B459D4B7644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DB3FC9-797E-4004-83F7-21688CD223D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53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E424F0-43EC-48E2-8CB6-F67F907601E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6576A84-3706-4B5A-A714-FBC6E6A15CD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B5AF4F4-3AB9-4E7D-B37C-19E96DD025F7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97BF0E-3218-4A65-900E-E3C13A17C21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1AE70EE-4578-480F-A2B6-1D79B0A4DD8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07DE21-CBFE-4050-A4D5-DE29BFF4E9B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536FCEE-872C-46AF-AE6A-A45D69777CA7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693E9E-DB83-4EE1-BA58-AA7325F75A8D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6253170-71B2-4337-8376-AC88CFD04EB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28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2843D9-749F-4C50-8A48-E61A0619988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6D11ED-FC1B-4C75-8429-FABD672E1F8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4C1810-84D2-462C-A97D-34D6AEE0B8E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76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784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dirty="0">
              <a:latin typeface="Arial" charset="0"/>
              <a:cs typeface="Arial Unicode MS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8606D5A-A204-4895-8932-2372F163D1B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784C3FC-DE3C-4369-ADB7-EA9D5AB991E9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3AC1C3-0D9A-40C1-809B-FA4F8F036AAC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76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784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5B1738-89E1-4E77-B59D-D6E80930B4F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14183D5-AC13-4E01-85CA-018434C13E27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A880D42-EBA7-4AFD-859A-641EE4EB3E3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76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784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CD790BE-D0A9-467B-AB44-B2444216B10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AFCFD62-DFD7-4DE9-8514-03239E477F5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EFBE1FE-7B07-4399-B15B-4E2C7134CFD4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916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180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5EB0244-16CE-4A40-BE6F-0183B0EDFC7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693BE04-1390-4836-AD6C-F3DE1517F98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9DF8A8-4F98-4A72-82BD-DB79B264EBFE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916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180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CB9700C-272C-4780-9A15-39A0107DA4C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0A71523-E6F8-446E-9929-0E24178D4F6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4E48C1E-4363-4659-AC51-31FBF0ADB6F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56149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180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b="0" u="none" dirty="0" smtClean="0">
              <a:latin typeface="Arial" charset="0"/>
              <a:cs typeface="Arial Unicode MS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CBCF1A9-2240-43C9-96A3-838853EC792D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D36D8D-2A7D-4905-BB33-A4777BA7B1F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F3E6E34-321A-464D-85DF-826E7900C21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333500" y="812800"/>
            <a:ext cx="489267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6BB7080-6F9B-4752-A8F1-58B19BFE9332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43D035E-F806-438F-A7E0-E676F02AAD6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CCB92F-3B2B-4903-9EE1-B60D2A86976C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4"/>
            <a:ext cx="6037263" cy="537448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dirty="0">
              <a:latin typeface="Arial" charset="0"/>
              <a:cs typeface="Arial Unicode MS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1ACE2E2-178E-456D-9273-7EA175CE0D5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272B02-B195-4F7A-82E3-AAF5B6576EB4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8F78C0B-5C21-4F5A-9504-4EC3AC30F6F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903C4B8-9446-4A06-BDA5-8FDAD3A1F22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5DEF5CC-3329-4EF7-B664-393BA460FE71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98AE0B8-A98A-421E-8C50-B8BB4A248E1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strike="sngStrike" baseline="0" dirty="0">
              <a:latin typeface="Calibri" pitchFamily="32" charset="0"/>
              <a:cs typeface="Arial Unicode MS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A43E9EE-BA7B-4480-945A-978AAA8201D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F2E2BD7-42A1-4AD9-8EA7-7C2A530351D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04A803-E759-4593-9A96-634273F38DC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strike="sngStrike" dirty="0">
              <a:latin typeface="Calibri" pitchFamily="32" charset="0"/>
              <a:cs typeface="Arial Unicode MS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DE08027-9F04-4899-B607-2216EA615185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BD62E5B-40D5-4A40-AE0A-9256298C942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EB2C0AA-4650-49C7-AC45-D135EAAAC4EB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104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Calibri" pitchFamily="32" charset="0"/>
              <a:cs typeface="Arial Unicode MS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FD2973E-171D-457F-B552-045137DE39A8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5C435C-884E-4058-9AE7-986CB9416483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2A9454A-EB99-4170-A4D3-317C900B63A0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02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6AC559-41A2-46BC-9C68-CEF73F677874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279900" y="10153650"/>
            <a:ext cx="3273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E235BD8-DC53-40F4-A0C0-4E37D3E2B98A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7BC085B-CF0F-45B9-B817-99BBAB3F444F}" type="slidenum">
              <a:rPr lang="en-US" sz="1400">
                <a:solidFill>
                  <a:srgbClr val="FFFFFF"/>
                </a:solidFill>
                <a:latin typeface="Times New Roman" pitchFamily="16" charset="0"/>
              </a:rPr>
              <a:pPr algn="r">
                <a:lnSpc>
                  <a:spcPct val="8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06488" y="812800"/>
            <a:ext cx="5346700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6825"/>
            <a:ext cx="6037263" cy="4895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98280" rIns="0" bIns="0"/>
          <a:lstStyle/>
          <a:p>
            <a:pPr eaLnBrk="1">
              <a:lnSpc>
                <a:spcPct val="81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latin typeface="Arial" charset="0"/>
              <a:cs typeface="Arial Unicode MS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76288" y="812800"/>
            <a:ext cx="6002337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106488" y="812800"/>
            <a:ext cx="5337175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77875" y="812800"/>
            <a:ext cx="599122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DCFF1D-1F3A-4BA0-927B-5292CC214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29D349-EFE6-44C2-9D33-D80E58E59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461963"/>
            <a:ext cx="21209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461963"/>
            <a:ext cx="6215063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70C6D5-7366-4D27-905C-8C846225E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338" y="1906588"/>
            <a:ext cx="4002087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3825" y="1906588"/>
            <a:ext cx="400367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E600BD-E658-4A5C-BC3E-75739C6A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100013"/>
            <a:ext cx="2122487" cy="5873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100013"/>
            <a:ext cx="6218238" cy="5873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142867-6E89-4F04-831D-EB908AD688C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50E91C-7661-446C-ADBD-30A05C66EAC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FEE5B4-28D7-4B66-BEA3-0983558443B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FA2EB5-8CA5-4665-95D0-A1AC489FD48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6FE1A5-17FB-492C-8427-EE2970C6F9A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1158FE-855C-4206-9F14-18A18BA56C5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DE857D-4375-4636-9AA9-6EF3B55C4FE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A81AE3-2AFE-45A7-8C44-CEF1B7967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CBB21C-CCCE-4FAC-811A-0AB2958CCFE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BBF02D-CCA9-407D-9D89-86EAAB5FD60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312C70-68EC-445D-B875-F1C2CF90C0B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213" y="258763"/>
            <a:ext cx="2182812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396038" cy="551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40A9ED-B707-4522-98D0-DC33FF01D53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89425" cy="4592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516063"/>
            <a:ext cx="4289425" cy="4592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516063"/>
            <a:ext cx="4167188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516063"/>
            <a:ext cx="416877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E0567D-96D4-43D0-920E-434ACDE73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213" y="1516063"/>
            <a:ext cx="2182812" cy="4592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16063"/>
            <a:ext cx="6396038" cy="4592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D7D1B4-CF5B-4379-81D7-447F8E965E5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064B14-24A1-488E-8508-BB501A88B0D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AB866C-6FFE-42BE-8675-069BEDFEB26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0C8B8C-56F8-4CF8-BD65-51C9EC3C954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7F4D56-4C3F-48EB-955F-8EC3149E213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555024-ADD2-4346-B573-25B9ACA40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5B9C29-277A-40F0-928C-3B6278A9DCA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98C499-805E-41BD-AEDB-203852615F1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5A181E-9643-4ADA-A92F-8AC84835BE0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0D0A9D-D9B4-4636-ACCF-7C2795620C8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928CEA-8C51-448A-9DCC-01863FEEDC9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213" y="1130300"/>
            <a:ext cx="2182812" cy="4646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130300"/>
            <a:ext cx="6396038" cy="4646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5ACF13-2583-426B-A75E-5FA78167069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3D813E-8736-4B04-AAF9-41F1BE9AD18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713633-2ABC-47F8-9771-3501B4B842D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DBE789-1A3B-4CEB-BC3B-B17E34EEE1B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6FE91B-0F73-43A3-BF28-BF003EDA766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4D18BD-903D-435D-A8A7-4106C7C70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3A33CF-66C3-4B44-83B2-2EF64D1DD67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A4A80F-FF7F-457B-8AA6-1259C56A900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9C82A2-559F-4C8E-8592-041AEB39309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F89656-1508-4C1E-9A59-AA2A86250FE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8DB0BD-603F-4BBA-817D-D740A53676F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553072-6CD6-437F-9B31-B7F5B11A989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213" y="258763"/>
            <a:ext cx="2182812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396038" cy="551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27283B-9184-4EF9-8973-39199EA195F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290770-19A6-4814-8213-B774326B92C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E45FB0-A66C-4440-B79B-1628D46A0A9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6AC019-70F5-45F6-A155-6F93DB440CB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75BEB3-2A7F-483B-B819-816AE76A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516063"/>
            <a:ext cx="42894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E004EF-6BC0-439A-8E9B-2163D5177AE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A8B6B8-9FFB-4662-9DFC-EC67F60B420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60F489-10FA-4BDF-8CE4-4F1E3C74B80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93FA95-88D1-4E7F-965B-DF899AA588F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309C7A-0462-4431-95D2-CEA960365D6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2E9A53-74EF-44E2-BDC0-60E4D16B065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CD07A0-CFE5-469F-9615-2B75C03B922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213" y="258763"/>
            <a:ext cx="2182812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396038" cy="551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1B9DC5-6FAB-4E34-BC0C-269BB19C995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9166D2-9C5C-4BFA-9AEA-5000EA0FB71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8FD376-522D-4527-90D2-84C43AD1577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1B7FC0-391B-4CB0-ABD5-330A9121E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273A2B-96DD-4D50-A18E-1B5C946073C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038" y="2005013"/>
            <a:ext cx="4254500" cy="335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938" y="2005013"/>
            <a:ext cx="4256087" cy="335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DBFFA2-615A-4632-BF95-5683906B6F9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88E03-0AEE-4EBE-ACA9-0176464D616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1F082-08E7-4E05-9A0C-B93A479C870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59D43E-6B18-4258-A7E6-9ED37537F7C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7FD61D-03FF-4AF4-A062-B80C7EE9F2A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FEB4CB-3FD6-46FB-8AD7-EC887AB9561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8CCE12-2E3C-4EB0-B449-30B014886DC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1079500"/>
            <a:ext cx="2165350" cy="428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38" y="1079500"/>
            <a:ext cx="6345237" cy="428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24E90D-F07E-48D8-8C50-CA237BF4C7E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5F4B26-61F2-4852-B3B0-E2992491E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9B725A-6CFA-4D83-8573-31DC76D8A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95DF46-D599-45C2-AC5E-0CAC73786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B22345-01E9-4B32-BF6D-BEE503EDB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89425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516063"/>
            <a:ext cx="4291013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C8A1B6-BE70-4E73-AA9E-5E97D3275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955D4C-A7A6-49CF-8976-0A9098B20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0F3895-5BA0-499C-934F-6352BFC66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3A5263-E034-4432-8273-63478B2DC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EC3E32-E9E7-4C7D-A224-A1144D630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F469C5-6E6C-4652-B6D8-8F42481FF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FC1B69-C1F3-4DE4-B7A1-4EAE97834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258763"/>
            <a:ext cx="2182813" cy="551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397625" cy="551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1DF0E9-E319-4ED2-A98E-CCBBC03EF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461963"/>
            <a:ext cx="8488363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516063"/>
            <a:ext cx="8488363" cy="433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7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0700" y="5995988"/>
            <a:ext cx="2247900" cy="43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48038" y="5995988"/>
            <a:ext cx="3060700" cy="43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78650" y="5995988"/>
            <a:ext cx="2239963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FB6D4A0B-1762-4613-A073-827DB907A8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00013"/>
            <a:ext cx="8285163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1906588"/>
            <a:ext cx="8158162" cy="406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7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53338" y="5357813"/>
            <a:ext cx="1898650" cy="90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2pPr>
      <a:lvl3pPr marL="1143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3pPr>
      <a:lvl4pPr marL="1600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4pPr>
      <a:lvl5pPr marL="20574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125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1250" cy="426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7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5775" y="5903913"/>
            <a:ext cx="225583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24225" y="5903913"/>
            <a:ext cx="3073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479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3036FCF-03EA-4813-8CBC-D68C4F8A7F67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2pPr>
      <a:lvl3pPr marL="1143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3pPr>
      <a:lvl4pPr marL="1600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4pPr>
      <a:lvl5pPr marL="20574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8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8663" y="1943100"/>
            <a:ext cx="8245475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289800" y="5903913"/>
            <a:ext cx="1692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321050" y="5903913"/>
            <a:ext cx="3070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1250" cy="4592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2pPr>
      <a:lvl3pPr marL="1143000" indent="-22860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3pPr>
      <a:lvl4pPr marL="1600200" indent="-22860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4pPr>
      <a:lvl5pPr marL="2057400" indent="-22860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5pPr>
      <a:lvl6pPr marL="2514600" indent="-22860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6pPr>
      <a:lvl7pPr marL="2971800" indent="-22860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7pPr>
      <a:lvl8pPr marL="3429000" indent="-22860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8pPr>
      <a:lvl9pPr marL="3886200" indent="-228600" algn="l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FFF66"/>
          </a:solidFill>
          <a:latin typeface="Trebuchet MS" pitchFamily="32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113000"/>
        </a:lnSpc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1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99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11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16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99"/>
          </a:solidFill>
          <a:latin typeface="Comic Sans MS" pitchFamily="64" charset="0"/>
          <a:cs typeface="+mn-cs"/>
        </a:defRPr>
      </a:lvl4pPr>
      <a:lvl5pPr marL="2057400" indent="-228600" algn="l" defTabSz="457200" rtl="0" eaLnBrk="0" fontAlgn="base" hangingPunct="0">
        <a:lnSpc>
          <a:spcPct val="16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99"/>
          </a:solidFill>
          <a:latin typeface="Comic Sans MS" pitchFamily="64" charset="0"/>
          <a:cs typeface="+mn-cs"/>
        </a:defRPr>
      </a:lvl5pPr>
      <a:lvl6pPr marL="2514600" indent="-228600" algn="l" defTabSz="457200" rtl="0" eaLnBrk="0" fontAlgn="base" hangingPunct="0">
        <a:lnSpc>
          <a:spcPct val="16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99"/>
          </a:solidFill>
          <a:latin typeface="Comic Sans MS" pitchFamily="64" charset="0"/>
          <a:cs typeface="+mn-cs"/>
        </a:defRPr>
      </a:lvl6pPr>
      <a:lvl7pPr marL="2971800" indent="-228600" algn="l" defTabSz="457200" rtl="0" eaLnBrk="0" fontAlgn="base" hangingPunct="0">
        <a:lnSpc>
          <a:spcPct val="16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99"/>
          </a:solidFill>
          <a:latin typeface="Comic Sans MS" pitchFamily="64" charset="0"/>
          <a:cs typeface="+mn-cs"/>
        </a:defRPr>
      </a:lvl7pPr>
      <a:lvl8pPr marL="3429000" indent="-228600" algn="l" defTabSz="457200" rtl="0" eaLnBrk="0" fontAlgn="base" hangingPunct="0">
        <a:lnSpc>
          <a:spcPct val="16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99"/>
          </a:solidFill>
          <a:latin typeface="Comic Sans MS" pitchFamily="64" charset="0"/>
          <a:cs typeface="+mn-cs"/>
        </a:defRPr>
      </a:lvl8pPr>
      <a:lvl9pPr marL="3886200" indent="-228600" algn="l" defTabSz="457200" rtl="0" eaLnBrk="0" fontAlgn="base" hangingPunct="0">
        <a:lnSpc>
          <a:spcPct val="16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99"/>
          </a:solidFill>
          <a:latin typeface="Comic Sans MS" pitchFamily="6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8663" y="1130300"/>
            <a:ext cx="824547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85775" y="5900738"/>
            <a:ext cx="2260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321050" y="5900738"/>
            <a:ext cx="3070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5950" y="5900738"/>
            <a:ext cx="2252663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A7952B0A-324C-4CC1-A85B-AC53CF321E4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1250" cy="426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7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2pPr>
      <a:lvl3pPr marL="1143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3pPr>
      <a:lvl4pPr marL="1600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4pPr>
      <a:lvl5pPr marL="20574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408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125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1250" cy="426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7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5775" y="5903913"/>
            <a:ext cx="225583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24225" y="5903913"/>
            <a:ext cx="3073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479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AF1928D9-458A-4D21-90C0-4B3FDF606716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125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1250" cy="426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7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85775" y="5903913"/>
            <a:ext cx="225583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24225" y="5903913"/>
            <a:ext cx="3073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479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3CE7814-4F86-4277-8339-A8678DECC2E5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1079500"/>
            <a:ext cx="8662987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2005013"/>
            <a:ext cx="8662987" cy="335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27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3038" y="6172200"/>
            <a:ext cx="22558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24225" y="6172200"/>
            <a:ext cx="30734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81863" y="6172200"/>
            <a:ext cx="224790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4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E6E6FF"/>
                </a:solidFill>
                <a:latin typeface="Times New Roman" pitchFamily="16" charset="0"/>
              </a:defRPr>
            </a:lvl1pPr>
          </a:lstStyle>
          <a:p>
            <a:fld id="{5AA74F57-0585-41DF-BD92-6661C056353B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13263" y="4319588"/>
            <a:ext cx="4859337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63080" rIns="90000" bIns="45000"/>
          <a:lstStyle/>
          <a:p>
            <a:pPr algn="r">
              <a:lnSpc>
                <a:spcPct val="81000"/>
              </a:lnSpc>
              <a:spcAft>
                <a:spcPts val="17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 Name</a:t>
            </a:r>
          </a:p>
          <a:p>
            <a:pPr algn="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1 of Your Affiliation</a:t>
            </a:r>
          </a:p>
          <a:p>
            <a:pPr algn="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2 of Your Affiliation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SimHei" pitchFamily="65" charset="0"/>
          <a:cs typeface="SimHei" pitchFamily="65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2838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2838" cy="426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7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85775" y="5903913"/>
            <a:ext cx="225742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324225" y="5903913"/>
            <a:ext cx="3074988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494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757059BF-469F-4480-9FE0-AD31184CF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573087"/>
            <a:ext cx="8747125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7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dirty="0">
                <a:solidFill>
                  <a:srgbClr val="FFFFFF"/>
                </a:solidFill>
              </a:rPr>
              <a:t>Demographic and Spatial Analysis of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3600" dirty="0">
                <a:solidFill>
                  <a:srgbClr val="FFFFFF"/>
                </a:solidFill>
              </a:rPr>
              <a:t/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North Carolina's Nuclear Plants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16669" y="2325687"/>
            <a:ext cx="4648200" cy="3035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284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700" dirty="0">
              <a:solidFill>
                <a:srgbClr val="FFFFFF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 dirty="0">
              <a:solidFill>
                <a:srgbClr val="FFFFFF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dirty="0">
                <a:solidFill>
                  <a:srgbClr val="FFFFFF"/>
                </a:solidFill>
              </a:rPr>
              <a:t>Mike Team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000" dirty="0">
                <a:solidFill>
                  <a:srgbClr val="FFFFFF"/>
                </a:solidFill>
              </a:rPr>
              <a:t>Raleigh, NC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4000" dirty="0">
              <a:solidFill>
                <a:srgbClr val="FFFFFF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400" dirty="0">
                <a:solidFill>
                  <a:srgbClr val="FFFFFF"/>
                </a:solidFill>
              </a:rPr>
              <a:t>GIS Masters </a:t>
            </a:r>
            <a:r>
              <a:rPr lang="de-DE" sz="2400" dirty="0" smtClean="0">
                <a:solidFill>
                  <a:srgbClr val="FFFFFF"/>
                </a:solidFill>
              </a:rPr>
              <a:t>Candidate</a:t>
            </a:r>
            <a:endParaRPr lang="de-DE" sz="24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000" dirty="0">
                <a:solidFill>
                  <a:srgbClr val="FFFFFF"/>
                </a:solidFill>
              </a:rPr>
              <a:t>Advisor – Frank Hardisty, Ph.D.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1stPage_B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31531" y="2249487"/>
            <a:ext cx="4631154" cy="354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85775" y="12065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Emergency Planning Zones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967288" y="1516063"/>
            <a:ext cx="4268787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982663"/>
            <a:ext cx="8229600" cy="51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85775" y="333374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Population Data Sets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1744663"/>
            <a:ext cx="5849938" cy="351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77888" indent="-315913" algn="ctr">
              <a:lnSpc>
                <a:spcPct val="102000"/>
              </a:lnSpc>
              <a:spcAft>
                <a:spcPts val="1425"/>
              </a:spcAft>
              <a:tabLst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  <a:tab pos="10023475" algn="l"/>
              </a:tabLst>
            </a:pPr>
            <a:r>
              <a:rPr lang="de-DE" sz="3600" dirty="0">
                <a:solidFill>
                  <a:srgbClr val="FFFFFF"/>
                </a:solidFill>
                <a:latin typeface="Calibri" pitchFamily="32" charset="0"/>
              </a:rPr>
              <a:t>US Census – 2000</a:t>
            </a:r>
            <a:br>
              <a:rPr lang="de-DE" sz="3600" dirty="0">
                <a:solidFill>
                  <a:srgbClr val="FFFFFF"/>
                </a:solidFill>
                <a:latin typeface="Calibri" pitchFamily="32" charset="0"/>
              </a:rPr>
            </a:br>
            <a:endParaRPr lang="de-DE" sz="3600" dirty="0">
              <a:solidFill>
                <a:srgbClr val="FFFFFF"/>
              </a:solidFill>
              <a:latin typeface="Calibri" pitchFamily="32" charset="0"/>
            </a:endParaRPr>
          </a:p>
          <a:p>
            <a:pPr marL="8778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  <a:tab pos="100234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Best "count" of US Population</a:t>
            </a:r>
          </a:p>
          <a:p>
            <a:pPr marL="8778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  <a:tab pos="100234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Available free to the public</a:t>
            </a:r>
          </a:p>
          <a:p>
            <a:pPr marL="8778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  <a:tab pos="10023475" algn="l"/>
              </a:tabLst>
            </a:pP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10 </a:t>
            </a: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year old data set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2438400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85775" y="333374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Population Data Sets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743075"/>
            <a:ext cx="8747125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0688" indent="-315913" algn="ctr">
              <a:lnSpc>
                <a:spcPct val="102000"/>
              </a:lnSpc>
              <a:spcAft>
                <a:spcPts val="1425"/>
              </a:spcAft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600" dirty="0">
                <a:solidFill>
                  <a:srgbClr val="FFFFFF"/>
                </a:solidFill>
                <a:latin typeface="Calibri" pitchFamily="32" charset="0"/>
              </a:rPr>
              <a:t>Estimated Population Data – 2008</a:t>
            </a:r>
            <a:br>
              <a:rPr lang="de-DE" sz="3600" dirty="0">
                <a:solidFill>
                  <a:srgbClr val="FFFFFF"/>
                </a:solidFill>
                <a:latin typeface="Calibri" pitchFamily="32" charset="0"/>
              </a:rPr>
            </a:br>
            <a:endParaRPr lang="de-DE" sz="3600" dirty="0">
              <a:solidFill>
                <a:srgbClr val="FFFFFF"/>
              </a:solidFill>
              <a:latin typeface="Calibri" pitchFamily="32" charset="0"/>
            </a:endParaRP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Estimate of US Population - based on 2000 census</a:t>
            </a:r>
            <a:r>
              <a:rPr lang="de-DE" sz="3200" b="1" dirty="0">
                <a:solidFill>
                  <a:srgbClr val="FFFFFF"/>
                </a:solidFill>
                <a:latin typeface="Calibri" pitchFamily="32" charset="0"/>
              </a:rPr>
              <a:t> </a:t>
            </a: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US Gov't provides estimates to county level</a:t>
            </a: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Private data available for a fee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85775" y="333374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Population Data Sets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743075"/>
            <a:ext cx="8747125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0688" indent="-315913" algn="ctr">
              <a:lnSpc>
                <a:spcPct val="102000"/>
              </a:lnSpc>
              <a:spcAft>
                <a:spcPts val="1425"/>
              </a:spcAft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600" dirty="0">
                <a:solidFill>
                  <a:srgbClr val="FFFFFF"/>
                </a:solidFill>
                <a:latin typeface="Calibri" pitchFamily="32" charset="0"/>
              </a:rPr>
              <a:t>LandScan Ambient Data – 2008</a:t>
            </a:r>
            <a:br>
              <a:rPr lang="de-DE" sz="3600" dirty="0">
                <a:solidFill>
                  <a:srgbClr val="FFFFFF"/>
                </a:solidFill>
                <a:latin typeface="Calibri" pitchFamily="32" charset="0"/>
              </a:rPr>
            </a:br>
            <a:endParaRPr lang="de-DE" sz="3600" dirty="0">
              <a:solidFill>
                <a:srgbClr val="FFFFFF"/>
              </a:solidFill>
              <a:latin typeface="Calibri" pitchFamily="32" charset="0"/>
            </a:endParaRP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Compiled by Oak Ridge (TN) National Labs</a:t>
            </a:r>
            <a:r>
              <a:rPr lang="de-DE" sz="3200" b="1" dirty="0">
                <a:solidFill>
                  <a:srgbClr val="FFFFFF"/>
                </a:solidFill>
                <a:latin typeface="Calibri" pitchFamily="32" charset="0"/>
              </a:rPr>
              <a:t> </a:t>
            </a: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Raster data – 30" x 30" (.0083 Decimal Degrees)</a:t>
            </a: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Free with approved registration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85775" y="22860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8120" rIns="0" bIns="0" anchor="ctr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LandScan Ambient Population Data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1182688"/>
            <a:ext cx="8229600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85775" y="22860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8120" rIns="0" bIns="0" anchor="ctr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LandScan Ambient Population Data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7443" y="1466586"/>
            <a:ext cx="7863809" cy="4380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85775" y="222249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8120" rIns="0" bIns="0" anchor="ctr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LandScan Ambient Population Data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1179512"/>
            <a:ext cx="8229600" cy="495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85775" y="84138"/>
            <a:ext cx="8747125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Population Analysis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1143000"/>
            <a:ext cx="7635875" cy="507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85775" y="87313"/>
            <a:ext cx="8747125" cy="99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Population Analysis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050925"/>
            <a:ext cx="8229600" cy="51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85775" y="123825"/>
            <a:ext cx="8747125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Population Analysis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1182688"/>
            <a:ext cx="7942263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85775" y="411162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833562"/>
            <a:ext cx="8747125" cy="369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74713" indent="-312738">
              <a:lnSpc>
                <a:spcPct val="102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Background and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study goals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Demographic Analysis</a:t>
            </a: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Spatial Analysis methods and results</a:t>
            </a: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 Benefit Cost Analysis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85775" y="123825"/>
            <a:ext cx="8747125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Population Analysis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119188"/>
            <a:ext cx="7543800" cy="515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85775" y="1920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692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dirty="0">
                <a:solidFill>
                  <a:srgbClr val="FFFFFF"/>
                </a:solidFill>
              </a:rPr>
              <a:t>Counties Within 10 Mile EPZ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8338" y="1069975"/>
            <a:ext cx="8229600" cy="492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85775" y="1920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692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>
                <a:solidFill>
                  <a:srgbClr val="FFFFFF"/>
                </a:solidFill>
              </a:rPr>
              <a:t>Counties Within 10 Mile EPZ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1030288"/>
            <a:ext cx="8229600" cy="522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85775" y="1920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692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dirty="0">
                <a:solidFill>
                  <a:srgbClr val="FFFFFF"/>
                </a:solidFill>
              </a:rPr>
              <a:t>Counties Within 50 Mile EPZ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8338" y="1096963"/>
            <a:ext cx="8229600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85775" y="1920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692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dirty="0">
                <a:solidFill>
                  <a:srgbClr val="FFFFFF"/>
                </a:solidFill>
              </a:rPr>
              <a:t>Counties Within 50 Mile EPZ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1062038"/>
            <a:ext cx="8229600" cy="522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85775" y="-36513"/>
            <a:ext cx="8747125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692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dirty="0">
                <a:solidFill>
                  <a:srgbClr val="FFFFFF"/>
                </a:solidFill>
              </a:rPr>
              <a:t>Population Change – 2000 to 2008 </a:t>
            </a: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1049338" y="877888"/>
          <a:ext cx="7500937" cy="5545582"/>
        </p:xfrm>
        <a:graphic>
          <a:graphicData uri="http://schemas.openxmlformats.org/drawingml/2006/table">
            <a:tbl>
              <a:tblPr/>
              <a:tblGrid>
                <a:gridCol w="2024062"/>
                <a:gridCol w="1976438"/>
                <a:gridCol w="2149475"/>
                <a:gridCol w="1350962"/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County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2000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Census Count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2008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Census Estimate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%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Change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Brunswick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73,143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103,160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41.04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Catawba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141,685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157,079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10.86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Chatham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49,329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63,077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27.87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Gaston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190,365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206,679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8.57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Harnett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91,025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112,030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23.08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Iredell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122,660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155,359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26.66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Lee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49,040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59,091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20.50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Lincoln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63,780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74,746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17.19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Mecklenburg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695,454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890,515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28.05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New Hanover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160,307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192,538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20.11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Wake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627,846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866,410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38.00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Totals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2,264,634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2,880,684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 Unicode MS" charset="0"/>
                        </a:rPr>
                        <a:t>21.36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85775" y="22860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1360" rIns="0" bIns="0" anchor="ctr"/>
          <a:lstStyle/>
          <a:p>
            <a:pPr algn="ctr">
              <a:lnSpc>
                <a:spcPct val="8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Reception Centers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397000"/>
            <a:ext cx="6972300" cy="464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69988" y="1265238"/>
            <a:ext cx="7381875" cy="49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85775" y="22860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85775" y="1920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85775" y="1106488"/>
            <a:ext cx="8747125" cy="427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0688" indent="-315913" algn="ctr">
              <a:lnSpc>
                <a:spcPct val="102000"/>
              </a:lnSpc>
              <a:spcAft>
                <a:spcPts val="1425"/>
              </a:spcAft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Cost Weighted Distance</a:t>
            </a:r>
          </a:p>
          <a:p>
            <a:pPr marL="420688" indent="-315913" algn="ctr">
              <a:lnSpc>
                <a:spcPct val="102000"/>
              </a:lnSpc>
              <a:spcAft>
                <a:spcPts val="1425"/>
              </a:spcAft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Raster calculation</a:t>
            </a: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Calculates best path based on 'travel cost'</a:t>
            </a:r>
          </a:p>
          <a:p>
            <a:pPr marL="420688" indent="-315913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Weights assigned subjectively</a:t>
            </a:r>
          </a:p>
          <a:p>
            <a:pPr marL="420688" indent="-315913" algn="ctr">
              <a:lnSpc>
                <a:spcPct val="106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85775" y="396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85775" y="725488"/>
            <a:ext cx="87471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>
                <a:solidFill>
                  <a:srgbClr val="FFFFFF"/>
                </a:solidFill>
                <a:latin typeface="Calibri" pitchFamily="32" charset="0"/>
              </a:rPr>
              <a:t>Cost Weighted Distance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1339850"/>
            <a:ext cx="8229600" cy="485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85775" y="409574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Study Goals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50" y="2286000"/>
            <a:ext cx="2651125" cy="21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0" y="2286000"/>
            <a:ext cx="3136900" cy="21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8338" y="2286000"/>
            <a:ext cx="2879725" cy="21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85775" y="396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85775" y="725488"/>
            <a:ext cx="87471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>
                <a:solidFill>
                  <a:srgbClr val="FFFFFF"/>
                </a:solidFill>
                <a:latin typeface="Calibri" pitchFamily="32" charset="0"/>
              </a:rPr>
              <a:t>Cost Weighted Distance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46277" y="1258888"/>
            <a:ext cx="8228654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85775" y="396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r>
              <a:rPr lang="de-DE" sz="4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338" y="954087"/>
            <a:ext cx="85852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85775" y="28575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995363"/>
            <a:ext cx="8229600" cy="522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85775" y="28575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r>
              <a:rPr lang="de-DE" sz="4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1028700"/>
            <a:ext cx="8229600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85775" y="1344613"/>
            <a:ext cx="8747125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 smtClean="0">
                <a:solidFill>
                  <a:srgbClr val="FFFFFF"/>
                </a:solidFill>
                <a:latin typeface="Calibri" pitchFamily="32" charset="0"/>
              </a:rPr>
              <a:t>Benefit </a:t>
            </a: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Cost </a:t>
            </a:r>
            <a:r>
              <a:rPr lang="de-DE" sz="4000" dirty="0" smtClean="0">
                <a:solidFill>
                  <a:srgbClr val="FFFFFF"/>
                </a:solidFill>
                <a:latin typeface="Calibri" pitchFamily="32" charset="0"/>
              </a:rPr>
              <a:t>Analysis</a:t>
            </a:r>
            <a:r>
              <a:rPr lang="de-DE" sz="4000" dirty="0" smtClean="0">
                <a:solidFill>
                  <a:srgbClr val="FFFFFF"/>
                </a:solidFill>
              </a:rPr>
              <a:t> 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85775" y="2668588"/>
            <a:ext cx="8747125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dirty="0">
                <a:solidFill>
                  <a:srgbClr val="FFFFFF"/>
                </a:solidFill>
                <a:latin typeface="Calibri" pitchFamily="32" charset="0"/>
              </a:rPr>
              <a:t>Comparing </a:t>
            </a:r>
            <a:r>
              <a:rPr lang="de-DE" sz="2800" dirty="0" smtClean="0">
                <a:solidFill>
                  <a:srgbClr val="FFFFFF"/>
                </a:solidFill>
                <a:latin typeface="Calibri" pitchFamily="32" charset="0"/>
              </a:rPr>
              <a:t>Energy Output with Population</a:t>
            </a:r>
            <a:endParaRPr lang="de-DE" sz="2800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85775" y="12700"/>
            <a:ext cx="8747125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 smtClean="0">
                <a:solidFill>
                  <a:srgbClr val="FFFFFF"/>
                </a:solidFill>
                <a:latin typeface="Calibri" pitchFamily="32" charset="0"/>
              </a:rPr>
              <a:t>Benefit </a:t>
            </a: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Cost </a:t>
            </a:r>
            <a:r>
              <a:rPr lang="de-DE" sz="4000" dirty="0" smtClean="0">
                <a:solidFill>
                  <a:srgbClr val="FFFFFF"/>
                </a:solidFill>
                <a:latin typeface="Calibri" pitchFamily="32" charset="0"/>
              </a:rPr>
              <a:t>Analysis</a:t>
            </a:r>
            <a:r>
              <a:rPr lang="de-DE" sz="4000" dirty="0" smtClean="0">
                <a:solidFill>
                  <a:srgbClr val="FFFFFF"/>
                </a:solidFill>
              </a:rPr>
              <a:t> 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85775" y="652463"/>
            <a:ext cx="8747125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>
                <a:solidFill>
                  <a:srgbClr val="FFFFFF"/>
                </a:solidFill>
                <a:latin typeface="Calibri" pitchFamily="32" charset="0"/>
              </a:rPr>
              <a:t>Comparing Population with Energy Output</a:t>
            </a: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i="1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i="1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1252538"/>
            <a:ext cx="8229600" cy="491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85775" y="12700"/>
            <a:ext cx="8747125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 smtClean="0">
                <a:solidFill>
                  <a:srgbClr val="FFFFFF"/>
                </a:solidFill>
                <a:latin typeface="Calibri" pitchFamily="32" charset="0"/>
              </a:rPr>
              <a:t>Benefit </a:t>
            </a: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Cost </a:t>
            </a:r>
            <a:r>
              <a:rPr lang="de-DE" sz="4000" dirty="0" smtClean="0">
                <a:solidFill>
                  <a:srgbClr val="FFFFFF"/>
                </a:solidFill>
                <a:latin typeface="Calibri" pitchFamily="32" charset="0"/>
              </a:rPr>
              <a:t>Analysis</a:t>
            </a:r>
            <a:r>
              <a:rPr lang="de-DE" sz="4000" dirty="0" smtClean="0">
                <a:solidFill>
                  <a:srgbClr val="FFFFFF"/>
                </a:solidFill>
              </a:rPr>
              <a:t> 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85775" y="652463"/>
            <a:ext cx="8747125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>
                <a:solidFill>
                  <a:srgbClr val="FFFFFF"/>
                </a:solidFill>
                <a:latin typeface="Calibri" pitchFamily="32" charset="0"/>
              </a:rPr>
              <a:t>Comparing Population with Energy Output</a:t>
            </a: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i="1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600" i="1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lnSpc>
                <a:spcPct val="10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1276350"/>
            <a:ext cx="8229600" cy="491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85775" y="22860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651000"/>
            <a:ext cx="8747125" cy="369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74713" indent="-312738">
              <a:lnSpc>
                <a:spcPct val="102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Population Data Set Options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Demographic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Analysis Data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 Benefit </a:t>
            </a: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Cost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Assessment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85775" y="22860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651000"/>
            <a:ext cx="8747125" cy="369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74713" indent="-312738">
              <a:lnSpc>
                <a:spcPct val="102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Population Data Set Options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Demographic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Analysis Data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Reception Center Allocation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  <a:p>
            <a:pPr marL="874713" indent="-312738">
              <a:lnSpc>
                <a:spcPct val="106000"/>
              </a:lnSpc>
              <a:spcAft>
                <a:spcPts val="1425"/>
              </a:spcAft>
              <a:buClr>
                <a:srgbClr val="FFCC99"/>
              </a:buClr>
              <a:buSzPct val="50000"/>
              <a:buFont typeface="Wingdings" pitchFamily="2" charset="2"/>
              <a:buChar char=""/>
              <a:tabLst>
                <a:tab pos="874713" algn="l"/>
                <a:tab pos="1331913" algn="l"/>
                <a:tab pos="1789113" algn="l"/>
                <a:tab pos="2246313" algn="l"/>
                <a:tab pos="2703513" algn="l"/>
                <a:tab pos="3160713" algn="l"/>
                <a:tab pos="3617913" algn="l"/>
                <a:tab pos="4075113" algn="l"/>
                <a:tab pos="4532313" algn="l"/>
                <a:tab pos="4989513" algn="l"/>
                <a:tab pos="5446713" algn="l"/>
                <a:tab pos="5903913" algn="l"/>
                <a:tab pos="6361113" algn="l"/>
                <a:tab pos="6818313" algn="l"/>
                <a:tab pos="7275513" algn="l"/>
                <a:tab pos="7732713" algn="l"/>
                <a:tab pos="8189913" algn="l"/>
                <a:tab pos="8647113" algn="l"/>
                <a:tab pos="9104313" algn="l"/>
                <a:tab pos="9561513" algn="l"/>
                <a:tab pos="10018713" algn="l"/>
              </a:tabLst>
            </a:pP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 Benefit </a:t>
            </a:r>
            <a:r>
              <a:rPr lang="de-DE" sz="3200" dirty="0">
                <a:solidFill>
                  <a:srgbClr val="FFFFFF"/>
                </a:solidFill>
                <a:latin typeface="Calibri" pitchFamily="32" charset="0"/>
              </a:rPr>
              <a:t>Cost </a:t>
            </a:r>
            <a:r>
              <a:rPr lang="de-DE" sz="3200" dirty="0" smtClean="0">
                <a:solidFill>
                  <a:srgbClr val="FFFFFF"/>
                </a:solidFill>
                <a:latin typeface="Calibri" pitchFamily="32" charset="0"/>
              </a:rPr>
              <a:t>Assessment</a:t>
            </a:r>
            <a:endParaRPr lang="de-DE" sz="3200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39738" y="2478088"/>
            <a:ext cx="8747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63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400" dirty="0">
                <a:solidFill>
                  <a:srgbClr val="FFFFFF"/>
                </a:solidFill>
              </a:rPr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1438275"/>
            <a:ext cx="8747125" cy="427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732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>
              <a:solidFill>
                <a:srgbClr val="000000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1400" i="1">
                <a:solidFill>
                  <a:srgbClr val="000000"/>
                </a:solidFill>
              </a:rPr>
              <a:t>Show map of regional reactor sites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44538" y="937923"/>
            <a:ext cx="8229600" cy="503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85775" y="258763"/>
            <a:ext cx="8740775" cy="1074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85775" y="0"/>
            <a:ext cx="8747125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North Carolina Reactors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573087"/>
            <a:ext cx="8747125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76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dirty="0">
                <a:solidFill>
                  <a:srgbClr val="FFFFFF"/>
                </a:solidFill>
              </a:rPr>
              <a:t>Demographic and Spatial Analysis of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3600" dirty="0">
                <a:solidFill>
                  <a:srgbClr val="FFFFFF"/>
                </a:solidFill>
              </a:rPr>
              <a:t/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North Carolina's Nuclear Plants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16669" y="2414588"/>
            <a:ext cx="4648200" cy="3035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2840" rIns="0" bIns="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700" dirty="0">
              <a:solidFill>
                <a:srgbClr val="FFFFFF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3200" dirty="0">
              <a:solidFill>
                <a:srgbClr val="FFFFFF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dirty="0">
                <a:solidFill>
                  <a:srgbClr val="FFFFFF"/>
                </a:solidFill>
              </a:rPr>
              <a:t>Mike Team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000" dirty="0">
                <a:solidFill>
                  <a:srgbClr val="FFFFFF"/>
                </a:solidFill>
              </a:rPr>
              <a:t>Raleigh, NC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4000" dirty="0">
              <a:solidFill>
                <a:srgbClr val="FFFFFF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400" dirty="0">
                <a:solidFill>
                  <a:srgbClr val="FFFFFF"/>
                </a:solidFill>
              </a:rPr>
              <a:t>GIS Masters </a:t>
            </a:r>
            <a:r>
              <a:rPr lang="de-DE" sz="2400" dirty="0" smtClean="0">
                <a:solidFill>
                  <a:srgbClr val="FFFFFF"/>
                </a:solidFill>
              </a:rPr>
              <a:t>Candidate</a:t>
            </a:r>
            <a:endParaRPr lang="de-DE" sz="24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000" dirty="0">
                <a:solidFill>
                  <a:srgbClr val="FFFFFF"/>
                </a:solidFill>
              </a:rPr>
              <a:t>Advisor – Frank Hardisty, Ph.D.</a:t>
            </a:r>
          </a:p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1stPage_B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31531" y="2249487"/>
            <a:ext cx="4631154" cy="354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ris10EPZ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23154" y="161655"/>
            <a:ext cx="6437377" cy="60562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85775" y="0"/>
            <a:ext cx="8747125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North Carolina Reactors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67288" y="1516063"/>
            <a:ext cx="4268787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914400"/>
            <a:ext cx="8229600" cy="51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967288" y="1516063"/>
            <a:ext cx="4268787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85775" y="0"/>
            <a:ext cx="8747125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North Carolina Reactors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914400"/>
            <a:ext cx="8229600" cy="51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967288" y="1516063"/>
            <a:ext cx="4268787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85775" y="0"/>
            <a:ext cx="8747125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North Carolina Reactors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911225"/>
            <a:ext cx="8229600" cy="51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85775" y="104775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Emergency Planning Zones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1106488"/>
            <a:ext cx="8229600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85775" y="120650"/>
            <a:ext cx="8747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4000" dirty="0">
                <a:solidFill>
                  <a:srgbClr val="FFFFFF"/>
                </a:solidFill>
                <a:latin typeface="Calibri" pitchFamily="32" charset="0"/>
              </a:rPr>
              <a:t>Emergency Planning Zones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67288" y="1516063"/>
            <a:ext cx="4268787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985838"/>
            <a:ext cx="8229600" cy="51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"/>
        <a:cs typeface="Lucida Sans Unicode"/>
      </a:majorFont>
      <a:minorFont>
        <a:latin typeface="Trebuchet MS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Hei"/>
        <a:cs typeface="SimHei"/>
      </a:majorFont>
      <a:minorFont>
        <a:latin typeface="Arial"/>
        <a:ea typeface="SimHei"/>
        <a:cs typeface="Sim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442</Words>
  <Application>Microsoft Office PowerPoint</Application>
  <PresentationFormat>Custom</PresentationFormat>
  <Paragraphs>275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</dc:title>
  <dc:creator>Mike</dc:creator>
  <cp:lastModifiedBy>king</cp:lastModifiedBy>
  <cp:revision>276</cp:revision>
  <cp:lastPrinted>1601-01-01T00:00:00Z</cp:lastPrinted>
  <dcterms:created xsi:type="dcterms:W3CDTF">2010-03-07T04:59:17Z</dcterms:created>
  <dcterms:modified xsi:type="dcterms:W3CDTF">2010-04-07T14:30:11Z</dcterms:modified>
</cp:coreProperties>
</file>