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86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2" r:id="rId17"/>
    <p:sldId id="288" r:id="rId18"/>
    <p:sldId id="273" r:id="rId19"/>
    <p:sldId id="289" r:id="rId20"/>
    <p:sldId id="284" r:id="rId21"/>
    <p:sldId id="271" r:id="rId22"/>
    <p:sldId id="285" r:id="rId23"/>
    <p:sldId id="274" r:id="rId24"/>
    <p:sldId id="275" r:id="rId25"/>
    <p:sldId id="276" r:id="rId26"/>
    <p:sldId id="277" r:id="rId27"/>
    <p:sldId id="278" r:id="rId28"/>
    <p:sldId id="269" r:id="rId29"/>
    <p:sldId id="279" r:id="rId30"/>
    <p:sldId id="280" r:id="rId31"/>
    <p:sldId id="281" r:id="rId32"/>
    <p:sldId id="282" r:id="rId33"/>
  </p:sldIdLst>
  <p:sldSz cx="10160000" cy="762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403" autoAdjust="0"/>
  </p:normalViewPr>
  <p:slideViewPr>
    <p:cSldViewPr snapToGrid="0">
      <p:cViewPr varScale="1">
        <p:scale>
          <a:sx n="80" d="100"/>
          <a:sy n="80" d="100"/>
        </p:scale>
        <p:origin x="-384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891" cy="45656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64" y="0"/>
            <a:ext cx="2975891" cy="45656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FAFD077-3ACE-478B-AC2D-85059A466963}" type="datetimeFigureOut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2010-03-29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7012"/>
            <a:ext cx="2975891" cy="45656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64" y="8687012"/>
            <a:ext cx="2975891" cy="45656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10783C2-DF2B-41AE-B0DD-088A75B34C1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lvl1pPr marL="0" marR="0" lvl="0" indent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lvl1pPr marL="0" marR="0" lvl="0" indent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b" anchorCtr="0"/>
          <a:lstStyle>
            <a:lvl1pPr marL="0" marR="0" lvl="0" indent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0DB22E0-CE9C-4DA3-87DD-A932A4516FA9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Times New Roman" pitchFamily="18"/>
        <a:ea typeface="Lucida Sans Unicode" pitchFamily="2"/>
        <a:cs typeface="Tahoma" pitchFamily="2"/>
      </a:defRPr>
    </a:lvl1pPr>
    <a:lvl2pPr marL="45720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Times New Roman" pitchFamily="18"/>
        <a:ea typeface="Lucida Sans Unicode" pitchFamily="2"/>
        <a:cs typeface="Tahoma" pitchFamily="2"/>
      </a:defRPr>
    </a:lvl2pPr>
    <a:lvl3pPr marL="91440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Times New Roman" pitchFamily="18"/>
        <a:ea typeface="Lucida Sans Unicode" pitchFamily="2"/>
        <a:cs typeface="Tahoma" pitchFamily="2"/>
      </a:defRPr>
    </a:lvl3pPr>
    <a:lvl4pPr marL="1371599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Times New Roman" pitchFamily="18"/>
        <a:ea typeface="Lucida Sans Unicode" pitchFamily="2"/>
        <a:cs typeface="Tahoma" pitchFamily="2"/>
      </a:defRPr>
    </a:lvl4pPr>
    <a:lvl5pPr marL="182880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Times New Roman" pitchFamily="18"/>
        <a:ea typeface="Lucida Sans Unicode" pitchFamily="2"/>
        <a:cs typeface="Tahoma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20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lvl="0" indent="-324000" hangingPunct="0">
              <a:buNone/>
            </a:pPr>
            <a:endParaRPr lang="en-US" sz="1600" kern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lvl="0" indent="-324000" hangingPunct="0">
              <a:buNone/>
            </a:pPr>
            <a:endParaRPr lang="en-US" sz="1400" b="1" kern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4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843516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endParaRPr lang="en-US" sz="2000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50292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228600" y="228600"/>
            <a:ext cx="6629400" cy="12209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Now, using the outcome of the research questions I was able to define the application functionality which includes...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"jump"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spatial bookmarks of locations along the coast where scientific observations are made including: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beach systems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weather stations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near shore and offshore buoys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beach cameras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r>
              <a:rPr lang="en-US" sz="20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beach systems (beach names)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incorporated cities and towns contribute money to research so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beaches are split by political boundaries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r>
              <a:rPr lang="en-US" sz="20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weather station at Apache Pier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display meteorological data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	SCDNR real-time local weather conditions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air temperature, wind speed and direction, barometric pressure, relative humidity and rainfall totals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collected every 15 minutes 24 hrs/day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r>
              <a:rPr lang="en-US" sz="20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buoys from the NDBC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display oceanographic data</a:t>
            </a: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National Data Buoy Center (NOAA)</a:t>
            </a: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wind speed/direction and wave height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4 near shore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1 offshore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>
                <a:latin typeface="Arial" pitchFamily="34"/>
                <a:cs typeface="Arial" pitchFamily="34"/>
              </a:defRPr>
            </a:pPr>
            <a:r>
              <a:rPr lang="en-US" sz="2000" b="0" i="0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beach cameras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display time-lapse images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- Center for Marine and Wetland Studies at CCU maintains 4 cameras in coastal communities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- 10mp cannon cameras w/ CPU and modem to transfer image over www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endParaRPr lang="en-US" sz="1400" b="0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shoreline change rate</a:t>
            </a:r>
          </a:p>
          <a:p>
            <a:pPr marL="216000" marR="0" lvl="0" indent="-216000" rtl="0" hangingPunct="0">
              <a:lnSpc>
                <a:spcPct val="95000"/>
              </a:lnSpc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endParaRPr lang="en-US" sz="1400" b="1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from an established baseline, the tool will generate orthogonal transects by beach system at a user defined separation to calculate rates of change</a:t>
            </a: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will go into the processes in more detail shortly</a:t>
            </a:r>
          </a:p>
          <a:p>
            <a:pPr marL="216000" marR="0" lvl="0" indent="-216000" rtl="0" hangingPunct="0"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 b="1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1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baseline significance:</a:t>
            </a:r>
          </a:p>
          <a:p>
            <a:pPr marL="216000" marR="0" lvl="0" indent="-216000" rtl="0" hangingPunct="0"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Tourism increased in the 80's and development pushed seaward more than ever.</a:t>
            </a:r>
          </a:p>
          <a:p>
            <a:pPr marL="216000" marR="0" lvl="0" indent="-216000" rtl="0" hangingPunct="0"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In 1990, South Carolina’s legislators took action which resulted in the Beachfront Management Act which protects South Carolina’s beaches by increasing the state’s jurisdiction and encouraging development to move landward.</a:t>
            </a:r>
          </a:p>
          <a:p>
            <a:pPr marL="216000" marR="0" lvl="0" indent="-216000" rtl="0" hangingPunct="0">
              <a:buNone/>
              <a:tabLst/>
              <a:defRPr>
                <a:latin typeface="Arial" pitchFamily="34"/>
                <a:cs typeface="Arial" pitchFamily="34"/>
              </a:defRPr>
            </a:pPr>
            <a:endParaRPr lang="en-US" sz="2000" b="0" i="0" u="none" strike="noStrike" kern="1200">
              <a:ln>
                <a:noFill/>
              </a:ln>
              <a:latin typeface="Arial" pitchFamily="34"/>
              <a:ea typeface="Lucida Sans Unicode" pitchFamily="2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The State's jurisdiction is definable by erosion rates which are derived from the baseline location (the crest of the primary oceanfront sand dune)</a:t>
            </a: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endParaRPr lang="en-US" sz="1400" b="0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r>
              <a:rPr lang="en-US" sz="14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The higher the erosion rate, the farther landward the state’s jurisdiction.</a:t>
            </a:r>
          </a:p>
          <a:p>
            <a:pPr marL="216000" marR="0" lvl="0" indent="-216000" rtl="0" hangingPunct="0">
              <a:buNone/>
              <a:tabLst/>
              <a:defRPr sz="1400">
                <a:latin typeface="Arial" pitchFamily="34"/>
                <a:ea typeface="Arial" pitchFamily="34"/>
                <a:cs typeface="Arial" pitchFamily="34"/>
              </a:defRPr>
            </a:pPr>
            <a:endParaRPr lang="en-US" sz="1400" b="0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  <a:p>
            <a:pPr marL="216000" marR="0" lvl="0" indent="-216000" rtl="0" hangingPunct="0">
              <a:buNone/>
              <a:tabLst/>
              <a:defRPr sz="1400" i="1">
                <a:latin typeface="Arial" pitchFamily="34"/>
                <a:cs typeface="Arial" pitchFamily="34"/>
              </a:defRPr>
            </a:pPr>
            <a:r>
              <a:rPr lang="en-US" sz="1400" b="0" i="1" u="none" strike="noStrike" kern="1200">
                <a:ln>
                  <a:noFill/>
                </a:ln>
                <a:latin typeface="Arial" pitchFamily="34"/>
                <a:ea typeface="Lucida Sans Unicode" pitchFamily="2"/>
                <a:cs typeface="Arial" pitchFamily="34"/>
              </a:rPr>
              <a:t>SC Code of Laws – Beach Front Management Act</a:t>
            </a:r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200" b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200" b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1400" b="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1400" b="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1400" b="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400" b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228600" y="4343400"/>
            <a:ext cx="6400799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4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>
              <a:lnSpc>
                <a:spcPct val="95000"/>
              </a:lnSpc>
              <a:spcBef>
                <a:spcPts val="0"/>
              </a:spcBef>
              <a:buNone/>
            </a:pPr>
            <a:endParaRPr lang="en-US" sz="14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endParaRPr lang="en-US" sz="1600" kern="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1400" b="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lvl="1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6656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216000" hangingPunct="0">
              <a:buNone/>
            </a:pPr>
            <a:endParaRPr lang="en-US" sz="200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127400"/>
            <a:ext cx="5029200" cy="456948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25560">
            <a:solidFill>
              <a:srgbClr val="00956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02480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endParaRPr lang="en-US" sz="2000" dirty="0">
              <a:latin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7959" y="304920"/>
            <a:ext cx="9144000" cy="1270080"/>
          </a:xfrm>
        </p:spPr>
        <p:txBody>
          <a:bodyPr/>
          <a:lstStyle>
            <a:lvl1pPr marL="0" indent="0" algn="ctr">
              <a:spcBef>
                <a:spcPts val="0"/>
              </a:spcBef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7959" y="1704960"/>
            <a:ext cx="4489560" cy="711360"/>
          </a:xfrm>
        </p:spPr>
        <p:txBody>
          <a:bodyPr wrap="none" lIns="91440" tIns="45720" rIns="91440" bIns="45720" anchor="b" anchorCtr="0"/>
          <a:lstStyle>
            <a:lvl1pPr lvl="0" algn="l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defRPr sz="2400" b="1" kern="0" spc="0" baseline="0">
                <a:solidFill>
                  <a:srgbClr val="000000"/>
                </a:solidFill>
                <a:latin typeface="Times New Roma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507959" y="2416320"/>
            <a:ext cx="4489560" cy="4390920"/>
          </a:xfrm>
        </p:spPr>
        <p:txBody>
          <a:bodyPr anchor="t" anchorCtr="0"/>
          <a:lstStyle>
            <a:lvl1pPr>
              <a:spcBef>
                <a:spcPts val="601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60960" y="1704960"/>
            <a:ext cx="4491000" cy="711360"/>
          </a:xfrm>
        </p:spPr>
        <p:txBody>
          <a:bodyPr wrap="none" lIns="91440" tIns="45720" rIns="91440" bIns="45720" anchor="b" anchorCtr="0"/>
          <a:lstStyle>
            <a:lvl1pPr lvl="0" algn="l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defRPr sz="2400" b="1" kern="0" spc="0" baseline="0">
                <a:solidFill>
                  <a:srgbClr val="000000"/>
                </a:solidFill>
                <a:latin typeface="Times New Roma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5160960" y="2416320"/>
            <a:ext cx="4491000" cy="4390920"/>
          </a:xfrm>
        </p:spPr>
        <p:txBody>
          <a:bodyPr anchor="t" anchorCtr="0"/>
          <a:lstStyle>
            <a:lvl1pPr>
              <a:spcBef>
                <a:spcPts val="601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EEAE4-C021-43F2-A201-7B8D6D7ECBB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A5C2A-1DE2-4ADE-BD32-08A8BB8B7D75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07959" y="303840"/>
            <a:ext cx="9143280" cy="1271880"/>
          </a:xfrm>
        </p:spPr>
        <p:txBody>
          <a:bodyPr lIns="0" tIns="0" rIns="0" bIns="0"/>
          <a:lstStyle>
            <a:lvl1pPr algn="ctr" hangingPunct="0">
              <a:defRPr sz="4400" kern="1200">
                <a:latin typeface="Arial" pitchFamily="18"/>
              </a:defRPr>
            </a:lvl1pPr>
          </a:lstStyle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90800" y="5334120"/>
            <a:ext cx="6095880" cy="63036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990800" y="681120"/>
            <a:ext cx="6095880" cy="4572000"/>
          </a:xfrm>
        </p:spPr>
        <p:txBody>
          <a:bodyPr anchor="t" anchorCtr="0"/>
          <a:lstStyle>
            <a:lvl1pPr marL="0" indent="0" algn="ctr" hangingPunct="0">
              <a:defRPr sz="4400" kern="1200">
                <a:latin typeface="Arial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90800" y="5964120"/>
            <a:ext cx="6095880" cy="893880"/>
          </a:xfrm>
        </p:spPr>
        <p:txBody>
          <a:bodyPr wrap="none" lIns="91440" tIns="45720" rIns="91440" bIns="45720" anchor="t" anchorCtr="0"/>
          <a:lstStyle>
            <a:lvl1pPr lvl="0" algn="l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 kern="0" spc="0" baseline="0">
                <a:solidFill>
                  <a:srgbClr val="000000"/>
                </a:solidFill>
                <a:latin typeface="Times New Roma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AB755-676F-4ADD-9492-09AF9930D5F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ctr">
              <a:spcBef>
                <a:spcPts val="0"/>
              </a:spcBef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2120" y="2200319"/>
            <a:ext cx="8636039" cy="4573440"/>
          </a:xfrm>
        </p:spPr>
        <p:txBody>
          <a:bodyPr vert="eaVert" wrap="none" lIns="91440" tIns="45720" rIns="91440" bIns="45720" anchor="t" anchorCtr="0"/>
          <a:lstStyle>
            <a:lvl1pPr lvl="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ct val="100000"/>
              <a:buChar char="•"/>
              <a:defRPr kern="0" spc="0" baseline="0">
                <a:solidFill>
                  <a:srgbClr val="000000"/>
                </a:solidFill>
                <a:latin typeface="Times New Roman"/>
              </a:defRPr>
            </a:lvl1pPr>
            <a:lvl2pPr marL="0" marR="0" lvl="1" indent="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spc="0" baseline="0">
                <a:solidFill>
                  <a:srgbClr val="000000"/>
                </a:solidFill>
                <a:latin typeface="Times New Roman"/>
              </a:defRPr>
            </a:lvl2pPr>
            <a:lvl3pPr marL="0" marR="0" lvl="2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spc="0" baseline="0">
                <a:solidFill>
                  <a:srgbClr val="000000"/>
                </a:solidFill>
                <a:latin typeface="Times New Roman"/>
              </a:defRPr>
            </a:lvl3pPr>
            <a:lvl4pPr marL="0" marR="0" lvl="3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spc="0" baseline="0">
                <a:solidFill>
                  <a:srgbClr val="000000"/>
                </a:solidFill>
                <a:latin typeface="Times New Roman"/>
              </a:defRPr>
            </a:lvl4pPr>
            <a:lvl5pPr marL="0" marR="0" lvl="4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spc="0" baseline="0">
                <a:solidFill>
                  <a:srgbClr val="000000"/>
                </a:solidFill>
                <a:latin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19D2B-B4C7-4565-9C08-53CCE37F12D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238880" y="676440"/>
            <a:ext cx="2158920" cy="6097680"/>
          </a:xfrm>
        </p:spPr>
        <p:txBody>
          <a:bodyPr vert="eaVert"/>
          <a:lstStyle>
            <a:lvl1pPr marL="0" indent="0" algn="ctr">
              <a:spcBef>
                <a:spcPts val="0"/>
              </a:spcBef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2120" y="676440"/>
            <a:ext cx="6324479" cy="6097680"/>
          </a:xfrm>
        </p:spPr>
        <p:txBody>
          <a:bodyPr vert="eaVert" wrap="none" lIns="91440" tIns="45720" rIns="91440" bIns="45720" anchor="t" anchorCtr="0"/>
          <a:lstStyle>
            <a:lvl1pPr lvl="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ct val="100000"/>
              <a:buChar char="•"/>
              <a:defRPr kern="0" spc="0" baseline="0">
                <a:solidFill>
                  <a:srgbClr val="000000"/>
                </a:solidFill>
                <a:latin typeface="Times New Roman"/>
              </a:defRPr>
            </a:lvl1pPr>
            <a:lvl2pPr marL="0" marR="0" lvl="1" indent="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lang="en-US" sz="2800" b="0" i="0" u="none" strike="noStrike" kern="0" spc="0" baseline="0">
                <a:solidFill>
                  <a:srgbClr val="000000"/>
                </a:solidFill>
                <a:latin typeface="Times New Roman"/>
              </a:defRPr>
            </a:lvl2pPr>
            <a:lvl3pPr marL="0" marR="0" lvl="2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spc="0" baseline="0">
                <a:solidFill>
                  <a:srgbClr val="000000"/>
                </a:solidFill>
                <a:latin typeface="Times New Roman"/>
              </a:defRPr>
            </a:lvl3pPr>
            <a:lvl4pPr marL="0" marR="0" lvl="3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–"/>
              <a:tabLst/>
              <a:defRPr lang="en-US" sz="2000" b="0" i="0" u="none" strike="noStrike" kern="0" spc="0" baseline="0">
                <a:solidFill>
                  <a:srgbClr val="000000"/>
                </a:solidFill>
                <a:latin typeface="Times New Roman"/>
              </a:defRPr>
            </a:lvl4pPr>
            <a:lvl5pPr marL="0" marR="0" lvl="4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Char char="»"/>
              <a:tabLst/>
              <a:defRPr lang="en-US" sz="2000" b="0" i="0" u="none" strike="noStrike" kern="0" spc="0" baseline="0">
                <a:solidFill>
                  <a:srgbClr val="000000"/>
                </a:solidFill>
                <a:latin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35B924-EA49-41F9-A472-3474CE2CC29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2120" y="676440"/>
            <a:ext cx="8636039" cy="12715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sz="quarter" idx="4294967295"/>
          </p:nvPr>
        </p:nvSpPr>
        <p:spPr>
          <a:xfrm>
            <a:off x="762120" y="2200319"/>
            <a:ext cx="8636039" cy="457344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62120" y="6942240"/>
            <a:ext cx="2117880" cy="5097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lvl1pPr marL="0" marR="0" lvl="0" indent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70399" y="6942240"/>
            <a:ext cx="3219480" cy="5097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1"/>
          <a:lstStyle>
            <a:lvl1pPr marL="0" marR="0" lvl="0" indent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80280" y="6942240"/>
            <a:ext cx="2119320" cy="5097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E7670E-97F6-4277-948E-8EC1066B9216}" type="slidenum">
              <a:rPr/>
              <a:pPr lvl="0"/>
              <a:t>‹#›</a:t>
            </a:fld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507959" y="1783080"/>
            <a:ext cx="9143280" cy="502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None/>
        <a:tabLst/>
        <a:defRPr lang="en-US" sz="3200" b="0" i="0" u="none" strike="noStrike" kern="0" spc="0" baseline="0">
          <a:ln>
            <a:noFill/>
          </a:ln>
          <a:solidFill>
            <a:srgbClr val="000000"/>
          </a:solidFill>
          <a:latin typeface="Times New Roman" pitchFamily="18"/>
          <a:ea typeface="Lucida Sans Unicode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bcmw.coastal.edu/sites/default/files/GSRY1_Report.pdf" TargetMode="External"/><Relationship Id="rId3" Type="http://schemas.openxmlformats.org/officeDocument/2006/relationships/hyperlink" Target="http://woodshole.er.usgs.gov/project-pages/dsas/version4/index.html" TargetMode="External"/><Relationship Id="rId7" Type="http://schemas.openxmlformats.org/officeDocument/2006/relationships/hyperlink" Target="http://people-press.org/report/479/internet-overtakes-newspapers-as-news-sourc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eanservice.noaa.gov/programs/mb/pdfs/coastal_pop_trends_complete.pdf" TargetMode="External"/><Relationship Id="rId5" Type="http://schemas.openxmlformats.org/officeDocument/2006/relationships/hyperlink" Target="http://www.scdhec.gov/environment/ocrm/science/docs/SCAC/SC%20Code%20of%20Laws_Beachfront%20Management%20Act.pdf" TargetMode="External"/><Relationship Id="rId4" Type="http://schemas.openxmlformats.org/officeDocument/2006/relationships/hyperlink" Target="http://www.discoversouthcarolina.com/see-do/islands-coast/myrtle-beach-grand-strand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93774" y="1300641"/>
            <a:ext cx="5371663" cy="1564274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BERMVis</a:t>
            </a:r>
            <a:r>
              <a:rPr lang="en-US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 Internet Application </a:t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Coastal Monitoring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7959" y="4384080"/>
            <a:ext cx="9143280" cy="24235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2000" i="1" kern="0" dirty="0" err="1">
                <a:solidFill>
                  <a:schemeClr val="tx1"/>
                </a:solidFill>
                <a:latin typeface="Arial" pitchFamily="34"/>
              </a:rPr>
              <a:t>Quaye</a:t>
            </a:r>
            <a:r>
              <a:rPr lang="en-US" sz="2000" i="1" kern="0" dirty="0">
                <a:solidFill>
                  <a:schemeClr val="tx1"/>
                </a:solidFill>
                <a:latin typeface="Arial" pitchFamily="34"/>
              </a:rPr>
              <a:t> Trimble</a:t>
            </a: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endParaRPr lang="en-US" sz="2000" i="1" kern="0" dirty="0">
              <a:solidFill>
                <a:schemeClr val="tx1"/>
              </a:solidFill>
              <a:latin typeface="Arial" pitchFamily="34"/>
            </a:endParaRP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1400" kern="0" dirty="0">
                <a:solidFill>
                  <a:schemeClr val="tx1"/>
                </a:solidFill>
                <a:latin typeface="Arial" pitchFamily="34"/>
              </a:rPr>
              <a:t>Penn State University</a:t>
            </a: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1400" kern="0" dirty="0">
                <a:solidFill>
                  <a:schemeClr val="tx1"/>
                </a:solidFill>
                <a:latin typeface="Arial" pitchFamily="34"/>
              </a:rPr>
              <a:t>Master of Geographic Information Systems</a:t>
            </a: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endParaRPr lang="en-US" sz="1400" kern="0" dirty="0">
              <a:solidFill>
                <a:schemeClr val="tx1"/>
              </a:solidFill>
              <a:latin typeface="Arial" pitchFamily="34"/>
            </a:endParaRP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endParaRPr lang="en-US" sz="1400" kern="0" dirty="0">
              <a:solidFill>
                <a:schemeClr val="tx1"/>
              </a:solidFill>
              <a:latin typeface="Arial" pitchFamily="34"/>
            </a:endParaRP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endParaRPr lang="en-US" sz="1400" kern="0" dirty="0">
              <a:solidFill>
                <a:schemeClr val="tx1"/>
              </a:solidFill>
              <a:latin typeface="Arial" pitchFamily="34"/>
            </a:endParaRP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1400" kern="0" dirty="0">
                <a:solidFill>
                  <a:schemeClr val="tx1"/>
                </a:solidFill>
                <a:latin typeface="Arial" pitchFamily="34"/>
              </a:rPr>
              <a:t>Frank </a:t>
            </a:r>
            <a:r>
              <a:rPr lang="en-US" sz="1400" kern="0" dirty="0" err="1" smtClean="0">
                <a:solidFill>
                  <a:schemeClr val="tx1"/>
                </a:solidFill>
                <a:latin typeface="Arial" pitchFamily="34"/>
              </a:rPr>
              <a:t>Hardisty</a:t>
            </a:r>
            <a:endParaRPr lang="en-US" sz="1400" kern="0" dirty="0">
              <a:solidFill>
                <a:schemeClr val="tx1"/>
              </a:solidFill>
              <a:latin typeface="Arial" pitchFamily="34"/>
            </a:endParaRP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1400" kern="0" dirty="0">
                <a:solidFill>
                  <a:schemeClr val="tx1"/>
                </a:solidFill>
                <a:latin typeface="Arial" pitchFamily="34"/>
              </a:rPr>
              <a:t>Capstone Advisor</a:t>
            </a:r>
          </a:p>
          <a:p>
            <a:pPr marL="432000" lvl="1" indent="-216000" algn="ctr" rtl="0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1400" kern="0" dirty="0">
                <a:solidFill>
                  <a:schemeClr val="tx1"/>
                </a:solidFill>
                <a:latin typeface="Arial" pitchFamily="34"/>
              </a:rPr>
              <a:t>Penn State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454932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Project Objectives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l" hangingPunct="1">
              <a:lnSpc>
                <a:spcPct val="95000"/>
              </a:lnSpc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Determine the feasibility of and prospects for using a Rich Internet Application (RIA) to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:</a:t>
            </a:r>
          </a:p>
          <a:p>
            <a:pPr lvl="0"/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Disseminate Coastal Information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Expose 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Analysis Capabilities</a:t>
            </a:r>
            <a:endParaRPr lang="en-US" sz="2700" kern="0" dirty="0">
              <a:solidFill>
                <a:schemeClr val="tx1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Project Objectives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115183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Research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8360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Which characteristics?</a:t>
            </a:r>
          </a:p>
          <a:p>
            <a:pPr marL="0" lvl="0" indent="0">
              <a:buNone/>
            </a:pP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Which 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analysis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?</a:t>
            </a:r>
          </a:p>
          <a:p>
            <a:pPr marL="0" indent="0">
              <a:buNone/>
            </a:pP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What data?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  <a:p>
            <a:pPr marL="0" lvl="0" indent="0"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Can it be done?</a:t>
            </a: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618526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Research Question #1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What coastal characteristics are of the greatest interest to stakeholders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?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Processes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Accretion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Processes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Erosion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Picture 6" descr="DSC_0109.JPG"/>
          <p:cNvPicPr>
            <a:picLocks noChangeAspect="1"/>
          </p:cNvPicPr>
          <p:nvPr/>
        </p:nvPicPr>
        <p:blipFill>
          <a:blip r:embed="rId3" cstate="print"/>
          <a:srcRect l="16764"/>
          <a:stretch>
            <a:fillRect/>
          </a:stretch>
        </p:blipFill>
        <p:spPr>
          <a:xfrm>
            <a:off x="4851400" y="3041846"/>
            <a:ext cx="5308600" cy="423525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nsect_analysis.jpg"/>
          <p:cNvPicPr>
            <a:picLocks noChangeAspect="1"/>
          </p:cNvPicPr>
          <p:nvPr/>
        </p:nvPicPr>
        <p:blipFill>
          <a:blip r:embed="rId3" cstate="print"/>
          <a:srcRect l="37858"/>
          <a:stretch>
            <a:fillRect/>
          </a:stretch>
        </p:blipFill>
        <p:spPr>
          <a:xfrm>
            <a:off x="4098925" y="1447800"/>
            <a:ext cx="6061075" cy="6172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618526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Research Question </a:t>
            </a:r>
            <a:r>
              <a:rPr lang="en-US" sz="4400" kern="1200" dirty="0" smtClean="0">
                <a:solidFill>
                  <a:schemeClr val="tx1"/>
                </a:solidFill>
                <a:latin typeface="Arial" pitchFamily="18"/>
              </a:rPr>
              <a:t>#2</a:t>
            </a:r>
            <a:endParaRPr lang="en-US" sz="4400" kern="1200" dirty="0">
              <a:solidFill>
                <a:schemeClr val="tx1"/>
              </a:solidFill>
              <a:latin typeface="Arial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539208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What analysis can be 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done?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  <a:p>
            <a:pPr lvl="0"/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Shoreline Change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Beach Volume Change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Picture 6" descr="beach_prof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567" y="4229940"/>
            <a:ext cx="4733925" cy="263842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406"/>
            <a:ext cx="5618526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Research Question </a:t>
            </a:r>
            <a:r>
              <a:rPr lang="en-US" sz="4400" kern="1200" dirty="0" smtClean="0">
                <a:solidFill>
                  <a:schemeClr val="tx1"/>
                </a:solidFill>
                <a:latin typeface="Arial" pitchFamily="18"/>
              </a:rPr>
              <a:t>#3</a:t>
            </a:r>
            <a:endParaRPr lang="en-US" sz="4400" kern="1200" dirty="0">
              <a:solidFill>
                <a:schemeClr val="tx1"/>
              </a:solidFill>
              <a:latin typeface="Arial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3980" y="1783080"/>
            <a:ext cx="9652041" cy="492443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en-US" dirty="0">
                <a:solidFill>
                  <a:schemeClr val="tx1"/>
                </a:solidFill>
              </a:rPr>
              <a:t>What data is available in support of </a:t>
            </a:r>
            <a:r>
              <a:rPr lang="en-US" dirty="0" smtClean="0">
                <a:solidFill>
                  <a:schemeClr val="tx1"/>
                </a:solidFill>
              </a:rPr>
              <a:t>questions 1 &amp; 2?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192640" y="2667000"/>
            <a:ext cx="4461480" cy="38862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Annual Beach Profiles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Coastal </a:t>
            </a:r>
            <a:r>
              <a:rPr lang="en-US" dirty="0" err="1" smtClean="0">
                <a:solidFill>
                  <a:schemeClr val="tx1"/>
                </a:solidFill>
              </a:rPr>
              <a:t>Lidar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Aerial Photography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Beach Cameras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08320" y="2667000"/>
            <a:ext cx="4461480" cy="300082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Meteorological/Ocean-</a:t>
            </a:r>
            <a:r>
              <a:rPr lang="en-US" dirty="0" err="1" smtClean="0">
                <a:solidFill>
                  <a:schemeClr val="tx1"/>
                </a:solidFill>
              </a:rPr>
              <a:t>ographic</a:t>
            </a:r>
            <a:r>
              <a:rPr lang="en-US" dirty="0" smtClean="0">
                <a:solidFill>
                  <a:schemeClr val="tx1"/>
                </a:solidFill>
              </a:rPr>
              <a:t> Data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Baseline Shoreline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Monthly Shorelines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Beach Benchmarks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3169137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Functionality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500" y="1612900"/>
            <a:ext cx="8572500" cy="322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0075" y="4133850"/>
            <a:ext cx="7997078" cy="53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539208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kern="0" dirty="0">
                <a:solidFill>
                  <a:schemeClr val="bg1"/>
                </a:solidFill>
                <a:latin typeface="Arial" pitchFamily="34"/>
              </a:rPr>
              <a:t>"jump" to spatial extent of features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bg1"/>
                </a:solidFill>
                <a:latin typeface="Arial" pitchFamily="34"/>
              </a:rPr>
              <a:t>Display </a:t>
            </a:r>
            <a:r>
              <a:rPr lang="en-US" kern="0" dirty="0">
                <a:solidFill>
                  <a:schemeClr val="bg1"/>
                </a:solidFill>
                <a:latin typeface="Arial" pitchFamily="34"/>
              </a:rPr>
              <a:t>meteorological/oceanographic data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bg1"/>
                </a:solidFill>
                <a:latin typeface="Arial" pitchFamily="34"/>
              </a:rPr>
              <a:t>Display </a:t>
            </a:r>
            <a:r>
              <a:rPr lang="en-US" kern="0" dirty="0">
                <a:solidFill>
                  <a:schemeClr val="bg1"/>
                </a:solidFill>
                <a:latin typeface="Arial" pitchFamily="34"/>
              </a:rPr>
              <a:t>digital time-lapse images of key locations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bg1"/>
                </a:solidFill>
                <a:latin typeface="Arial" pitchFamily="34"/>
              </a:rPr>
              <a:t>Perform </a:t>
            </a:r>
            <a:r>
              <a:rPr lang="en-US" kern="0" dirty="0">
                <a:solidFill>
                  <a:schemeClr val="bg1"/>
                </a:solidFill>
                <a:latin typeface="Arial" pitchFamily="34"/>
              </a:rPr>
              <a:t>shoreline </a:t>
            </a:r>
            <a:r>
              <a:rPr lang="en-US" kern="0" dirty="0" smtClean="0">
                <a:solidFill>
                  <a:schemeClr val="bg1"/>
                </a:solidFill>
                <a:latin typeface="Arial" pitchFamily="34"/>
              </a:rPr>
              <a:t>rate-of-change analysis</a:t>
            </a:r>
            <a:endParaRPr lang="en-US" kern="0" dirty="0">
              <a:solidFill>
                <a:schemeClr val="bg1"/>
              </a:solidFill>
              <a:latin typeface="Arial" pitchFamily="34"/>
            </a:endParaRP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Approximate 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vegetation density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Calculate 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volumetric change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8454237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Transects</a:t>
            </a:r>
          </a:p>
        </p:txBody>
      </p:sp>
      <p:pic>
        <p:nvPicPr>
          <p:cNvPr id="9" name="Picture 8" descr="model_transec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4286" r="19000" b="35564"/>
          <a:stretch>
            <a:fillRect/>
          </a:stretch>
        </p:blipFill>
        <p:spPr>
          <a:xfrm>
            <a:off x="268732" y="914400"/>
            <a:ext cx="9622536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8454237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Transects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6" name="Picture 5" descr="output_transe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162050"/>
            <a:ext cx="9753600" cy="6172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8176918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</a:t>
            </a:r>
            <a:r>
              <a:rPr lang="en-US" sz="4300" dirty="0" smtClean="0">
                <a:solidFill>
                  <a:schemeClr val="tx1"/>
                </a:solidFill>
                <a:latin typeface="Arial" pitchFamily="34"/>
              </a:rPr>
              <a:t>Distance</a:t>
            </a:r>
            <a:endParaRPr lang="en-US" sz="4300" dirty="0">
              <a:solidFill>
                <a:schemeClr val="tx1"/>
              </a:solidFill>
              <a:latin typeface="Arial" pitchFamily="34"/>
            </a:endParaRPr>
          </a:p>
        </p:txBody>
      </p:sp>
      <p:pic>
        <p:nvPicPr>
          <p:cNvPr id="5" name="Picture 4" descr="transect_length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6873" r="18000" b="35799"/>
          <a:stretch>
            <a:fillRect/>
          </a:stretch>
        </p:blipFill>
        <p:spPr>
          <a:xfrm>
            <a:off x="172297" y="1219200"/>
            <a:ext cx="9815406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8176918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</a:t>
            </a:r>
            <a:r>
              <a:rPr lang="en-US" sz="4300" dirty="0" smtClean="0">
                <a:solidFill>
                  <a:schemeClr val="tx1"/>
                </a:solidFill>
                <a:latin typeface="Arial" pitchFamily="34"/>
              </a:rPr>
              <a:t>Distance</a:t>
            </a:r>
            <a:endParaRPr lang="en-US" sz="4300" dirty="0">
              <a:solidFill>
                <a:schemeClr val="tx1"/>
              </a:solidFill>
              <a:latin typeface="Arial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Picture 6" descr="output_transect_dist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168" y="1161288"/>
            <a:ext cx="9753600" cy="61722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1" name="Group 20"/>
          <p:cNvGrpSpPr/>
          <p:nvPr/>
        </p:nvGrpSpPr>
        <p:grpSpPr>
          <a:xfrm>
            <a:off x="3374708" y="3649981"/>
            <a:ext cx="1557338" cy="1123951"/>
            <a:chOff x="3443288" y="3581401"/>
            <a:chExt cx="1557338" cy="112395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52825" y="3733800"/>
              <a:ext cx="1352550" cy="8286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875367">
              <a:off x="3622676" y="405447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10.3 m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3406380" y="3618309"/>
              <a:ext cx="278606" cy="2047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2502" y="4467228"/>
              <a:ext cx="285749" cy="1904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3154680" y="4130040"/>
            <a:ext cx="1788795" cy="1156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875367">
            <a:off x="3508376" y="465645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15.2 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033001" y="4037411"/>
            <a:ext cx="278606" cy="20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800602" y="5191128"/>
            <a:ext cx="285749" cy="190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7500" y="4480561"/>
            <a:ext cx="2011680" cy="129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75367">
            <a:off x="3211196" y="50069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16.9 m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735821" y="4387932"/>
            <a:ext cx="278606" cy="20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709162" y="5678809"/>
            <a:ext cx="285749" cy="190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679440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Presentation Overview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5532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Project Objectives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Background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Significance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Design </a:t>
            </a:r>
            <a:r>
              <a:rPr lang="en-US" dirty="0">
                <a:solidFill>
                  <a:schemeClr val="tx1"/>
                </a:solidFill>
              </a:rPr>
              <a:t>and Methods</a:t>
            </a:r>
          </a:p>
          <a:p>
            <a:r>
              <a:rPr lang="en-US" dirty="0" err="1">
                <a:solidFill>
                  <a:schemeClr val="tx1"/>
                </a:solidFill>
              </a:rPr>
              <a:t>Timelime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Results/Next Steps</a:t>
            </a:r>
          </a:p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8239435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</a:t>
            </a:r>
            <a:r>
              <a:rPr lang="en-US" sz="4300" dirty="0" smtClean="0">
                <a:solidFill>
                  <a:schemeClr val="tx1"/>
                </a:solidFill>
                <a:latin typeface="Arial" pitchFamily="34"/>
              </a:rPr>
              <a:t>Statistics</a:t>
            </a:r>
            <a:endParaRPr lang="en-US" sz="4300" dirty="0">
              <a:solidFill>
                <a:schemeClr val="tx1"/>
              </a:solidFill>
              <a:latin typeface="Arial" pitchFamily="34"/>
            </a:endParaRPr>
          </a:p>
        </p:txBody>
      </p:sp>
      <p:pic>
        <p:nvPicPr>
          <p:cNvPr id="6" name="Picture 5" descr="stats_cal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t="3285" r="19000" b="37153"/>
          <a:stretch>
            <a:fillRect/>
          </a:stretch>
        </p:blipFill>
        <p:spPr>
          <a:xfrm>
            <a:off x="242914" y="1146048"/>
            <a:ext cx="9674173" cy="6245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406"/>
            <a:ext cx="674864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Shoreline Change Rate: UI</a:t>
            </a:r>
          </a:p>
        </p:txBody>
      </p:sp>
      <p:pic>
        <p:nvPicPr>
          <p:cNvPr id="6" name="Picture 5" descr="shoreline_change_UI.png"/>
          <p:cNvPicPr>
            <a:picLocks noChangeAspect="1"/>
          </p:cNvPicPr>
          <p:nvPr/>
        </p:nvPicPr>
        <p:blipFill>
          <a:blip r:embed="rId3" cstate="print"/>
          <a:srcRect l="1125" t="1282" r="29421" b="29487"/>
          <a:stretch>
            <a:fillRect/>
          </a:stretch>
        </p:blipFill>
        <p:spPr>
          <a:xfrm>
            <a:off x="2146300" y="1371600"/>
            <a:ext cx="58674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406"/>
            <a:ext cx="674864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Shoreline Change Rate: UI</a:t>
            </a:r>
          </a:p>
        </p:txBody>
      </p:sp>
      <p:pic>
        <p:nvPicPr>
          <p:cNvPr id="6" name="Picture 5" descr="shoreline_change_UI_output.png"/>
          <p:cNvPicPr>
            <a:picLocks noChangeAspect="1"/>
          </p:cNvPicPr>
          <p:nvPr/>
        </p:nvPicPr>
        <p:blipFill>
          <a:blip r:embed="rId3" cstate="print"/>
          <a:srcRect l="52451" b="21073"/>
          <a:stretch>
            <a:fillRect/>
          </a:stretch>
        </p:blipFill>
        <p:spPr>
          <a:xfrm>
            <a:off x="2788315" y="1580984"/>
            <a:ext cx="4583371" cy="4458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2452" y="2895602"/>
            <a:ext cx="528918" cy="23308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92127" y="2788026"/>
            <a:ext cx="528918" cy="2438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12777" y="3074896"/>
            <a:ext cx="528918" cy="21515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31802" y="2644588"/>
            <a:ext cx="528918" cy="25818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71477" y="2743200"/>
            <a:ext cx="528918" cy="248322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1150" y="2823882"/>
            <a:ext cx="528918" cy="24025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2428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8239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4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26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1886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4945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0259" y="5360894"/>
            <a:ext cx="600635" cy="197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5086" y="5226425"/>
            <a:ext cx="32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2471" y="5387779"/>
            <a:ext cx="125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Transect 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4541" y="2626659"/>
            <a:ext cx="304800" cy="2456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196354" y="3702415"/>
            <a:ext cx="228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Rate of Change (m/yr)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9100"/>
            <a:ext cx="6585136" cy="66172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300" dirty="0">
                <a:solidFill>
                  <a:schemeClr val="tx1"/>
                </a:solidFill>
                <a:latin typeface="Arial" pitchFamily="34"/>
              </a:rPr>
              <a:t>Shoreline Change Rate: UI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0520" y="1383840"/>
            <a:ext cx="8318880" cy="5788080"/>
            <a:chOff x="920520" y="1383840"/>
            <a:chExt cx="8318880" cy="5788080"/>
          </a:xfrm>
        </p:grpSpPr>
        <p:pic>
          <p:nvPicPr>
            <p:cNvPr id="4" name="Picture 4" descr="shoreline_change_analysis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520" y="1383840"/>
              <a:ext cx="8318880" cy="578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6604000" y="3581399"/>
              <a:ext cx="914400" cy="347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8300" y="2524125"/>
            <a:ext cx="1073150" cy="88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62750" y="2695575"/>
            <a:ext cx="895350" cy="67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9900" y="319563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19953" y="31384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72353" y="2838381"/>
            <a:ext cx="45719" cy="4571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8160888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Software/Database Components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539208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l" hangingPunct="1">
              <a:lnSpc>
                <a:spcPct val="95000"/>
              </a:lnSpc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Python and ESRI's </a:t>
            </a:r>
            <a:r>
              <a:rPr lang="en-US" kern="0" dirty="0" err="1">
                <a:solidFill>
                  <a:schemeClr val="tx1"/>
                </a:solidFill>
                <a:latin typeface="Arial" pitchFamily="34"/>
              </a:rPr>
              <a:t>geoprocessor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, version 9.3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 err="1">
                <a:solidFill>
                  <a:schemeClr val="tx1"/>
                </a:solidFill>
                <a:latin typeface="Arial" pitchFamily="34"/>
              </a:rPr>
              <a:t>ArcGIS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 Server API for Flex, version 1.3</a:t>
            </a:r>
          </a:p>
          <a:p>
            <a:pPr lvl="0" algn="l" hangingPunct="1">
              <a:lnSpc>
                <a:spcPct val="95000"/>
              </a:lnSpc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Microsoft SQL Server 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2000/</a:t>
            </a:r>
            <a:r>
              <a:rPr lang="en-US" kern="0" dirty="0" err="1" smtClean="0">
                <a:solidFill>
                  <a:schemeClr val="tx1"/>
                </a:solidFill>
                <a:latin typeface="Arial" pitchFamily="34"/>
              </a:rPr>
              <a:t>ArcSDE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  <a:p>
            <a:pPr lvl="0" algn="l" hangingPunct="1">
              <a:lnSpc>
                <a:spcPct val="95000"/>
              </a:lnSpc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SDS compliant (version 2.6) ESRI </a:t>
            </a:r>
            <a:r>
              <a:rPr lang="en-US" kern="0" dirty="0" err="1">
                <a:solidFill>
                  <a:schemeClr val="tx1"/>
                </a:solidFill>
                <a:latin typeface="Arial" pitchFamily="34"/>
              </a:rPr>
              <a:t>Geodatabase</a:t>
            </a:r>
            <a:endParaRPr lang="en-US" kern="0" dirty="0">
              <a:solidFill>
                <a:schemeClr val="tx1"/>
              </a:solidFill>
              <a:latin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240217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System Components</a:t>
            </a:r>
          </a:p>
        </p:txBody>
      </p:sp>
      <p:pic>
        <p:nvPicPr>
          <p:cNvPr id="5" name="Picture 4" descr="system_compon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2200" y="1417782"/>
            <a:ext cx="7975600" cy="5800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Design and Methods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406"/>
            <a:ext cx="2111027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Timeline</a:t>
            </a:r>
          </a:p>
        </p:txBody>
      </p:sp>
      <p:pic>
        <p:nvPicPr>
          <p:cNvPr id="5" name="Picture 4" descr="sched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013" y="1851400"/>
            <a:ext cx="8053974" cy="3851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Timeline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4800994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Results/Next Steps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8" y="1783080"/>
            <a:ext cx="4648241" cy="2328843"/>
          </a:xfrm>
          <a:effectLst>
            <a:outerShdw dir="16200000" algn="tl">
              <a:srgbClr val="787878"/>
            </a:outerShdw>
          </a:effectLst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Problem/Analysis/Data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Functionality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</a:rPr>
              <a:t>Geoprocessing</a:t>
            </a:r>
            <a:r>
              <a:rPr lang="en-US" dirty="0" smtClean="0">
                <a:solidFill>
                  <a:schemeClr val="tx1"/>
                </a:solidFill>
              </a:rPr>
              <a:t> - 80</a:t>
            </a:r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Complete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192640" y="1783080"/>
            <a:ext cx="4461480" cy="50292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Statistical Analysis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NumPy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Chain </a:t>
            </a:r>
            <a:r>
              <a:rPr lang="en-US" dirty="0">
                <a:solidFill>
                  <a:schemeClr val="tx1"/>
                </a:solidFill>
              </a:rPr>
              <a:t>into </a:t>
            </a:r>
            <a:r>
              <a:rPr lang="en-US" dirty="0" smtClean="0">
                <a:solidFill>
                  <a:schemeClr val="tx1"/>
                </a:solidFill>
              </a:rPr>
              <a:t>Single Model </a:t>
            </a:r>
            <a:r>
              <a:rPr lang="en-US" dirty="0">
                <a:solidFill>
                  <a:schemeClr val="tx1"/>
                </a:solidFill>
              </a:rPr>
              <a:t>(Model Builder)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Widget Development </a:t>
            </a:r>
            <a:r>
              <a:rPr lang="en-US" dirty="0">
                <a:solidFill>
                  <a:schemeClr val="tx1"/>
                </a:solidFill>
              </a:rPr>
              <a:t>(Sample Flex Viewer)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Testing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Testing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More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Results/Next Steps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5618526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Research Question #4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539208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Can a robust custom </a:t>
            </a:r>
            <a:r>
              <a:rPr lang="en-US" kern="0" dirty="0" err="1">
                <a:solidFill>
                  <a:schemeClr val="tx1"/>
                </a:solidFill>
                <a:latin typeface="Arial" pitchFamily="34"/>
              </a:rPr>
              <a:t>geoprocessing</a:t>
            </a: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 task be performed through a RIA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2824491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Challenges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Learning Curve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Project Timeline</a:t>
            </a:r>
          </a:p>
          <a:p>
            <a:pPr marL="0" lvl="0" indent="0"/>
            <a:endParaRPr lang="en-US" dirty="0"/>
          </a:p>
        </p:txBody>
      </p:sp>
      <p:pic>
        <p:nvPicPr>
          <p:cNvPr id="6" name="Picture 5" descr="s_rubik-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352800"/>
            <a:ext cx="3175000" cy="340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Challenges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454932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Project Objectives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l" hangingPunct="1">
              <a:lnSpc>
                <a:spcPct val="95000"/>
              </a:lnSpc>
              <a:buNone/>
            </a:pPr>
            <a:r>
              <a:rPr lang="en-US" kern="0" dirty="0">
                <a:solidFill>
                  <a:schemeClr val="tx1"/>
                </a:solidFill>
                <a:latin typeface="Arial" pitchFamily="34"/>
              </a:rPr>
              <a:t>Determine the feasibility of and prospects for using a Rich Internet Application (RIA) to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:</a:t>
            </a:r>
          </a:p>
          <a:p>
            <a:pPr lvl="0"/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Disseminate Coastal Information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Expose 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Analysis Capabilities</a:t>
            </a:r>
            <a:endParaRPr lang="en-US" sz="2700" kern="0" dirty="0">
              <a:solidFill>
                <a:schemeClr val="tx1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Project Objectives</a:t>
            </a:r>
            <a:endParaRPr lang="en-US" sz="1800" b="1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1" indent="0" rtl="0" hangingPunc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Sterling Quinn – Penn State World Campus</a:t>
            </a:r>
          </a:p>
          <a:p>
            <a:pPr marL="0" lvl="1" indent="0" rtl="0" hangingPunc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Clayton McCoy – SC Sea Grant Extension Program</a:t>
            </a:r>
          </a:p>
          <a:p>
            <a:pPr marL="0" lvl="1" indent="0" rtl="0" hangingPunc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Frank </a:t>
            </a:r>
            <a:r>
              <a:rPr lang="en-US" sz="3200" dirty="0" err="1" smtClean="0">
                <a:solidFill>
                  <a:schemeClr val="tx1"/>
                </a:solidFill>
              </a:rPr>
              <a:t>Hardisty</a:t>
            </a:r>
            <a:r>
              <a:rPr lang="en-US" sz="3200" dirty="0" smtClean="0">
                <a:solidFill>
                  <a:schemeClr val="tx1"/>
                </a:solidFill>
              </a:rPr>
              <a:t> – Penn State World Campus</a:t>
            </a:r>
          </a:p>
          <a:p>
            <a:pPr marL="0" lvl="1" indent="0" rtl="0" hangingPunc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Gerry </a:t>
            </a:r>
            <a:r>
              <a:rPr lang="en-US" sz="3200" dirty="0" err="1" smtClean="0">
                <a:solidFill>
                  <a:schemeClr val="tx1"/>
                </a:solidFill>
              </a:rPr>
              <a:t>Gabrisch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</a:rPr>
              <a:t>ArcScripts</a:t>
            </a:r>
            <a:r>
              <a:rPr lang="en-US" sz="3200" dirty="0" smtClean="0">
                <a:solidFill>
                  <a:schemeClr val="tx1"/>
                </a:solidFill>
              </a:rPr>
              <a:t> Contributor</a:t>
            </a:r>
          </a:p>
          <a:p>
            <a:pPr marL="0" lvl="1" indent="0" rtl="0" hangingPunc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Dan Patterson – </a:t>
            </a:r>
            <a:r>
              <a:rPr lang="en-US" sz="3200" dirty="0" err="1" smtClean="0">
                <a:solidFill>
                  <a:schemeClr val="tx1"/>
                </a:solidFill>
              </a:rPr>
              <a:t>ArcScripts</a:t>
            </a:r>
            <a:r>
              <a:rPr lang="en-US" sz="3200" dirty="0" smtClean="0">
                <a:solidFill>
                  <a:schemeClr val="tx1"/>
                </a:solidFill>
              </a:rPr>
              <a:t> Contributor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458138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 smtClean="0">
                <a:solidFill>
                  <a:schemeClr val="tx1"/>
                </a:solidFill>
                <a:latin typeface="Arial" pitchFamily="34"/>
                <a:cs typeface="Tahoma" pitchFamily="34"/>
              </a:rPr>
              <a:t>Acknowledgments</a:t>
            </a:r>
            <a:endParaRPr lang="en-US" sz="4400" kern="1200" dirty="0">
              <a:solidFill>
                <a:schemeClr val="tx1"/>
              </a:solidFill>
              <a:latin typeface="Arial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524000"/>
            <a:ext cx="9143280" cy="58674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The Digital Shoreline Analysis System (DSAS) version 4.0</a:t>
            </a:r>
          </a:p>
          <a:p>
            <a:pPr marL="0" indent="0">
              <a:buNone/>
            </a:pPr>
            <a:r>
              <a:rPr lang="en-US" sz="1400" b="1" dirty="0" smtClean="0">
                <a:hlinkClick r:id="rId3"/>
              </a:rPr>
              <a:t>http://woodshole.er.usgs.gov/project-pages/dsas/version4/index.html</a:t>
            </a:r>
            <a:endParaRPr lang="en-US" sz="1400" b="1" dirty="0" smtClean="0"/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South Carolina Department of Parks, Recreation &amp; Tourism </a:t>
            </a:r>
            <a:r>
              <a:rPr lang="en-US" sz="1400" dirty="0" smtClean="0">
                <a:solidFill>
                  <a:schemeClr val="tx1"/>
                </a:solidFill>
              </a:rPr>
              <a:t>website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400" dirty="0">
                <a:solidFill>
                  <a:schemeClr val="tx1"/>
                </a:solidFill>
                <a:hlinkClick r:id="rId4"/>
              </a:rPr>
              <a:t>://www.discoversouthcarolina.com/see-do/islands-coast/myrtle-beach-grand-strand.aspx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/>
              </a:rPr>
              <a:t>South </a:t>
            </a:r>
            <a:r>
              <a:rPr lang="en-US" sz="1400" dirty="0">
                <a:solidFill>
                  <a:schemeClr val="tx1"/>
                </a:solidFill>
                <a:latin typeface="Arial" pitchFamily="34"/>
              </a:rPr>
              <a:t>Carolina Code of Laws – Beach Front Management </a:t>
            </a:r>
            <a:r>
              <a:rPr lang="en-US" sz="1400" dirty="0" smtClean="0">
                <a:solidFill>
                  <a:schemeClr val="tx1"/>
                </a:solidFill>
                <a:latin typeface="Arial" pitchFamily="34"/>
              </a:rPr>
              <a:t>Ac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/>
              </a:rPr>
              <a:t>t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/>
                <a:hlinkClick r:id="rId5"/>
              </a:rPr>
              <a:t>http</a:t>
            </a:r>
            <a:r>
              <a:rPr lang="en-US" sz="1400" dirty="0">
                <a:solidFill>
                  <a:schemeClr val="tx1"/>
                </a:solidFill>
                <a:latin typeface="Arial" pitchFamily="34"/>
                <a:hlinkClick r:id="rId5"/>
              </a:rPr>
              <a:t>://www.scdhec.gov/environment/ocrm/science/docs/SCAC/SC Code of </a:t>
            </a:r>
            <a:r>
              <a:rPr lang="en-US" sz="1400" dirty="0" err="1">
                <a:solidFill>
                  <a:schemeClr val="tx1"/>
                </a:solidFill>
                <a:latin typeface="Arial" pitchFamily="34"/>
                <a:hlinkClick r:id="rId5"/>
              </a:rPr>
              <a:t>Laws_Beachfront</a:t>
            </a:r>
            <a:r>
              <a:rPr lang="en-US" sz="1400" dirty="0">
                <a:solidFill>
                  <a:schemeClr val="tx1"/>
                </a:solidFill>
                <a:latin typeface="Arial" pitchFamily="34"/>
                <a:hlinkClick r:id="rId5"/>
              </a:rPr>
              <a:t> Management Act.pdf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National </a:t>
            </a:r>
            <a:r>
              <a:rPr lang="en-US" sz="1400" dirty="0">
                <a:solidFill>
                  <a:schemeClr val="tx1"/>
                </a:solidFill>
              </a:rPr>
              <a:t>Ocean Service - Coastal Trends Report </a:t>
            </a:r>
            <a:r>
              <a:rPr lang="en-US" sz="1400" dirty="0" smtClean="0">
                <a:solidFill>
                  <a:schemeClr val="tx1"/>
                </a:solidFill>
              </a:rPr>
              <a:t>Series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n-US" sz="1400" dirty="0">
                <a:solidFill>
                  <a:schemeClr val="tx1"/>
                </a:solidFill>
                <a:hlinkClick r:id="rId6"/>
              </a:rPr>
              <a:t>://oceanservice.noaa.gov/programs/mb/pdfs/coastal_pop_trends_complete.pdf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Pew </a:t>
            </a:r>
            <a:r>
              <a:rPr lang="en-US" sz="1400" dirty="0">
                <a:solidFill>
                  <a:schemeClr val="tx1"/>
                </a:solidFill>
              </a:rPr>
              <a:t>Research Center for the People &amp; the </a:t>
            </a:r>
            <a:r>
              <a:rPr lang="en-US" sz="1400" dirty="0" smtClean="0">
                <a:solidFill>
                  <a:schemeClr val="tx1"/>
                </a:solidFill>
              </a:rPr>
              <a:t>Press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en-US" sz="1400" dirty="0">
                <a:solidFill>
                  <a:schemeClr val="tx1"/>
                </a:solidFill>
                <a:hlinkClick r:id="rId7"/>
              </a:rPr>
              <a:t>://people-press.org/report/479/internet-overtakes-newspapers-as-news-source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2007 </a:t>
            </a:r>
            <a:r>
              <a:rPr lang="en-US" sz="1400" dirty="0">
                <a:solidFill>
                  <a:schemeClr val="tx1"/>
                </a:solidFill>
              </a:rPr>
              <a:t>– 2008 Grand Strand Beach Nourishment Study, Year 1 </a:t>
            </a:r>
            <a:r>
              <a:rPr lang="en-US" sz="1400" dirty="0" smtClean="0">
                <a:solidFill>
                  <a:schemeClr val="tx1"/>
                </a:solidFill>
              </a:rPr>
              <a:t>Report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tx1"/>
                </a:solidFill>
                <a:hlinkClick r:id="rId8"/>
              </a:rPr>
              <a:t>https</a:t>
            </a:r>
            <a:r>
              <a:rPr lang="en-US" sz="1400" dirty="0">
                <a:solidFill>
                  <a:schemeClr val="tx1"/>
                </a:solidFill>
                <a:hlinkClick r:id="rId8"/>
              </a:rPr>
              <a:t>://bcmw.coastal.edu/sites/default/files/GSRY1_Report.pdf</a:t>
            </a:r>
          </a:p>
          <a:p>
            <a:pPr marL="0" lvl="0" indent="0"/>
            <a:endParaRPr lang="en-US" sz="1400" dirty="0"/>
          </a:p>
        </p:txBody>
      </p:sp>
      <p:sp>
        <p:nvSpPr>
          <p:cNvPr id="5" name="Title 2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3545842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 smtClean="0">
                <a:solidFill>
                  <a:schemeClr val="tx1"/>
                </a:solidFill>
                <a:latin typeface="Arial" pitchFamily="34"/>
                <a:cs typeface="Tahoma" pitchFamily="34"/>
              </a:rPr>
              <a:t>Sources Cited</a:t>
            </a:r>
            <a:endParaRPr lang="en-US" sz="4400" kern="1200" dirty="0">
              <a:solidFill>
                <a:schemeClr val="tx1"/>
              </a:solidFill>
              <a:latin typeface="Arial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303840"/>
            <a:ext cx="9143280" cy="1272600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>
                <a:latin typeface="Arial" pitchFamily="18"/>
              </a:rPr>
              <a:t>The Grand Strand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  <p:pic>
        <p:nvPicPr>
          <p:cNvPr id="4" name="Picture 3" descr="grand_strand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10" y="152401"/>
            <a:ext cx="9171980" cy="708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4520468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The Grand Strand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92640" y="1783080"/>
            <a:ext cx="4461480" cy="4857740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60 miles of coastline</a:t>
            </a:r>
          </a:p>
          <a:p>
            <a:r>
              <a:rPr lang="en-US" dirty="0">
                <a:solidFill>
                  <a:schemeClr val="tx1"/>
                </a:solidFill>
              </a:rPr>
              <a:t>215 days of sunshine</a:t>
            </a:r>
          </a:p>
          <a:p>
            <a:r>
              <a:rPr lang="en-US" dirty="0">
                <a:solidFill>
                  <a:schemeClr val="tx1"/>
                </a:solidFill>
              </a:rPr>
              <a:t>102 golf courses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Outlet Malls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Shops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Theaters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Nightclubs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14.6 </a:t>
            </a:r>
            <a:r>
              <a:rPr lang="en-US" dirty="0" smtClean="0">
                <a:solidFill>
                  <a:schemeClr val="tx1"/>
                </a:solidFill>
              </a:rPr>
              <a:t>Million</a:t>
            </a:r>
          </a:p>
          <a:p>
            <a:pPr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0" algn="l">
              <a:buNone/>
            </a:pPr>
            <a:r>
              <a:rPr lang="en-US" sz="1400" dirty="0">
                <a:solidFill>
                  <a:schemeClr val="tx1"/>
                </a:solidFill>
              </a:rPr>
              <a:t>S.C. Parks, Recreation &amp; Tourism Dept</a:t>
            </a:r>
          </a:p>
          <a:p>
            <a:pPr lvl="0" algn="l">
              <a:buNone/>
            </a:pPr>
            <a:r>
              <a:rPr lang="en-US" sz="1400" dirty="0">
                <a:solidFill>
                  <a:schemeClr val="tx1"/>
                </a:solidFill>
              </a:rPr>
              <a:t>S.C. Climatology Department</a:t>
            </a:r>
          </a:p>
        </p:txBody>
      </p:sp>
      <p:pic>
        <p:nvPicPr>
          <p:cNvPr id="6" name="Picture 5" descr="South-carolina-grand-st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396" y="1562100"/>
            <a:ext cx="3764624" cy="54483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Local Awareness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Unique System</a:t>
            </a: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7404271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Why is this project important?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7404271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Why is this project important?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2085839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(current </a:t>
            </a:r>
            <a:r>
              <a:rPr lang="en-US" dirty="0">
                <a:solidFill>
                  <a:schemeClr val="tx1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flow)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93725" y="2658903"/>
            <a:ext cx="8972550" cy="4057650"/>
            <a:chOff x="484631" y="2609850"/>
            <a:chExt cx="8972550" cy="4057650"/>
          </a:xfrm>
        </p:grpSpPr>
        <p:sp>
          <p:nvSpPr>
            <p:cNvPr id="36" name="Rounded Rectangle 35"/>
            <p:cNvSpPr/>
            <p:nvPr/>
          </p:nvSpPr>
          <p:spPr>
            <a:xfrm>
              <a:off x="485774" y="5810250"/>
              <a:ext cx="8970264" cy="85725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REPORTING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5774" y="4362450"/>
              <a:ext cx="8970264" cy="85725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ANALYSIS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42950" y="382905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504181" y="382905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8308975" y="382905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4504181" y="527685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84631" y="2609850"/>
              <a:ext cx="8972550" cy="1181100"/>
              <a:chOff x="228600" y="2609850"/>
              <a:chExt cx="8972550" cy="11811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28600" y="2609850"/>
                <a:ext cx="8972550" cy="1181100"/>
              </a:xfrm>
              <a:prstGeom prst="round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DATA COLLECTION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447675" y="2786062"/>
                <a:ext cx="8534400" cy="400050"/>
                <a:chOff x="228600" y="2786062"/>
                <a:chExt cx="8534400" cy="40005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8153400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DEC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420840" y="2786062"/>
                  <a:ext cx="628650" cy="40005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NOV</a:t>
                  </a:r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707331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OCT</a:t>
                  </a:r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993822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SEP</a:t>
                  </a:r>
                  <a:endParaRPr lang="en-US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80313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AUG</a:t>
                  </a:r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566804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JUL</a:t>
                  </a:r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853295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JUN</a:t>
                  </a:r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139786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MAY</a:t>
                  </a:r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426277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APR</a:t>
                  </a:r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655618" y="2786062"/>
                  <a:ext cx="666750" cy="40005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MAR</a:t>
                  </a:r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42109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FEB</a:t>
                  </a:r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8600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JAN</a:t>
                  </a:r>
                  <a:endParaRPr lang="en-US" dirty="0"/>
                </a:p>
              </p:txBody>
            </p:sp>
          </p:grpSp>
        </p:grpSp>
      </p:grpSp>
      <p:sp>
        <p:nvSpPr>
          <p:cNvPr id="69" name="Down Arrow 68"/>
          <p:cNvSpPr/>
          <p:nvPr/>
        </p:nvSpPr>
        <p:spPr>
          <a:xfrm>
            <a:off x="0" y="2657760"/>
            <a:ext cx="552450" cy="40599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0" name="Down Arrow 69"/>
          <p:cNvSpPr/>
          <p:nvPr/>
        </p:nvSpPr>
        <p:spPr>
          <a:xfrm>
            <a:off x="9607550" y="2657760"/>
            <a:ext cx="552450" cy="40599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586"/>
            <a:ext cx="7404271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Why is this project important?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2085839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(work flow with RIA)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  <p:sp>
        <p:nvSpPr>
          <p:cNvPr id="69" name="Down Arrow 68"/>
          <p:cNvSpPr/>
          <p:nvPr/>
        </p:nvSpPr>
        <p:spPr>
          <a:xfrm>
            <a:off x="0" y="2660236"/>
            <a:ext cx="552450" cy="2606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0" name="Down Arrow 69"/>
          <p:cNvSpPr/>
          <p:nvPr/>
        </p:nvSpPr>
        <p:spPr>
          <a:xfrm>
            <a:off x="9607550" y="2660236"/>
            <a:ext cx="552450" cy="2606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93725" y="2658331"/>
            <a:ext cx="8972550" cy="2609850"/>
            <a:chOff x="593725" y="2658903"/>
            <a:chExt cx="8972550" cy="2609850"/>
          </a:xfrm>
        </p:grpSpPr>
        <p:sp>
          <p:nvSpPr>
            <p:cNvPr id="37" name="Rounded Rectangle 36"/>
            <p:cNvSpPr/>
            <p:nvPr/>
          </p:nvSpPr>
          <p:spPr>
            <a:xfrm>
              <a:off x="594868" y="4411503"/>
              <a:ext cx="8970264" cy="857250"/>
            </a:xfrm>
            <a:prstGeom prst="roundRect">
              <a:avLst/>
            </a:prstGeom>
            <a:gradFill flip="none" rotWithShape="1">
              <a:gsLst>
                <a:gs pos="30000">
                  <a:srgbClr val="FFFF99"/>
                </a:gs>
                <a:gs pos="10000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ANALYSIS/REPORTING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852044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635056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8418069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593725" y="2658903"/>
              <a:ext cx="8972550" cy="1181100"/>
              <a:chOff x="228600" y="2609850"/>
              <a:chExt cx="8972550" cy="11811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28600" y="2609850"/>
                <a:ext cx="8972550" cy="1181100"/>
              </a:xfrm>
              <a:prstGeom prst="round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DATA COLLECTION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Group 65"/>
              <p:cNvGrpSpPr/>
              <p:nvPr/>
            </p:nvGrpSpPr>
            <p:grpSpPr>
              <a:xfrm>
                <a:off x="447675" y="2786062"/>
                <a:ext cx="8534400" cy="400050"/>
                <a:chOff x="228600" y="2786062"/>
                <a:chExt cx="8534400" cy="40005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8153400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DEC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420840" y="2786062"/>
                  <a:ext cx="628650" cy="40005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NOV</a:t>
                  </a:r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707331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OCT</a:t>
                  </a:r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993822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SEP</a:t>
                  </a:r>
                  <a:endParaRPr lang="en-US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80313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AUG</a:t>
                  </a:r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566804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JUL</a:t>
                  </a:r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853295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JUN</a:t>
                  </a:r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139786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MAY</a:t>
                  </a:r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426277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APR</a:t>
                  </a:r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655618" y="2786062"/>
                  <a:ext cx="666750" cy="40005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MAR</a:t>
                  </a:r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42109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FEB</a:t>
                  </a:r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28600" y="2795587"/>
                  <a:ext cx="609600" cy="381000"/>
                </a:xfrm>
                <a:prstGeom prst="rect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JAN</a:t>
                  </a:r>
                  <a:endParaRPr lang="en-US" dirty="0"/>
                </a:p>
              </p:txBody>
            </p:sp>
          </p:grpSp>
        </p:grpSp>
        <p:sp>
          <p:nvSpPr>
            <p:cNvPr id="29" name="Down Arrow 28"/>
            <p:cNvSpPr/>
            <p:nvPr/>
          </p:nvSpPr>
          <p:spPr>
            <a:xfrm>
              <a:off x="1797797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2743550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580809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6526562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689303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7472315" y="3892390"/>
              <a:ext cx="93345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7959" y="601406"/>
            <a:ext cx="8160183" cy="677108"/>
          </a:xfrm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en-US" sz="4400" kern="1200" dirty="0">
                <a:solidFill>
                  <a:schemeClr val="tx1"/>
                </a:solidFill>
                <a:latin typeface="Arial" pitchFamily="18"/>
              </a:rPr>
              <a:t>Why a Rich Internet Application?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959" y="1783080"/>
            <a:ext cx="9143280" cy="4938840"/>
          </a:xfrm>
          <a:effectLst>
            <a:outerShdw dir="16200000" algn="tl">
              <a:srgbClr val="787878"/>
            </a:outerShdw>
          </a:effectLst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Internet 2</a:t>
            </a:r>
            <a:r>
              <a:rPr lang="en-US" kern="0" baseline="30000" dirty="0" smtClean="0">
                <a:solidFill>
                  <a:schemeClr val="tx1"/>
                </a:solidFill>
                <a:latin typeface="Arial" pitchFamily="34"/>
              </a:rPr>
              <a:t>nd</a:t>
            </a:r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 to TV for news (Pew Research Center, 2008)</a:t>
            </a:r>
          </a:p>
          <a:p>
            <a:r>
              <a:rPr lang="en-US" kern="0" dirty="0" smtClean="0">
                <a:solidFill>
                  <a:schemeClr val="tx1"/>
                </a:solidFill>
                <a:latin typeface="Arial" pitchFamily="34"/>
              </a:rPr>
              <a:t>Technology has matured</a:t>
            </a:r>
            <a:endParaRPr lang="en-US" sz="2700" kern="0" dirty="0">
              <a:solidFill>
                <a:schemeClr val="tx1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 hangingPunct="1">
              <a:lnSpc>
                <a:spcPct val="95000"/>
              </a:lnSpc>
              <a:buNone/>
            </a:pPr>
            <a:endParaRPr lang="en-US" sz="2700" kern="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440" y="7239000"/>
            <a:ext cx="3657960" cy="35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32000" marR="0" lvl="0" indent="-324000" algn="r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Background and Significance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2 obj Title and Cont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741</Words>
  <Application>Microsoft Office PowerPoint</Application>
  <PresentationFormat>Custom</PresentationFormat>
  <Paragraphs>250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Layout2 obj Title and Content</vt:lpstr>
      <vt:lpstr>BERMVis:  A Rich Internet Application  for Coastal Monitoring</vt:lpstr>
      <vt:lpstr>Presentation Overview</vt:lpstr>
      <vt:lpstr>Project Objectives</vt:lpstr>
      <vt:lpstr>The Grand Strand</vt:lpstr>
      <vt:lpstr>The Grand Strand</vt:lpstr>
      <vt:lpstr>Why is this project important?</vt:lpstr>
      <vt:lpstr>Why is this project important?</vt:lpstr>
      <vt:lpstr>Why is this project important?</vt:lpstr>
      <vt:lpstr>Why a Rich Internet Application?</vt:lpstr>
      <vt:lpstr>Project Objectives</vt:lpstr>
      <vt:lpstr>Research Questions</vt:lpstr>
      <vt:lpstr>Research Question #1</vt:lpstr>
      <vt:lpstr>Research Question #2</vt:lpstr>
      <vt:lpstr>Research Question #3</vt:lpstr>
      <vt:lpstr>Functionality</vt:lpstr>
      <vt:lpstr>Shoreline Change Rate: Transects</vt:lpstr>
      <vt:lpstr>Shoreline Change Rate: Transects</vt:lpstr>
      <vt:lpstr>Shoreline Change Rate: Distance</vt:lpstr>
      <vt:lpstr>Shoreline Change Rate: Distance</vt:lpstr>
      <vt:lpstr>Shoreline Change Rate: Statistics</vt:lpstr>
      <vt:lpstr>Shoreline Change Rate: UI</vt:lpstr>
      <vt:lpstr>Shoreline Change Rate: UI</vt:lpstr>
      <vt:lpstr>Shoreline Change Rate: UI</vt:lpstr>
      <vt:lpstr>Software/Database Components</vt:lpstr>
      <vt:lpstr>System Components</vt:lpstr>
      <vt:lpstr>Timeline</vt:lpstr>
      <vt:lpstr>Results/Next Steps</vt:lpstr>
      <vt:lpstr>Research Question #4</vt:lpstr>
      <vt:lpstr>Challenges</vt:lpstr>
      <vt:lpstr>Slide 30</vt:lpstr>
      <vt:lpstr>Acknowledgments</vt:lpstr>
      <vt:lpstr>Sources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king</cp:lastModifiedBy>
  <cp:revision>199</cp:revision>
  <dcterms:created xsi:type="dcterms:W3CDTF">2004-05-06T09:28:21Z</dcterms:created>
  <dcterms:modified xsi:type="dcterms:W3CDTF">2010-04-06T14:46:46Z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