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4" r:id="rId4"/>
    <p:sldId id="263" r:id="rId5"/>
    <p:sldId id="258" r:id="rId6"/>
    <p:sldId id="262" r:id="rId7"/>
    <p:sldId id="265" r:id="rId8"/>
    <p:sldId id="268" r:id="rId9"/>
    <p:sldId id="264" r:id="rId10"/>
    <p:sldId id="266" r:id="rId11"/>
    <p:sldId id="275" r:id="rId12"/>
    <p:sldId id="271" r:id="rId13"/>
    <p:sldId id="267" r:id="rId14"/>
    <p:sldId id="260" r:id="rId15"/>
    <p:sldId id="282" r:id="rId16"/>
    <p:sldId id="272" r:id="rId17"/>
    <p:sldId id="273" r:id="rId18"/>
    <p:sldId id="277" r:id="rId19"/>
    <p:sldId id="283" r:id="rId20"/>
    <p:sldId id="278" r:id="rId21"/>
    <p:sldId id="274" r:id="rId22"/>
    <p:sldId id="279" r:id="rId23"/>
    <p:sldId id="270" r:id="rId24"/>
    <p:sldId id="269" r:id="rId25"/>
    <p:sldId id="259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5" autoAdjust="0"/>
  </p:normalViewPr>
  <p:slideViewPr>
    <p:cSldViewPr>
      <p:cViewPr varScale="1">
        <p:scale>
          <a:sx n="84" d="100"/>
          <a:sy n="84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F4AF-A078-4404-86A7-0FFB797917CD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5A7C-B00D-4313-9273-5E3B98F9C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5A7C-B00D-4313-9273-5E3B98F9CD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4/7/2010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Time Spray monitoring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011702"/>
          </a:xfrm>
        </p:spPr>
        <p:txBody>
          <a:bodyPr/>
          <a:lstStyle/>
          <a:p>
            <a:r>
              <a:rPr lang="en-US" dirty="0" smtClean="0"/>
              <a:t>For Use in Industrial Vegetation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105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Joseph Wilde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Pennsylvania State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Spatial Database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Data stored in </a:t>
            </a:r>
            <a:r>
              <a:rPr lang="en-US" dirty="0" err="1" smtClean="0"/>
              <a:t>PostgreSQL</a:t>
            </a:r>
            <a:r>
              <a:rPr lang="en-US" dirty="0" smtClean="0"/>
              <a:t> relational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PostGIS</a:t>
            </a:r>
            <a:r>
              <a:rPr lang="en-US" dirty="0" smtClean="0"/>
              <a:t> spatial extensions provide GIS capabilities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Debian</a:t>
            </a:r>
            <a:r>
              <a:rPr lang="en-US" dirty="0" smtClean="0"/>
              <a:t> based server for speed and reliability</a:t>
            </a:r>
            <a:endParaRPr lang="en-US" dirty="0"/>
          </a:p>
        </p:txBody>
      </p:sp>
      <p:pic>
        <p:nvPicPr>
          <p:cNvPr id="4" name="Picture 3" descr="postg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5124298"/>
            <a:ext cx="1828801" cy="1448410"/>
          </a:xfrm>
          <a:prstGeom prst="rect">
            <a:avLst/>
          </a:prstGeom>
        </p:spPr>
      </p:pic>
      <p:pic>
        <p:nvPicPr>
          <p:cNvPr id="5" name="Picture 4" descr="postg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105400"/>
            <a:ext cx="1448234" cy="1448234"/>
          </a:xfrm>
          <a:prstGeom prst="rect">
            <a:avLst/>
          </a:prstGeom>
        </p:spPr>
      </p:pic>
      <p:pic>
        <p:nvPicPr>
          <p:cNvPr id="6" name="Picture 5" descr="deb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181600"/>
            <a:ext cx="1074860" cy="14061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Spatial Database - Database Schema</a:t>
            </a:r>
            <a:endParaRPr lang="en-US" sz="3100" dirty="0"/>
          </a:p>
        </p:txBody>
      </p:sp>
      <p:pic>
        <p:nvPicPr>
          <p:cNvPr id="4" name="Content Placeholder 3" descr="schem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735114" cy="4724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6172200"/>
            <a:ext cx="8915400" cy="563563"/>
          </a:xfrm>
        </p:spPr>
        <p:txBody>
          <a:bodyPr>
            <a:normAutofit/>
          </a:bodyPr>
          <a:lstStyle/>
          <a:p>
            <a:r>
              <a:rPr lang="en-US" dirty="0" smtClean="0"/>
              <a:t>Schema rendered through OpenOffice.org-Base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Packet Handling Service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Listens for incoming modem transmissions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Parses binary data into useable format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Checks for transmission errors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Inserts validated data into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Implemented in Python</a:t>
            </a:r>
          </a:p>
        </p:txBody>
      </p:sp>
      <p:pic>
        <p:nvPicPr>
          <p:cNvPr id="4" name="Picture 3" descr="python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867400"/>
            <a:ext cx="2286000" cy="770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Data Access Webpage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web-based portal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Real time system information</a:t>
            </a:r>
          </a:p>
          <a:p>
            <a:pPr lvl="1"/>
            <a:r>
              <a:rPr lang="en-US" dirty="0" smtClean="0"/>
              <a:t>Application rate, GPS location, vehicle speed, etc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Full historic query capability</a:t>
            </a:r>
          </a:p>
          <a:p>
            <a:pPr lvl="1"/>
            <a:r>
              <a:rPr lang="en-US" dirty="0" smtClean="0"/>
              <a:t>By date, vehicle, application type, etc.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pic>
        <p:nvPicPr>
          <p:cNvPr id="4" name="Content Placeholder 3" descr="system-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060" y="1600200"/>
            <a:ext cx="6795880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Costs</a:t>
            </a:r>
            <a:br>
              <a:rPr lang="en-US" dirty="0" smtClean="0"/>
            </a:br>
            <a:r>
              <a:rPr lang="en-US" sz="2700" dirty="0" smtClean="0"/>
              <a:t>One Time Development Investment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65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Internal costs based on hourly rate of $25/hr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Note that these costs refer to system development and are incurred one time.  Individual setup costs are discussed in External Costs below.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Modem</a:t>
                      </a:r>
                      <a:r>
                        <a:rPr lang="en-US" baseline="0" dirty="0" smtClean="0"/>
                        <a:t> Firmware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Wiring Harness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$750.00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Database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$6,500.00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Packet</a:t>
                      </a:r>
                      <a:r>
                        <a:rPr lang="en-US" baseline="0" dirty="0" smtClean="0"/>
                        <a:t> Handling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$1,500.00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Access Front 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$2,750.00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$12,000.00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Costs</a:t>
            </a:r>
            <a:br>
              <a:rPr lang="en-US" dirty="0" smtClean="0"/>
            </a:br>
            <a:r>
              <a:rPr lang="en-US" sz="2700" dirty="0" err="1" smtClean="0"/>
              <a:t>Reoccuring</a:t>
            </a:r>
            <a:r>
              <a:rPr lang="en-US" sz="2700" dirty="0" smtClean="0"/>
              <a:t> Hardware Investment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80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Modem cost is incurred once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handling fee is a flat rate per month regardless of modem use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usage varies on frequency and amount of information being sent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Per-Unit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CalAmp</a:t>
                      </a:r>
                      <a:r>
                        <a:rPr lang="en-US" dirty="0" smtClean="0"/>
                        <a:t> LMU-4100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$331.00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Data Handling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</a:t>
                      </a:r>
                      <a:r>
                        <a:rPr lang="en-US" baseline="0" dirty="0" smtClean="0"/>
                        <a:t> / 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$2.00 / megabyte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Inventory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Real Time Monitoring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Job Progress Monitoring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Progress Report Capabilities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Automatic Data Deliverables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Managerial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Equipment Inventory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600200"/>
          </a:xfrm>
        </p:spPr>
        <p:txBody>
          <a:bodyPr/>
          <a:lstStyle/>
          <a:p>
            <a:r>
              <a:rPr lang="en-US" dirty="0" smtClean="0"/>
              <a:t>Up to the minute AVL information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Efficient fleet mobilization planning</a:t>
            </a:r>
          </a:p>
        </p:txBody>
      </p:sp>
      <p:pic>
        <p:nvPicPr>
          <p:cNvPr id="5" name="Picture 4" descr="equip_inv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00400"/>
            <a:ext cx="4679394" cy="3351007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3352800"/>
            <a:ext cx="35814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No manual input required to maintain vehicle location database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Managerial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Real Time Spray Monitoring</a:t>
            </a:r>
            <a:endParaRPr lang="en-US" sz="3100" dirty="0"/>
          </a:p>
        </p:txBody>
      </p:sp>
      <p:pic>
        <p:nvPicPr>
          <p:cNvPr id="5" name="Content Placeholder 9" descr="phltankfarm_close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191000" cy="3007237"/>
          </a:xfrm>
          <a:prstGeom prst="rect">
            <a:avLst/>
          </a:prstGeom>
        </p:spPr>
      </p:pic>
      <p:pic>
        <p:nvPicPr>
          <p:cNvPr id="6" name="Picture 5" descr="w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5957012" cy="4267200"/>
          </a:xfrm>
          <a:prstGeom prst="rect">
            <a:avLst/>
          </a:prstGeom>
        </p:spPr>
      </p:pic>
      <p:pic>
        <p:nvPicPr>
          <p:cNvPr id="8" name="Picture 7" descr="realti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953000"/>
            <a:ext cx="6781800" cy="1072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</a:p>
          <a:p>
            <a:r>
              <a:rPr lang="en-US" dirty="0" smtClean="0"/>
              <a:t>Project Background</a:t>
            </a:r>
          </a:p>
          <a:p>
            <a:r>
              <a:rPr lang="en-US" dirty="0" smtClean="0"/>
              <a:t>System Requirements</a:t>
            </a:r>
          </a:p>
          <a:p>
            <a:r>
              <a:rPr lang="en-US" dirty="0" smtClean="0"/>
              <a:t>System Components</a:t>
            </a:r>
          </a:p>
          <a:p>
            <a:r>
              <a:rPr lang="en-US" dirty="0" smtClean="0"/>
              <a:t>Cost Analysis</a:t>
            </a:r>
          </a:p>
          <a:p>
            <a:r>
              <a:rPr lang="en-US" dirty="0" smtClean="0"/>
              <a:t>Managerial Benefits</a:t>
            </a:r>
          </a:p>
          <a:p>
            <a:r>
              <a:rPr lang="en-US" dirty="0" smtClean="0"/>
              <a:t>Additional Uses / Capabilities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Managerial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Job Progress Monitoring</a:t>
            </a:r>
            <a:endParaRPr lang="en-US" sz="3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87513"/>
            <a:ext cx="4040188" cy="750887"/>
          </a:xfrm>
        </p:spPr>
        <p:txBody>
          <a:bodyPr/>
          <a:lstStyle/>
          <a:p>
            <a:pPr algn="ctr"/>
            <a:r>
              <a:rPr lang="en-US" dirty="0" smtClean="0"/>
              <a:t>Overall Site progress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687513"/>
            <a:ext cx="4041775" cy="7508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Application details</a:t>
            </a:r>
            <a:endParaRPr lang="en-US" dirty="0"/>
          </a:p>
        </p:txBody>
      </p:sp>
      <p:pic>
        <p:nvPicPr>
          <p:cNvPr id="9" name="Content Placeholder 8" descr="phltankfarm_far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4191000" cy="3008923"/>
          </a:xfrm>
        </p:spPr>
      </p:pic>
      <p:pic>
        <p:nvPicPr>
          <p:cNvPr id="10" name="Content Placeholder 9" descr="phltankfarm_clos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4191000" cy="3007237"/>
          </a:xfr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457200" y="5715000"/>
            <a:ext cx="81534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Configurable zoom levels provide access to variable levels of job progress information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667000" y="4267200"/>
            <a:ext cx="533400" cy="5334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971800" y="2590800"/>
            <a:ext cx="1905000" cy="1447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4800600"/>
            <a:ext cx="14478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Managerial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Progress Report Capabilities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estimates of site completion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Graphs and charts depicting sites worked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 completed summarized by:</a:t>
            </a:r>
          </a:p>
          <a:p>
            <a:pPr lvl="1"/>
            <a:r>
              <a:rPr lang="en-US" dirty="0" smtClean="0"/>
              <a:t>Operator</a:t>
            </a:r>
          </a:p>
          <a:p>
            <a:pPr lvl="1"/>
            <a:r>
              <a:rPr lang="en-US" dirty="0" smtClean="0"/>
              <a:t>Service Area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Managerial Benefits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Automatic Data Deliverables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data exports on web front end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Supports a variety of common data formats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ESRI </a:t>
            </a:r>
            <a:r>
              <a:rPr lang="en-US" dirty="0" err="1" smtClean="0"/>
              <a:t>Shapefiles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Google KML files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Garmin GPI files for NUVI navigation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Markets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fleet tracking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Department of Transportation / railroad right of way management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Infrastructure mapping</a:t>
            </a:r>
          </a:p>
          <a:p>
            <a:pPr lvl="1"/>
            <a:r>
              <a:rPr lang="en-US" dirty="0" smtClean="0"/>
              <a:t>Using toggle switches to mark assets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Accelerometer-based collision reporting systems</a:t>
            </a:r>
          </a:p>
          <a:p>
            <a:pPr lvl="1"/>
            <a:r>
              <a:rPr lang="en-US" dirty="0" smtClean="0"/>
              <a:t>Automatic alerts for accidents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Integrated ambient weather sensors</a:t>
            </a:r>
          </a:p>
          <a:p>
            <a:pPr lvl="1"/>
            <a:r>
              <a:rPr lang="en-US" dirty="0" smtClean="0"/>
              <a:t>Dictate whether conditions are right for spraying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Pressure / tank volume sensors</a:t>
            </a:r>
          </a:p>
          <a:p>
            <a:pPr lvl="1"/>
            <a:r>
              <a:rPr lang="en-US" dirty="0" smtClean="0"/>
              <a:t>Provide audio/visual queues to operators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DeAngelo</a:t>
            </a:r>
            <a:r>
              <a:rPr lang="en-US" u="sng" dirty="0" smtClean="0"/>
              <a:t> Brothers, Inc</a:t>
            </a:r>
            <a:br>
              <a:rPr lang="en-US" u="sng" dirty="0" smtClean="0"/>
            </a:br>
            <a:endParaRPr lang="en-US" dirty="0" smtClean="0"/>
          </a:p>
          <a:p>
            <a:pPr lvl="1"/>
            <a:r>
              <a:rPr lang="en-US" dirty="0" smtClean="0"/>
              <a:t>Project sponsored in full by </a:t>
            </a:r>
            <a:r>
              <a:rPr lang="en-US" dirty="0" err="1" smtClean="0"/>
              <a:t>Dbi</a:t>
            </a:r>
            <a:r>
              <a:rPr lang="en-US" dirty="0" smtClean="0"/>
              <a:t> for use in the Industrial Vegetation Management division.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err="1" smtClean="0"/>
              <a:t>Applocation</a:t>
            </a:r>
            <a:r>
              <a:rPr lang="en-US" u="sng" dirty="0" smtClean="0"/>
              <a:t> Systems, Inc</a:t>
            </a:r>
            <a:br>
              <a:rPr lang="en-US" u="sng" dirty="0" smtClean="0"/>
            </a:br>
            <a:endParaRPr lang="en-US" dirty="0" smtClean="0"/>
          </a:p>
          <a:p>
            <a:pPr lvl="1"/>
            <a:r>
              <a:rPr lang="en-US" dirty="0" err="1" smtClean="0"/>
              <a:t>Calamp</a:t>
            </a:r>
            <a:r>
              <a:rPr lang="en-US" dirty="0" smtClean="0"/>
              <a:t> distributer.  Provided initial technical support for modem communications.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/ Comments?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real time spray monitoring system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Build / design required hardware interfaces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Design a geospatial database to store all transmitted data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Develop a data access webpage to query reports and maps from the database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and proving herbicide application activity on a large property is difficult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GPS can be used as means to prove services rendered in an area of dispute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Cellular data transfer allows for minimal operator interaction and training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Provide Active Vehicle Location (AVL) service</a:t>
            </a:r>
          </a:p>
          <a:p>
            <a:pPr lvl="1"/>
            <a:r>
              <a:rPr lang="en-US" dirty="0" smtClean="0"/>
              <a:t>Create a system that functions in all service areas</a:t>
            </a:r>
          </a:p>
          <a:p>
            <a:pPr lvl="1"/>
            <a:r>
              <a:rPr lang="en-US" dirty="0" smtClean="0"/>
              <a:t>Monitor application hardware in real time</a:t>
            </a:r>
          </a:p>
          <a:p>
            <a:pPr lvl="1"/>
            <a:r>
              <a:rPr lang="en-US" dirty="0" smtClean="0"/>
              <a:t>Maintain historical application records</a:t>
            </a:r>
          </a:p>
          <a:p>
            <a:pPr lvl="1"/>
            <a:r>
              <a:rPr lang="en-US" dirty="0" smtClean="0"/>
              <a:t>Provide activity reporting capabilities</a:t>
            </a:r>
          </a:p>
          <a:p>
            <a:pPr lvl="1"/>
            <a:r>
              <a:rPr lang="en-US" dirty="0" smtClean="0"/>
              <a:t>Develop data access webpage to spatial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Business Requirements</a:t>
            </a:r>
          </a:p>
          <a:p>
            <a:pPr lvl="1"/>
            <a:r>
              <a:rPr lang="en-US" dirty="0" smtClean="0"/>
              <a:t>System cost should not inhibit use</a:t>
            </a:r>
          </a:p>
          <a:p>
            <a:pPr lvl="1"/>
            <a:r>
              <a:rPr lang="en-US" dirty="0" smtClean="0"/>
              <a:t>Seamless integration into work environment </a:t>
            </a:r>
          </a:p>
          <a:p>
            <a:pPr lvl="2"/>
            <a:r>
              <a:rPr lang="en-US" dirty="0" smtClean="0"/>
              <a:t>No additional burden on field crews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Modem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 Hardware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Spatial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Packet Handling Service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Access Front End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Cellular Modem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err="1" smtClean="0"/>
              <a:t>CalAmp</a:t>
            </a:r>
            <a:r>
              <a:rPr lang="en-US" dirty="0" smtClean="0"/>
              <a:t> LMU-4100 Series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GPS Enabled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Cellular data transfer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Easily Programmable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Digital I/O Interface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Content Placeholder 7" descr="p_lmu41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24512" y="3101181"/>
            <a:ext cx="2085975" cy="152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Cellular Modem - Modem Firmware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Sleep / wake logic for power conservation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Capture digital signals from hardware</a:t>
            </a:r>
          </a:p>
          <a:p>
            <a:pPr lvl="1"/>
            <a:r>
              <a:rPr lang="en-US" dirty="0" smtClean="0"/>
              <a:t>Ignition</a:t>
            </a:r>
          </a:p>
          <a:p>
            <a:pPr lvl="1"/>
            <a:r>
              <a:rPr lang="en-US" dirty="0" smtClean="0"/>
              <a:t>Spray state</a:t>
            </a:r>
          </a:p>
          <a:p>
            <a:pPr lvl="1"/>
            <a:r>
              <a:rPr lang="en-US" dirty="0" smtClean="0"/>
              <a:t>Flow rate</a:t>
            </a:r>
          </a:p>
          <a:p>
            <a:pPr lvl="1"/>
            <a:r>
              <a:rPr lang="en-US" dirty="0" smtClean="0"/>
              <a:t>Application type</a:t>
            </a:r>
          </a:p>
          <a:p>
            <a:pPr lvl="2"/>
            <a:r>
              <a:rPr lang="en-US" dirty="0" smtClean="0"/>
              <a:t>As determined through the custom wiring harness installed in each piece of equipment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Transmit system state on predetermined events</a:t>
            </a:r>
          </a:p>
          <a:p>
            <a:pPr lvl="1"/>
            <a:r>
              <a:rPr lang="en-US" dirty="0" smtClean="0"/>
              <a:t>Time or transition based events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System 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Application Hardware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Raven Industries Flow Meter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Hand spray gun with custom wiring harness and waist battery pack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rave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209800"/>
            <a:ext cx="952500" cy="885825"/>
          </a:xfrm>
          <a:solidFill>
            <a:schemeClr val="tx1"/>
          </a:solidFill>
        </p:spPr>
      </p:pic>
      <p:pic>
        <p:nvPicPr>
          <p:cNvPr id="6" name="Picture 4" descr="IMG_0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91235"/>
            <a:ext cx="3352800" cy="25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783</TotalTime>
  <Words>303</Words>
  <Application>Microsoft Office PowerPoint</Application>
  <PresentationFormat>On-screen Show (4:3)</PresentationFormat>
  <Paragraphs>157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Real Time Spray monitoring system</vt:lpstr>
      <vt:lpstr>Presentation Overview</vt:lpstr>
      <vt:lpstr>Goals and Objectives</vt:lpstr>
      <vt:lpstr>Project Background</vt:lpstr>
      <vt:lpstr>System Requirements</vt:lpstr>
      <vt:lpstr>System Components</vt:lpstr>
      <vt:lpstr>System Components Cellular Modem</vt:lpstr>
      <vt:lpstr>System Components Cellular Modem - Modem Firmware</vt:lpstr>
      <vt:lpstr>System Components Application Hardware</vt:lpstr>
      <vt:lpstr>System Components Spatial Database</vt:lpstr>
      <vt:lpstr>System Components Spatial Database - Database Schema</vt:lpstr>
      <vt:lpstr>System Components Packet Handling Service</vt:lpstr>
      <vt:lpstr>System Components Data Access Webpage</vt:lpstr>
      <vt:lpstr>System Diagram</vt:lpstr>
      <vt:lpstr>Internal Costs One Time Development Investment</vt:lpstr>
      <vt:lpstr>External Costs Reoccuring Hardware Investment</vt:lpstr>
      <vt:lpstr>Managerial Benefits</vt:lpstr>
      <vt:lpstr>Managerial Benefits Equipment Inventory</vt:lpstr>
      <vt:lpstr>Managerial Benefits Real Time Spray Monitoring</vt:lpstr>
      <vt:lpstr>Managerial Benefits Job Progress Monitoring</vt:lpstr>
      <vt:lpstr>Managerial Benefits Progress Report Capabilities</vt:lpstr>
      <vt:lpstr>Managerial Benefits Automatic Data Deliverables</vt:lpstr>
      <vt:lpstr>Future Markets</vt:lpstr>
      <vt:lpstr>Additional Capabilities</vt:lpstr>
      <vt:lpstr>Resources</vt:lpstr>
      <vt:lpstr>End</vt:lpstr>
    </vt:vector>
  </TitlesOfParts>
  <Company>DeAngelo Brothers,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Spray monitoring system</dc:title>
  <dc:creator>Joe Wilde</dc:creator>
  <cp:lastModifiedBy>king</cp:lastModifiedBy>
  <cp:revision>85</cp:revision>
  <dcterms:created xsi:type="dcterms:W3CDTF">2010-01-25T13:53:24Z</dcterms:created>
  <dcterms:modified xsi:type="dcterms:W3CDTF">2010-04-07T14:30:29Z</dcterms:modified>
</cp:coreProperties>
</file>