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59" r:id="rId5"/>
    <p:sldId id="261" r:id="rId6"/>
    <p:sldId id="262" r:id="rId7"/>
    <p:sldId id="263" r:id="rId8"/>
    <p:sldId id="283" r:id="rId9"/>
    <p:sldId id="284" r:id="rId10"/>
    <p:sldId id="28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7" r:id="rId24"/>
    <p:sldId id="278" r:id="rId25"/>
    <p:sldId id="279" r:id="rId26"/>
    <p:sldId id="281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Grad%20School\Penn%20State%20-%20GIS\Capstone\Data\reports\2015_Election_MS_Sen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cuments\Grad%20School\Penn%20State%20-%20GIS\Capstone\Data\reports\2015_Election_MS_Sena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Compactness vs Population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'2015_Election_MS_Senate'!$I$2:$I$53</c:f>
              <c:numCache>
                <c:formatCode>0</c:formatCode>
                <c:ptCount val="52"/>
                <c:pt idx="0">
                  <c:v>54310</c:v>
                </c:pt>
                <c:pt idx="1">
                  <c:v>56594</c:v>
                </c:pt>
                <c:pt idx="2">
                  <c:v>59472</c:v>
                </c:pt>
                <c:pt idx="3">
                  <c:v>58838</c:v>
                </c:pt>
                <c:pt idx="4">
                  <c:v>57205</c:v>
                </c:pt>
                <c:pt idx="5">
                  <c:v>55307</c:v>
                </c:pt>
                <c:pt idx="6">
                  <c:v>54288</c:v>
                </c:pt>
                <c:pt idx="7">
                  <c:v>58920</c:v>
                </c:pt>
                <c:pt idx="8">
                  <c:v>59203</c:v>
                </c:pt>
                <c:pt idx="9">
                  <c:v>57821</c:v>
                </c:pt>
                <c:pt idx="10">
                  <c:v>59380</c:v>
                </c:pt>
                <c:pt idx="11">
                  <c:v>54449</c:v>
                </c:pt>
                <c:pt idx="12">
                  <c:v>58759</c:v>
                </c:pt>
                <c:pt idx="13">
                  <c:v>59697</c:v>
                </c:pt>
                <c:pt idx="14">
                  <c:v>58509</c:v>
                </c:pt>
                <c:pt idx="15">
                  <c:v>55264</c:v>
                </c:pt>
                <c:pt idx="16">
                  <c:v>58529</c:v>
                </c:pt>
                <c:pt idx="17">
                  <c:v>56245</c:v>
                </c:pt>
                <c:pt idx="18">
                  <c:v>54562</c:v>
                </c:pt>
                <c:pt idx="19">
                  <c:v>56204</c:v>
                </c:pt>
                <c:pt idx="20">
                  <c:v>54327</c:v>
                </c:pt>
                <c:pt idx="21">
                  <c:v>56599</c:v>
                </c:pt>
                <c:pt idx="22">
                  <c:v>55905</c:v>
                </c:pt>
                <c:pt idx="23">
                  <c:v>58854</c:v>
                </c:pt>
                <c:pt idx="24">
                  <c:v>55329</c:v>
                </c:pt>
                <c:pt idx="25">
                  <c:v>55650</c:v>
                </c:pt>
                <c:pt idx="26">
                  <c:v>58961</c:v>
                </c:pt>
                <c:pt idx="27">
                  <c:v>55419</c:v>
                </c:pt>
                <c:pt idx="28">
                  <c:v>54279</c:v>
                </c:pt>
                <c:pt idx="29">
                  <c:v>59854</c:v>
                </c:pt>
                <c:pt idx="30">
                  <c:v>57094</c:v>
                </c:pt>
                <c:pt idx="31">
                  <c:v>57480</c:v>
                </c:pt>
                <c:pt idx="32">
                  <c:v>56513</c:v>
                </c:pt>
                <c:pt idx="33">
                  <c:v>57916</c:v>
                </c:pt>
                <c:pt idx="34">
                  <c:v>56423</c:v>
                </c:pt>
                <c:pt idx="35">
                  <c:v>54953</c:v>
                </c:pt>
                <c:pt idx="36">
                  <c:v>59315</c:v>
                </c:pt>
                <c:pt idx="37">
                  <c:v>55637</c:v>
                </c:pt>
                <c:pt idx="38">
                  <c:v>54994</c:v>
                </c:pt>
                <c:pt idx="39">
                  <c:v>57746</c:v>
                </c:pt>
                <c:pt idx="40">
                  <c:v>59452</c:v>
                </c:pt>
                <c:pt idx="41">
                  <c:v>55793</c:v>
                </c:pt>
                <c:pt idx="42">
                  <c:v>58543</c:v>
                </c:pt>
                <c:pt idx="43">
                  <c:v>58571</c:v>
                </c:pt>
                <c:pt idx="44">
                  <c:v>58947</c:v>
                </c:pt>
                <c:pt idx="45">
                  <c:v>57739</c:v>
                </c:pt>
                <c:pt idx="46">
                  <c:v>56647</c:v>
                </c:pt>
                <c:pt idx="47">
                  <c:v>54387</c:v>
                </c:pt>
                <c:pt idx="48">
                  <c:v>58820</c:v>
                </c:pt>
                <c:pt idx="49">
                  <c:v>54580</c:v>
                </c:pt>
                <c:pt idx="50">
                  <c:v>57725</c:v>
                </c:pt>
                <c:pt idx="51">
                  <c:v>59289</c:v>
                </c:pt>
              </c:numCache>
            </c:numRef>
          </c:xVal>
          <c:yVal>
            <c:numRef>
              <c:f>'2015_Election_MS_Senate'!$H$2:$H$53</c:f>
              <c:numCache>
                <c:formatCode>0.000000</c:formatCode>
                <c:ptCount val="52"/>
                <c:pt idx="0">
                  <c:v>7.1039500000000005E-2</c:v>
                </c:pt>
                <c:pt idx="1">
                  <c:v>8.7099700000000002E-2</c:v>
                </c:pt>
                <c:pt idx="2">
                  <c:v>8.7484800000000001E-2</c:v>
                </c:pt>
                <c:pt idx="3">
                  <c:v>0.101047</c:v>
                </c:pt>
                <c:pt idx="4">
                  <c:v>0.12967999999999999</c:v>
                </c:pt>
                <c:pt idx="5">
                  <c:v>0.130609</c:v>
                </c:pt>
                <c:pt idx="6">
                  <c:v>0.13444700000000001</c:v>
                </c:pt>
                <c:pt idx="7">
                  <c:v>0.134991</c:v>
                </c:pt>
                <c:pt idx="8">
                  <c:v>0.135714</c:v>
                </c:pt>
                <c:pt idx="9">
                  <c:v>0.14518800000000001</c:v>
                </c:pt>
                <c:pt idx="10">
                  <c:v>0.154699</c:v>
                </c:pt>
                <c:pt idx="11">
                  <c:v>0.16739299999999999</c:v>
                </c:pt>
                <c:pt idx="12">
                  <c:v>0.16831299999999999</c:v>
                </c:pt>
                <c:pt idx="13">
                  <c:v>0.17640800000000001</c:v>
                </c:pt>
                <c:pt idx="14">
                  <c:v>0.17768700000000001</c:v>
                </c:pt>
                <c:pt idx="15">
                  <c:v>0.17988100000000001</c:v>
                </c:pt>
                <c:pt idx="16">
                  <c:v>0.185025</c:v>
                </c:pt>
                <c:pt idx="17">
                  <c:v>0.18607799999999999</c:v>
                </c:pt>
                <c:pt idx="18">
                  <c:v>0.19553100000000001</c:v>
                </c:pt>
                <c:pt idx="19">
                  <c:v>0.197744</c:v>
                </c:pt>
                <c:pt idx="20">
                  <c:v>0.21190500000000001</c:v>
                </c:pt>
                <c:pt idx="21">
                  <c:v>0.22655800000000001</c:v>
                </c:pt>
                <c:pt idx="22">
                  <c:v>0.228157</c:v>
                </c:pt>
                <c:pt idx="23">
                  <c:v>0.24313199999999999</c:v>
                </c:pt>
                <c:pt idx="24">
                  <c:v>0.24527199999999999</c:v>
                </c:pt>
                <c:pt idx="25">
                  <c:v>0.24784400000000001</c:v>
                </c:pt>
                <c:pt idx="26">
                  <c:v>0.26640900000000001</c:v>
                </c:pt>
                <c:pt idx="27">
                  <c:v>0.27260299999999998</c:v>
                </c:pt>
                <c:pt idx="28">
                  <c:v>0.27902399999999999</c:v>
                </c:pt>
                <c:pt idx="29">
                  <c:v>0.28256799999999999</c:v>
                </c:pt>
                <c:pt idx="30">
                  <c:v>0.28717900000000002</c:v>
                </c:pt>
                <c:pt idx="31">
                  <c:v>0.294792</c:v>
                </c:pt>
                <c:pt idx="32">
                  <c:v>0.29591600000000001</c:v>
                </c:pt>
                <c:pt idx="33">
                  <c:v>0.29645199999999999</c:v>
                </c:pt>
                <c:pt idx="34">
                  <c:v>0.30113800000000002</c:v>
                </c:pt>
                <c:pt idx="35">
                  <c:v>0.305315</c:v>
                </c:pt>
                <c:pt idx="36">
                  <c:v>0.31556600000000001</c:v>
                </c:pt>
                <c:pt idx="37">
                  <c:v>0.31725500000000001</c:v>
                </c:pt>
                <c:pt idx="38">
                  <c:v>0.33198699999999998</c:v>
                </c:pt>
                <c:pt idx="39">
                  <c:v>0.34703800000000001</c:v>
                </c:pt>
                <c:pt idx="40">
                  <c:v>0.34782999999999997</c:v>
                </c:pt>
                <c:pt idx="41">
                  <c:v>0.35569000000000001</c:v>
                </c:pt>
                <c:pt idx="42">
                  <c:v>0.36128399999999999</c:v>
                </c:pt>
                <c:pt idx="43">
                  <c:v>0.37449500000000002</c:v>
                </c:pt>
                <c:pt idx="44">
                  <c:v>0.39488899999999999</c:v>
                </c:pt>
                <c:pt idx="45">
                  <c:v>0.41969299999999998</c:v>
                </c:pt>
                <c:pt idx="46">
                  <c:v>0.45077899999999999</c:v>
                </c:pt>
                <c:pt idx="47">
                  <c:v>0.47505199999999997</c:v>
                </c:pt>
                <c:pt idx="48">
                  <c:v>0.48588799999999999</c:v>
                </c:pt>
                <c:pt idx="49">
                  <c:v>0.49819600000000003</c:v>
                </c:pt>
                <c:pt idx="50">
                  <c:v>0.51976999999999995</c:v>
                </c:pt>
                <c:pt idx="51">
                  <c:v>0.57430499999999995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7B3-46BA-8F9C-868642B39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758312"/>
        <c:axId val="367760608"/>
      </c:scatterChart>
      <c:valAx>
        <c:axId val="367758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60608"/>
        <c:crosses val="autoZero"/>
        <c:crossBetween val="midCat"/>
      </c:valAx>
      <c:valAx>
        <c:axId val="3677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58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Compactness vs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'2015_Election_MS_Senate'!$G$2:$G$52</c:f>
              <c:numCache>
                <c:formatCode>0.0000</c:formatCode>
                <c:ptCount val="51"/>
                <c:pt idx="0">
                  <c:v>1272.57</c:v>
                </c:pt>
                <c:pt idx="1">
                  <c:v>1336.05</c:v>
                </c:pt>
                <c:pt idx="2">
                  <c:v>1778.52</c:v>
                </c:pt>
                <c:pt idx="3">
                  <c:v>2165.56</c:v>
                </c:pt>
                <c:pt idx="4">
                  <c:v>1442.93</c:v>
                </c:pt>
                <c:pt idx="5">
                  <c:v>1054.8699999999999</c:v>
                </c:pt>
                <c:pt idx="6">
                  <c:v>2374.46</c:v>
                </c:pt>
                <c:pt idx="7">
                  <c:v>895.01400000000001</c:v>
                </c:pt>
                <c:pt idx="8">
                  <c:v>71.903899999999993</c:v>
                </c:pt>
                <c:pt idx="9">
                  <c:v>188.77799999999999</c:v>
                </c:pt>
                <c:pt idx="10">
                  <c:v>1475.65</c:v>
                </c:pt>
                <c:pt idx="11">
                  <c:v>32.730899999999998</c:v>
                </c:pt>
                <c:pt idx="12">
                  <c:v>857.41499999999996</c:v>
                </c:pt>
                <c:pt idx="13">
                  <c:v>903.47299999999996</c:v>
                </c:pt>
                <c:pt idx="14">
                  <c:v>142.53200000000001</c:v>
                </c:pt>
                <c:pt idx="15">
                  <c:v>1391.78</c:v>
                </c:pt>
                <c:pt idx="16">
                  <c:v>1408.81</c:v>
                </c:pt>
                <c:pt idx="17">
                  <c:v>805.29899999999998</c:v>
                </c:pt>
                <c:pt idx="18">
                  <c:v>1378.34</c:v>
                </c:pt>
                <c:pt idx="19">
                  <c:v>361.41399999999999</c:v>
                </c:pt>
                <c:pt idx="20">
                  <c:v>745.39599999999996</c:v>
                </c:pt>
                <c:pt idx="21">
                  <c:v>1978.62</c:v>
                </c:pt>
                <c:pt idx="22">
                  <c:v>117.94799999999999</c:v>
                </c:pt>
                <c:pt idx="23">
                  <c:v>350.346</c:v>
                </c:pt>
                <c:pt idx="24">
                  <c:v>1031.02</c:v>
                </c:pt>
                <c:pt idx="25">
                  <c:v>560.24800000000005</c:v>
                </c:pt>
                <c:pt idx="26">
                  <c:v>142.852</c:v>
                </c:pt>
                <c:pt idx="27">
                  <c:v>1290.27</c:v>
                </c:pt>
                <c:pt idx="28">
                  <c:v>194.28399999999999</c:v>
                </c:pt>
                <c:pt idx="29">
                  <c:v>583.82500000000005</c:v>
                </c:pt>
                <c:pt idx="30">
                  <c:v>352.24900000000002</c:v>
                </c:pt>
                <c:pt idx="31">
                  <c:v>29.1737</c:v>
                </c:pt>
                <c:pt idx="32">
                  <c:v>427.26799999999997</c:v>
                </c:pt>
                <c:pt idx="33">
                  <c:v>1098.5999999999999</c:v>
                </c:pt>
                <c:pt idx="34">
                  <c:v>1266.56</c:v>
                </c:pt>
                <c:pt idx="35">
                  <c:v>1591.39</c:v>
                </c:pt>
                <c:pt idx="36">
                  <c:v>365.928</c:v>
                </c:pt>
                <c:pt idx="37">
                  <c:v>1178.47</c:v>
                </c:pt>
                <c:pt idx="38">
                  <c:v>1258.9100000000001</c:v>
                </c:pt>
                <c:pt idx="39">
                  <c:v>1075</c:v>
                </c:pt>
                <c:pt idx="40">
                  <c:v>1141.3399999999999</c:v>
                </c:pt>
                <c:pt idx="41">
                  <c:v>1572.17</c:v>
                </c:pt>
                <c:pt idx="42">
                  <c:v>853.14400000000001</c:v>
                </c:pt>
                <c:pt idx="43">
                  <c:v>972.33500000000004</c:v>
                </c:pt>
                <c:pt idx="44">
                  <c:v>340.15300000000002</c:v>
                </c:pt>
                <c:pt idx="45">
                  <c:v>769.37800000000004</c:v>
                </c:pt>
                <c:pt idx="46">
                  <c:v>1275</c:v>
                </c:pt>
                <c:pt idx="47">
                  <c:v>598.75800000000004</c:v>
                </c:pt>
                <c:pt idx="48">
                  <c:v>41.585500000000003</c:v>
                </c:pt>
                <c:pt idx="49">
                  <c:v>1005.5</c:v>
                </c:pt>
                <c:pt idx="50">
                  <c:v>2015.74</c:v>
                </c:pt>
              </c:numCache>
            </c:numRef>
          </c:xVal>
          <c:yVal>
            <c:numRef>
              <c:f>'2015_Election_MS_Senate'!$H$2:$H$53</c:f>
              <c:numCache>
                <c:formatCode>0.000000</c:formatCode>
                <c:ptCount val="52"/>
                <c:pt idx="0">
                  <c:v>7.1039500000000005E-2</c:v>
                </c:pt>
                <c:pt idx="1">
                  <c:v>8.7099700000000002E-2</c:v>
                </c:pt>
                <c:pt idx="2">
                  <c:v>8.7484800000000001E-2</c:v>
                </c:pt>
                <c:pt idx="3">
                  <c:v>0.101047</c:v>
                </c:pt>
                <c:pt idx="4">
                  <c:v>0.12967999999999999</c:v>
                </c:pt>
                <c:pt idx="5">
                  <c:v>0.130609</c:v>
                </c:pt>
                <c:pt idx="6">
                  <c:v>0.13444700000000001</c:v>
                </c:pt>
                <c:pt idx="7">
                  <c:v>0.134991</c:v>
                </c:pt>
                <c:pt idx="8">
                  <c:v>0.135714</c:v>
                </c:pt>
                <c:pt idx="9">
                  <c:v>0.14518800000000001</c:v>
                </c:pt>
                <c:pt idx="10">
                  <c:v>0.154699</c:v>
                </c:pt>
                <c:pt idx="11">
                  <c:v>0.16739299999999999</c:v>
                </c:pt>
                <c:pt idx="12">
                  <c:v>0.16831299999999999</c:v>
                </c:pt>
                <c:pt idx="13">
                  <c:v>0.17640800000000001</c:v>
                </c:pt>
                <c:pt idx="14">
                  <c:v>0.17768700000000001</c:v>
                </c:pt>
                <c:pt idx="15">
                  <c:v>0.17988100000000001</c:v>
                </c:pt>
                <c:pt idx="16">
                  <c:v>0.185025</c:v>
                </c:pt>
                <c:pt idx="17">
                  <c:v>0.18607799999999999</c:v>
                </c:pt>
                <c:pt idx="18">
                  <c:v>0.19553100000000001</c:v>
                </c:pt>
                <c:pt idx="19">
                  <c:v>0.197744</c:v>
                </c:pt>
                <c:pt idx="20">
                  <c:v>0.21190500000000001</c:v>
                </c:pt>
                <c:pt idx="21">
                  <c:v>0.22655800000000001</c:v>
                </c:pt>
                <c:pt idx="22">
                  <c:v>0.228157</c:v>
                </c:pt>
                <c:pt idx="23">
                  <c:v>0.24313199999999999</c:v>
                </c:pt>
                <c:pt idx="24">
                  <c:v>0.24527199999999999</c:v>
                </c:pt>
                <c:pt idx="25">
                  <c:v>0.24784400000000001</c:v>
                </c:pt>
                <c:pt idx="26">
                  <c:v>0.26640900000000001</c:v>
                </c:pt>
                <c:pt idx="27">
                  <c:v>0.27260299999999998</c:v>
                </c:pt>
                <c:pt idx="28">
                  <c:v>0.27902399999999999</c:v>
                </c:pt>
                <c:pt idx="29">
                  <c:v>0.28256799999999999</c:v>
                </c:pt>
                <c:pt idx="30">
                  <c:v>0.28717900000000002</c:v>
                </c:pt>
                <c:pt idx="31">
                  <c:v>0.294792</c:v>
                </c:pt>
                <c:pt idx="32">
                  <c:v>0.29591600000000001</c:v>
                </c:pt>
                <c:pt idx="33">
                  <c:v>0.29645199999999999</c:v>
                </c:pt>
                <c:pt idx="34">
                  <c:v>0.30113800000000002</c:v>
                </c:pt>
                <c:pt idx="35">
                  <c:v>0.305315</c:v>
                </c:pt>
                <c:pt idx="36">
                  <c:v>0.31556600000000001</c:v>
                </c:pt>
                <c:pt idx="37">
                  <c:v>0.31725500000000001</c:v>
                </c:pt>
                <c:pt idx="38">
                  <c:v>0.33198699999999998</c:v>
                </c:pt>
                <c:pt idx="39">
                  <c:v>0.34703800000000001</c:v>
                </c:pt>
                <c:pt idx="40">
                  <c:v>0.34782999999999997</c:v>
                </c:pt>
                <c:pt idx="41">
                  <c:v>0.35569000000000001</c:v>
                </c:pt>
                <c:pt idx="42">
                  <c:v>0.36128399999999999</c:v>
                </c:pt>
                <c:pt idx="43">
                  <c:v>0.37449500000000002</c:v>
                </c:pt>
                <c:pt idx="44">
                  <c:v>0.39488899999999999</c:v>
                </c:pt>
                <c:pt idx="45">
                  <c:v>0.41969299999999998</c:v>
                </c:pt>
                <c:pt idx="46">
                  <c:v>0.45077899999999999</c:v>
                </c:pt>
                <c:pt idx="47">
                  <c:v>0.47505199999999997</c:v>
                </c:pt>
                <c:pt idx="48">
                  <c:v>0.48588799999999999</c:v>
                </c:pt>
                <c:pt idx="49">
                  <c:v>0.49819600000000003</c:v>
                </c:pt>
                <c:pt idx="50">
                  <c:v>0.51976999999999995</c:v>
                </c:pt>
                <c:pt idx="51">
                  <c:v>0.57430499999999995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4D1-4C0B-BC48-182763D04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052712"/>
        <c:axId val="442053040"/>
      </c:scatterChart>
      <c:valAx>
        <c:axId val="442052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53040"/>
        <c:crosses val="autoZero"/>
        <c:crossBetween val="midCat"/>
      </c:valAx>
      <c:valAx>
        <c:axId val="44205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052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3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9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6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5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6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1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91855-23C5-40E5-9E30-6BED0C0B62D7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E7C20-7C03-41B5-85EC-C4FE7E994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srn.com/abstract=245746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srn.com/abstract=2457468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s.state.ms.us/" TargetMode="External"/><Relationship Id="rId2" Type="http://schemas.openxmlformats.org/officeDocument/2006/relationships/hyperlink" Target="http://www.sos.ms.go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ssrn.com/abstract=1777276" TargetMode="External"/><Relationship Id="rId3" Type="http://schemas.openxmlformats.org/officeDocument/2006/relationships/hyperlink" Target="http://www-personal.umich.edu/~jowei/florida.pdf" TargetMode="External"/><Relationship Id="rId7" Type="http://schemas.openxmlformats.org/officeDocument/2006/relationships/hyperlink" Target="http://electionlawblog.org/wp-content/uploads/covington.pdf" TargetMode="External"/><Relationship Id="rId2" Type="http://schemas.openxmlformats.org/officeDocument/2006/relationships/hyperlink" Target="http://scholarship.law.duke.edu/cgi/viewcontent.cgi?article=1026&amp;context=djclp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districting.lls.edu/states-MS.php#institution" TargetMode="External"/><Relationship Id="rId11" Type="http://schemas.openxmlformats.org/officeDocument/2006/relationships/hyperlink" Target="http://www.campaignlegalcenter.org/case/whitford-v-gill" TargetMode="External"/><Relationship Id="rId5" Type="http://schemas.openxmlformats.org/officeDocument/2006/relationships/hyperlink" Target="https://supreme.justia.com/cases/federal/us/548/399/" TargetMode="External"/><Relationship Id="rId10" Type="http://schemas.openxmlformats.org/officeDocument/2006/relationships/hyperlink" Target="http://www.senate.leg.state.mn.us/departments/scr/REDIST/Draw/draw.pdf" TargetMode="External"/><Relationship Id="rId4" Type="http://schemas.openxmlformats.org/officeDocument/2006/relationships/hyperlink" Target="http://www.theatlantic.com/magazine/archive/2012/10/the-league-of/309084" TargetMode="External"/><Relationship Id="rId9" Type="http://schemas.openxmlformats.org/officeDocument/2006/relationships/hyperlink" Target="http://ssrn.com/abstract=245746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7418" r="20361" b="39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684" y="1468578"/>
            <a:ext cx="8622631" cy="2157955"/>
          </a:xfrm>
          <a:solidFill>
            <a:schemeClr val="bg1">
              <a:lumMod val="95000"/>
            </a:schemeClr>
          </a:solidFill>
        </p:spPr>
        <p:txBody>
          <a:bodyPr anchor="ctr">
            <a:normAutofit fontScale="9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Drawing Fair Legislative Districts Based on Territorial Communities to Achieve Partisan Symmetry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1367" y="4302771"/>
            <a:ext cx="3529263" cy="792341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By Robert Winkler</a:t>
            </a:r>
          </a:p>
          <a:p>
            <a:r>
              <a:rPr lang="en-US" dirty="0">
                <a:latin typeface="Arial Black" panose="020B0A04020102020204" pitchFamily="34" charset="0"/>
              </a:rPr>
              <a:t>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14033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Efficiency Gap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Wasted votes:</a:t>
            </a:r>
          </a:p>
          <a:p>
            <a:pPr lvl="1"/>
            <a:r>
              <a:rPr lang="en-US" dirty="0"/>
              <a:t>Cast for losing candidate</a:t>
            </a:r>
          </a:p>
          <a:p>
            <a:pPr lvl="1"/>
            <a:r>
              <a:rPr lang="en-US" dirty="0"/>
              <a:t>Cast for winning candidate in excess of 50% needed to win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Efficiency Gap = </a:t>
            </a:r>
            <a:r>
              <a:rPr lang="en-US" u="sng" dirty="0"/>
              <a:t>|Wasted Votes for Party A – Wasted Votes for Party B|</a:t>
            </a:r>
          </a:p>
          <a:p>
            <a:pPr marL="0" indent="0">
              <a:buNone/>
            </a:pPr>
            <a:r>
              <a:rPr lang="en-US" dirty="0"/>
              <a:t>				Total Number of Votes Statewide</a:t>
            </a:r>
          </a:p>
          <a:p>
            <a:endParaRPr lang="en-US" dirty="0"/>
          </a:p>
          <a:p>
            <a:r>
              <a:rPr lang="en-US" dirty="0"/>
              <a:t>Efficiency Gap (equal population) = Seat Margin – (2 × Vote Margin)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solidFill>
                  <a:srgbClr val="C00000"/>
                </a:solidFill>
              </a:rPr>
              <a:t>0 = 10% - (2 x 5%)	Partisan Symmetry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A Recent Spike in Partisan Asymmetry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r="9532"/>
          <a:stretch/>
        </p:blipFill>
        <p:spPr>
          <a:xfrm>
            <a:off x="1010478" y="1690688"/>
            <a:ext cx="5085522" cy="403425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3423" r="4521"/>
          <a:stretch/>
        </p:blipFill>
        <p:spPr>
          <a:xfrm>
            <a:off x="6268278" y="1764472"/>
            <a:ext cx="4982818" cy="396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8435" y="5798731"/>
            <a:ext cx="80951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Stephanopoulos, Nicholas and McGhee, Eric, (October 1, 2014). “Partisan Gerrymandering and the Efficiency Gap.” </a:t>
            </a:r>
          </a:p>
          <a:p>
            <a:r>
              <a:rPr lang="en-US" sz="1000" i="1" dirty="0"/>
              <a:t>82 University of Chicago Law Review, 831 (2015);</a:t>
            </a:r>
            <a:r>
              <a:rPr lang="en-US" sz="1000" dirty="0"/>
              <a:t> U of Chicago, Public Law Working Paper No. 493. Available at SSRN: </a:t>
            </a:r>
            <a:r>
              <a:rPr lang="en-US" sz="1000" u="sng" dirty="0">
                <a:hlinkClick r:id="rId4"/>
              </a:rPr>
              <a:t>http://ssrn.com/abstract=2457468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292" y="269932"/>
            <a:ext cx="10515600" cy="858557"/>
          </a:xfrm>
        </p:spPr>
        <p:txBody>
          <a:bodyPr/>
          <a:lstStyle/>
          <a:p>
            <a:pPr algn="ctr"/>
            <a:r>
              <a:rPr lang="en-US" b="1" u="sng" dirty="0"/>
              <a:t>Efficiency Gap Proliferation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827" y="1152674"/>
            <a:ext cx="5534797" cy="628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1"/>
          <a:stretch/>
        </p:blipFill>
        <p:spPr>
          <a:xfrm>
            <a:off x="6308184" y="1781411"/>
            <a:ext cx="5450854" cy="42788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1" y="1781412"/>
            <a:ext cx="5596441" cy="42788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527" y="6180892"/>
            <a:ext cx="80951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Stephanopoulos, Nicholas and McGhee, Eric, (October 1, 2014). “Partisan Gerrymandering and the Efficiency Gap.” </a:t>
            </a:r>
          </a:p>
          <a:p>
            <a:r>
              <a:rPr lang="en-US" sz="1000" i="1" dirty="0"/>
              <a:t>82 University of Chicago Law Review, 831 (2015);</a:t>
            </a:r>
            <a:r>
              <a:rPr lang="en-US" sz="1000" dirty="0"/>
              <a:t> U of Chicago, Public Law Working Paper No. 493. Available at SSRN: </a:t>
            </a:r>
            <a:r>
              <a:rPr lang="en-US" sz="1000" u="sng" dirty="0">
                <a:hlinkClick r:id="rId5"/>
              </a:rPr>
              <a:t>http://ssrn.com/abstract=2457468</a:t>
            </a:r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4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My Case Study: Mississippi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2015 Election</a:t>
            </a:r>
          </a:p>
          <a:p>
            <a:r>
              <a:rPr lang="en-US" dirty="0"/>
              <a:t>Data Sources:</a:t>
            </a:r>
          </a:p>
          <a:p>
            <a:pPr lvl="1"/>
            <a:r>
              <a:rPr lang="en-US" dirty="0"/>
              <a:t>Secretary of State </a:t>
            </a:r>
            <a:r>
              <a:rPr lang="en-US" dirty="0">
                <a:hlinkClick r:id="rId2"/>
              </a:rPr>
              <a:t>http://www.sos.ms.gov</a:t>
            </a:r>
            <a:r>
              <a:rPr lang="en-US" dirty="0"/>
              <a:t> for election results</a:t>
            </a:r>
          </a:p>
          <a:p>
            <a:pPr lvl="1"/>
            <a:r>
              <a:rPr lang="en-US" dirty="0"/>
              <a:t>Mississippi Automated Resources Information System (MARIS) </a:t>
            </a:r>
            <a:r>
              <a:rPr lang="en-US" dirty="0">
                <a:hlinkClick r:id="rId3"/>
              </a:rPr>
              <a:t>http://www.maris.state.ms.us</a:t>
            </a:r>
            <a:r>
              <a:rPr lang="en-US" dirty="0"/>
              <a:t> for district shapefiles</a:t>
            </a:r>
          </a:p>
          <a:p>
            <a:r>
              <a:rPr lang="en-US" dirty="0"/>
              <a:t>Efficiency Gap (equal population) = Seat Margin – (2 × Vote Margin)</a:t>
            </a:r>
          </a:p>
          <a:p>
            <a:pPr lvl="1"/>
            <a:r>
              <a:rPr lang="en-US" u="sng" dirty="0"/>
              <a:t>State Senate</a:t>
            </a:r>
            <a:r>
              <a:rPr lang="en-US" dirty="0"/>
              <a:t>: 11.54% – (2 x 6.09%) = -0.6348% (advantage to Democrats)</a:t>
            </a:r>
          </a:p>
          <a:p>
            <a:pPr lvl="1"/>
            <a:r>
              <a:rPr lang="en-US" u="sng" dirty="0"/>
              <a:t>State House</a:t>
            </a:r>
            <a:r>
              <a:rPr lang="en-US" dirty="0"/>
              <a:t>:  9.0164% – (2 x 4.5102%) = -0.0041% (advantage to Democrats)</a:t>
            </a:r>
          </a:p>
        </p:txBody>
      </p:sp>
    </p:spTree>
    <p:extLst>
      <p:ext uri="{BB962C8B-B14F-4D97-AF65-F5344CB8AC3E}">
        <p14:creationId xmlns:p14="http://schemas.microsoft.com/office/powerpoint/2010/main" val="13576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Mississippi State Senate Districts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" t="9931" r="11852" b="2877"/>
          <a:stretch/>
        </p:blipFill>
        <p:spPr>
          <a:xfrm>
            <a:off x="1020416" y="1565199"/>
            <a:ext cx="3551584" cy="479242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t="7656" r="14182" b="4223"/>
          <a:stretch/>
        </p:blipFill>
        <p:spPr>
          <a:xfrm>
            <a:off x="6636178" y="1565199"/>
            <a:ext cx="3395431" cy="47924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1961" r="1"/>
          <a:stretch/>
        </p:blipFill>
        <p:spPr>
          <a:xfrm>
            <a:off x="9833050" y="5369391"/>
            <a:ext cx="1220458" cy="9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Compactness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3953"/>
            <a:ext cx="10515600" cy="12102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/>
              <a:t>Polsby</a:t>
            </a:r>
            <a:r>
              <a:rPr lang="en-US" sz="4000" dirty="0"/>
              <a:t>-Popper Compactness = </a:t>
            </a:r>
            <a:r>
              <a:rPr lang="el-GR" sz="4000" dirty="0"/>
              <a:t> 4π</a:t>
            </a:r>
            <a:r>
              <a:rPr lang="en-US" sz="4000" dirty="0"/>
              <a:t>A/P</a:t>
            </a:r>
            <a:r>
              <a:rPr lang="en-US" sz="4000" baseline="30000" dirty="0"/>
              <a:t>2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3" t="56762" r="33649" b="25143"/>
          <a:stretch/>
        </p:blipFill>
        <p:spPr>
          <a:xfrm>
            <a:off x="4666129" y="3894409"/>
            <a:ext cx="2870001" cy="2963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/>
          <a:stretch/>
        </p:blipFill>
        <p:spPr>
          <a:xfrm>
            <a:off x="9291918" y="3894409"/>
            <a:ext cx="2843529" cy="2963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0762"/>
            <a:ext cx="2864669" cy="284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14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Least Compact Senate Districts in Mississippi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7599" r="14307" b="3861"/>
          <a:stretch/>
        </p:blipFill>
        <p:spPr>
          <a:xfrm>
            <a:off x="1629769" y="1690688"/>
            <a:ext cx="3215185" cy="45910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3384" r="4727" b="5642"/>
          <a:stretch/>
        </p:blipFill>
        <p:spPr>
          <a:xfrm>
            <a:off x="7540487" y="1855305"/>
            <a:ext cx="3352800" cy="44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4564"/>
          <a:stretch/>
        </p:blipFill>
        <p:spPr>
          <a:xfrm>
            <a:off x="4844954" y="3521122"/>
            <a:ext cx="2183642" cy="17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9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Compactness Correlations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06" y="2245920"/>
            <a:ext cx="6373504" cy="3824103"/>
          </a:xfr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441933"/>
              </p:ext>
            </p:extLst>
          </p:nvPr>
        </p:nvGraphicFramePr>
        <p:xfrm>
          <a:off x="1012208" y="1847676"/>
          <a:ext cx="3764508" cy="223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518079"/>
              </p:ext>
            </p:extLst>
          </p:nvPr>
        </p:nvGraphicFramePr>
        <p:xfrm>
          <a:off x="1012208" y="4306309"/>
          <a:ext cx="3764508" cy="201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64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Majority-Minority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Voting Rights Act provision</a:t>
            </a:r>
          </a:p>
          <a:p>
            <a:r>
              <a:rPr lang="en-US" dirty="0"/>
              <a:t>Population Shifts</a:t>
            </a:r>
          </a:p>
          <a:p>
            <a:pPr lvl="1"/>
            <a:r>
              <a:rPr lang="en-US" dirty="0"/>
              <a:t>2000 Census</a:t>
            </a:r>
          </a:p>
          <a:p>
            <a:pPr lvl="2"/>
            <a:r>
              <a:rPr lang="en-US" dirty="0"/>
              <a:t>Total Population: 3,280,857</a:t>
            </a:r>
          </a:p>
          <a:p>
            <a:pPr lvl="2"/>
            <a:r>
              <a:rPr lang="en-US" dirty="0"/>
              <a:t>White Population: 2,014,221</a:t>
            </a:r>
          </a:p>
          <a:p>
            <a:pPr lvl="2"/>
            <a:r>
              <a:rPr lang="en-US" dirty="0"/>
              <a:t>Black Population: 1,191,918</a:t>
            </a:r>
          </a:p>
          <a:p>
            <a:pPr lvl="2"/>
            <a:r>
              <a:rPr lang="en-US" dirty="0"/>
              <a:t>Percent Black: 36.3%</a:t>
            </a:r>
          </a:p>
          <a:p>
            <a:pPr lvl="2"/>
            <a:r>
              <a:rPr lang="en-US" dirty="0"/>
              <a:t>Majority-Minority Districts: 12</a:t>
            </a:r>
          </a:p>
          <a:p>
            <a:pPr lvl="1"/>
            <a:r>
              <a:rPr lang="en-US" dirty="0"/>
              <a:t>2010 Census</a:t>
            </a:r>
          </a:p>
          <a:p>
            <a:pPr lvl="2"/>
            <a:r>
              <a:rPr lang="en-US" dirty="0"/>
              <a:t>Total Population: 2,967,297</a:t>
            </a:r>
          </a:p>
          <a:p>
            <a:pPr lvl="2"/>
            <a:r>
              <a:rPr lang="en-US" dirty="0"/>
              <a:t>White Population: 1,754,684</a:t>
            </a:r>
          </a:p>
          <a:p>
            <a:pPr lvl="2"/>
            <a:r>
              <a:rPr lang="en-US" dirty="0"/>
              <a:t>Black Population: 1,098,385</a:t>
            </a:r>
          </a:p>
          <a:p>
            <a:pPr lvl="2"/>
            <a:r>
              <a:rPr lang="en-US" dirty="0"/>
              <a:t>Percent Black: 37.0%</a:t>
            </a:r>
          </a:p>
          <a:p>
            <a:pPr lvl="2"/>
            <a:r>
              <a:rPr lang="en-US" dirty="0"/>
              <a:t>Majority-Minority Districts: 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5324" r="7422" b="4079"/>
          <a:stretch/>
        </p:blipFill>
        <p:spPr>
          <a:xfrm>
            <a:off x="6974005" y="1477223"/>
            <a:ext cx="3548419" cy="504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800" b="1" u="sng" dirty="0"/>
              <a:t>Majority-Minority Districts in Mississippi State Senate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t="4520" r="7253" b="5664"/>
          <a:stretch/>
        </p:blipFill>
        <p:spPr>
          <a:xfrm>
            <a:off x="1338470" y="1523152"/>
            <a:ext cx="3525078" cy="48969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4092" r="6642" b="4979"/>
          <a:stretch/>
        </p:blipFill>
        <p:spPr>
          <a:xfrm>
            <a:off x="7580243" y="1690688"/>
            <a:ext cx="3513675" cy="4698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4564"/>
          <a:stretch/>
        </p:blipFill>
        <p:spPr>
          <a:xfrm>
            <a:off x="5004179" y="3507675"/>
            <a:ext cx="2183642" cy="171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5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3716" y="1497496"/>
            <a:ext cx="9750083" cy="46794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Background:  Overview of gerrymandering</a:t>
            </a:r>
          </a:p>
          <a:p>
            <a:pPr lvl="1"/>
            <a:r>
              <a:rPr lang="en-US" dirty="0"/>
              <a:t>Racial gerrymandering vs partisan gerrymandering</a:t>
            </a:r>
          </a:p>
          <a:p>
            <a:pPr lvl="1"/>
            <a:r>
              <a:rPr lang="en-US" dirty="0"/>
              <a:t>Proliferation of safe seats</a:t>
            </a:r>
          </a:p>
          <a:p>
            <a:r>
              <a:rPr lang="en-US" dirty="0"/>
              <a:t>New Criteria Proposed to Address the Issue</a:t>
            </a:r>
          </a:p>
          <a:p>
            <a:pPr lvl="1"/>
            <a:r>
              <a:rPr lang="en-US" dirty="0"/>
              <a:t>Efficiency Gap:  Measure for identifying partisan gerrymandering</a:t>
            </a:r>
          </a:p>
          <a:p>
            <a:pPr lvl="1"/>
            <a:r>
              <a:rPr lang="en-US" dirty="0"/>
              <a:t>Territorial Communities:  Basis for creating legislative districts</a:t>
            </a:r>
          </a:p>
          <a:p>
            <a:r>
              <a:rPr lang="en-US" dirty="0"/>
              <a:t>Research Objectives:  Use new criteria and methodologies to:</a:t>
            </a:r>
          </a:p>
          <a:p>
            <a:pPr lvl="1"/>
            <a:r>
              <a:rPr lang="en-US" dirty="0"/>
              <a:t>Identify where partisan gerrymandering has occurred using a reliable measure that could be accepted by the courts</a:t>
            </a:r>
          </a:p>
          <a:p>
            <a:pPr lvl="1"/>
            <a:r>
              <a:rPr lang="en-US" dirty="0"/>
              <a:t>Create new legislative redistricting maps in targeted states</a:t>
            </a:r>
          </a:p>
          <a:p>
            <a:pPr lvl="1"/>
            <a:r>
              <a:rPr lang="en-US" dirty="0"/>
              <a:t>Case Study: Mississippi</a:t>
            </a:r>
          </a:p>
          <a:p>
            <a:r>
              <a:rPr lang="en-US" dirty="0"/>
              <a:t>Process/Methodology:  Data and tools</a:t>
            </a:r>
          </a:p>
          <a:p>
            <a:r>
              <a:rPr lang="en-US" dirty="0"/>
              <a:t>Expected Results</a:t>
            </a:r>
          </a:p>
          <a:p>
            <a:r>
              <a:rPr lang="en-US" dirty="0"/>
              <a:t>Timeline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03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u="sng" dirty="0">
                <a:solidFill>
                  <a:srgbClr val="C00000"/>
                </a:solidFill>
              </a:rPr>
              <a:t>Communities of Interest</a:t>
            </a:r>
            <a:r>
              <a:rPr lang="en-US" sz="3800" b="1" dirty="0">
                <a:solidFill>
                  <a:srgbClr val="C00000"/>
                </a:solidFill>
              </a:rPr>
              <a:t>  </a:t>
            </a:r>
            <a:r>
              <a:rPr lang="en-US" sz="3800" b="1" dirty="0"/>
              <a:t>vs  </a:t>
            </a:r>
            <a:r>
              <a:rPr lang="en-US" sz="3800" b="1" u="sng" dirty="0">
                <a:solidFill>
                  <a:schemeClr val="accent5">
                    <a:lumMod val="75000"/>
                  </a:schemeClr>
                </a:solidFill>
              </a:rPr>
              <a:t>Territorial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7507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Cited by courts as valid criterion for preservation in redistricting</a:t>
            </a:r>
          </a:p>
          <a:p>
            <a:r>
              <a:rPr lang="en-US" dirty="0">
                <a:solidFill>
                  <a:srgbClr val="C00000"/>
                </a:solidFill>
              </a:rPr>
              <a:t>Not necessarily geographically rooted</a:t>
            </a:r>
          </a:p>
          <a:p>
            <a:r>
              <a:rPr lang="en-US" dirty="0">
                <a:solidFill>
                  <a:srgbClr val="C00000"/>
                </a:solidFill>
              </a:rPr>
              <a:t>Can form on the basis of any shared concern </a:t>
            </a:r>
          </a:p>
          <a:p>
            <a:r>
              <a:rPr lang="en-US" dirty="0">
                <a:solidFill>
                  <a:srgbClr val="C00000"/>
                </a:solidFill>
              </a:rPr>
              <a:t>Often the shared concern is simply race or ethnicity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62851" y="1825625"/>
            <a:ext cx="49075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Proposed by Stephanopoulos as criterion for preservation in redistricting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Geographically rooted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Tend to share the same local governments, local news sources, local employers, local markets, and local schools.</a:t>
            </a:r>
          </a:p>
        </p:txBody>
      </p:sp>
    </p:spTree>
    <p:extLst>
      <p:ext uri="{BB962C8B-B14F-4D97-AF65-F5344CB8AC3E}">
        <p14:creationId xmlns:p14="http://schemas.microsoft.com/office/powerpoint/2010/main" val="16854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184" y="365125"/>
            <a:ext cx="10043615" cy="767639"/>
          </a:xfrm>
        </p:spPr>
        <p:txBody>
          <a:bodyPr/>
          <a:lstStyle/>
          <a:p>
            <a:pPr algn="ctr"/>
            <a:r>
              <a:rPr lang="en-US" b="1" u="sng" dirty="0"/>
              <a:t>Voting Units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11" y="1958091"/>
            <a:ext cx="1744202" cy="13037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29420" r="6434" b="27161"/>
          <a:stretch/>
        </p:blipFill>
        <p:spPr>
          <a:xfrm>
            <a:off x="838200" y="959464"/>
            <a:ext cx="3870278" cy="2435346"/>
          </a:xfrm>
        </p:spPr>
      </p:pic>
      <p:sp>
        <p:nvSpPr>
          <p:cNvPr id="10" name="TextBox 9"/>
          <p:cNvSpPr txBox="1"/>
          <p:nvPr/>
        </p:nvSpPr>
        <p:spPr>
          <a:xfrm>
            <a:off x="838200" y="3257111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Census Blocks in </a:t>
            </a:r>
            <a:r>
              <a:rPr lang="en-US" dirty="0" err="1"/>
              <a:t>DeSoto</a:t>
            </a:r>
            <a:r>
              <a:rPr lang="en-US" dirty="0"/>
              <a:t> County, Mississippi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0050" r="7163" b="27562"/>
          <a:stretch/>
        </p:blipFill>
        <p:spPr>
          <a:xfrm>
            <a:off x="838200" y="3806187"/>
            <a:ext cx="3870278" cy="23894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6768" y="6195662"/>
            <a:ext cx="4612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Voting Precincts in </a:t>
            </a:r>
            <a:r>
              <a:rPr lang="en-US" dirty="0" err="1"/>
              <a:t>DeSoto</a:t>
            </a:r>
            <a:r>
              <a:rPr lang="en-US" dirty="0"/>
              <a:t> County, Mississippi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t="6766" r="13860" b="5671"/>
          <a:stretch/>
        </p:blipFill>
        <p:spPr>
          <a:xfrm>
            <a:off x="7629098" y="958305"/>
            <a:ext cx="3407939" cy="5336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9098" y="6294580"/>
            <a:ext cx="3025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Voting Precincts in Mississippi</a:t>
            </a:r>
          </a:p>
        </p:txBody>
      </p:sp>
    </p:spTree>
    <p:extLst>
      <p:ext uri="{BB962C8B-B14F-4D97-AF65-F5344CB8AC3E}">
        <p14:creationId xmlns:p14="http://schemas.microsoft.com/office/powerpoint/2010/main" val="33997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221" y="109977"/>
            <a:ext cx="10515600" cy="799153"/>
          </a:xfrm>
        </p:spPr>
        <p:txBody>
          <a:bodyPr/>
          <a:lstStyle/>
          <a:p>
            <a:pPr algn="ctr"/>
            <a:r>
              <a:rPr lang="en-US" b="1" u="sng" dirty="0"/>
              <a:t>Districting for ArcGIS Add-On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44" y="909130"/>
            <a:ext cx="11187953" cy="5934124"/>
          </a:xfrm>
        </p:spPr>
      </p:pic>
    </p:spTree>
    <p:extLst>
      <p:ext uri="{BB962C8B-B14F-4D97-AF65-F5344CB8AC3E}">
        <p14:creationId xmlns:p14="http://schemas.microsoft.com/office/powerpoint/2010/main" val="504008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Redistricting Procedure Fundamentals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Assign units (precincts or wards) to districts</a:t>
            </a:r>
          </a:p>
          <a:p>
            <a:r>
              <a:rPr lang="en-US" dirty="0"/>
              <a:t>Try to make district boundaries conform to other Territorial Community boundaries</a:t>
            </a:r>
          </a:p>
          <a:p>
            <a:r>
              <a:rPr lang="en-US" dirty="0"/>
              <a:t>Ensure districts are equal in population (+/-5% from ideal)</a:t>
            </a:r>
          </a:p>
          <a:p>
            <a:r>
              <a:rPr lang="en-US" dirty="0"/>
              <a:t>If district was majority-minority, it has to remain majority-minority</a:t>
            </a:r>
          </a:p>
          <a:p>
            <a:r>
              <a:rPr lang="en-US" dirty="0"/>
              <a:t>Try to ensure new district boundary is still inhabited by incumbent legislator</a:t>
            </a:r>
          </a:p>
        </p:txBody>
      </p:sp>
    </p:spTree>
    <p:extLst>
      <p:ext uri="{BB962C8B-B14F-4D97-AF65-F5344CB8AC3E}">
        <p14:creationId xmlns:p14="http://schemas.microsoft.com/office/powerpoint/2010/main" val="83722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2297" r="3963" b="1"/>
          <a:stretch/>
        </p:blipFill>
        <p:spPr>
          <a:xfrm>
            <a:off x="6718300" y="1690688"/>
            <a:ext cx="1753013" cy="15129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4003" r="8808" b="3843"/>
          <a:stretch/>
        </p:blipFill>
        <p:spPr>
          <a:xfrm>
            <a:off x="7675075" y="909676"/>
            <a:ext cx="4010419" cy="5924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0640"/>
          </a:xfrm>
        </p:spPr>
        <p:txBody>
          <a:bodyPr>
            <a:normAutofit/>
          </a:bodyPr>
          <a:lstStyle/>
          <a:p>
            <a:r>
              <a:rPr lang="en-US" sz="3800" b="1" u="sng" dirty="0"/>
              <a:t>Existing Approved Districts</a:t>
            </a:r>
            <a:r>
              <a:rPr lang="en-US" sz="3800" b="1" dirty="0"/>
              <a:t>  vs  </a:t>
            </a:r>
            <a:r>
              <a:rPr lang="en-US" sz="3800" b="1" u="sng" dirty="0"/>
              <a:t>My Proposed Districts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0" t="7165" r="16434" b="3482"/>
          <a:stretch/>
        </p:blipFill>
        <p:spPr>
          <a:xfrm>
            <a:off x="2003612" y="1004634"/>
            <a:ext cx="3765175" cy="5829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4564"/>
          <a:stretch/>
        </p:blipFill>
        <p:spPr>
          <a:xfrm>
            <a:off x="838200" y="1603088"/>
            <a:ext cx="1931740" cy="15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85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53" y="414339"/>
            <a:ext cx="5549900" cy="1222376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Existing Approved Districts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153" y="1345781"/>
            <a:ext cx="8966200" cy="1917699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Highest Deviation		2,791  (59,854)	 4.89%		</a:t>
            </a:r>
          </a:p>
          <a:p>
            <a:r>
              <a:rPr lang="en-US" dirty="0"/>
              <a:t>Lowest Deviation		-2,784  (54,279)	-4.88%		</a:t>
            </a:r>
          </a:p>
          <a:p>
            <a:r>
              <a:rPr lang="en-US" dirty="0"/>
              <a:t>Smallest Deviation		31 (57,094)		 0.05%		</a:t>
            </a:r>
          </a:p>
          <a:p>
            <a:r>
              <a:rPr lang="en-US" dirty="0"/>
              <a:t>Average Deviation	 	1,613	 	2.82%			</a:t>
            </a:r>
          </a:p>
          <a:p>
            <a:r>
              <a:rPr lang="en-US" dirty="0"/>
              <a:t>Least Compact		0.071040		(PCT Black	71.6%)</a:t>
            </a:r>
          </a:p>
          <a:p>
            <a:r>
              <a:rPr lang="en-US" dirty="0"/>
              <a:t>Most Compact		0.574305		(PCT Black 	13.1%)</a:t>
            </a:r>
          </a:p>
          <a:p>
            <a:r>
              <a:rPr lang="en-US" dirty="0"/>
              <a:t>Average Compactness		0.265385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153" y="3591669"/>
            <a:ext cx="5549900" cy="85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/>
              <a:t>My Proposed Districts</a:t>
            </a:r>
            <a:endParaRPr lang="en-U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153" y="4328850"/>
            <a:ext cx="8966200" cy="1917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Highest Deviation		2,164  (59,227)	3.79%		</a:t>
            </a:r>
          </a:p>
          <a:p>
            <a:r>
              <a:rPr lang="en-US" dirty="0"/>
              <a:t>Lowest Deviation		-2,092  (54,971)	-3.67%		</a:t>
            </a:r>
          </a:p>
          <a:p>
            <a:r>
              <a:rPr lang="en-US" dirty="0"/>
              <a:t>Smallest Deviation		10  (57,073)		0.018%    	</a:t>
            </a:r>
          </a:p>
          <a:p>
            <a:r>
              <a:rPr lang="en-US" dirty="0"/>
              <a:t>Average Deviation	 	820	 	1.44%			</a:t>
            </a:r>
          </a:p>
          <a:p>
            <a:r>
              <a:rPr lang="en-US" dirty="0"/>
              <a:t>Least Compact		0.164322		(PCT Black	59.1%)</a:t>
            </a:r>
          </a:p>
          <a:p>
            <a:r>
              <a:rPr lang="en-US" dirty="0"/>
              <a:t>Most Compact		0.535966		(PCT Black 	55.9%)</a:t>
            </a:r>
          </a:p>
          <a:p>
            <a:r>
              <a:rPr lang="en-US" dirty="0"/>
              <a:t>Average Compactness		0.335514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7" b="4272"/>
          <a:stretch/>
        </p:blipFill>
        <p:spPr>
          <a:xfrm>
            <a:off x="6930820" y="1546972"/>
            <a:ext cx="4854445" cy="1839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6" b="3846"/>
          <a:stretch/>
        </p:blipFill>
        <p:spPr>
          <a:xfrm>
            <a:off x="6930820" y="4938941"/>
            <a:ext cx="4854445" cy="17308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1036" y="14159"/>
            <a:ext cx="414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Case Study Results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1" b="9229"/>
          <a:stretch/>
        </p:blipFill>
        <p:spPr>
          <a:xfrm>
            <a:off x="8839845" y="380461"/>
            <a:ext cx="2941096" cy="1193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4" r="890" b="10801"/>
          <a:stretch/>
        </p:blipFill>
        <p:spPr>
          <a:xfrm>
            <a:off x="8874268" y="3772057"/>
            <a:ext cx="2910997" cy="1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0" y="126275"/>
            <a:ext cx="6676994" cy="673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57" y="481806"/>
            <a:ext cx="10515600" cy="1325563"/>
          </a:xfrm>
        </p:spPr>
        <p:txBody>
          <a:bodyPr/>
          <a:lstStyle/>
          <a:p>
            <a:pPr algn="ctr"/>
            <a:r>
              <a:rPr lang="en-US" b="1" u="sng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514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Calculate partisan symmetry of new Mississippi State Senate districts</a:t>
            </a:r>
          </a:p>
          <a:p>
            <a:pPr lvl="1"/>
            <a:r>
              <a:rPr lang="en-US" dirty="0"/>
              <a:t>Need to break election results down to precinct level – over 1,900 precincts</a:t>
            </a:r>
          </a:p>
          <a:p>
            <a:pPr lvl="1"/>
            <a:r>
              <a:rPr lang="en-US" dirty="0"/>
              <a:t>Many precinct boundaries changed after 2010 Census, so need to obtain new shapefiles from county officials</a:t>
            </a:r>
          </a:p>
          <a:p>
            <a:r>
              <a:rPr lang="en-US" dirty="0"/>
              <a:t>Carry out similar redistricting for a state with clear signs of partisan gerrymandering</a:t>
            </a:r>
          </a:p>
          <a:p>
            <a:pPr lvl="1"/>
            <a:r>
              <a:rPr lang="en-US" dirty="0"/>
              <a:t>North Carolina General Assembly</a:t>
            </a:r>
          </a:p>
          <a:p>
            <a:r>
              <a:rPr lang="en-US" dirty="0"/>
              <a:t>Present at Conference</a:t>
            </a:r>
          </a:p>
          <a:p>
            <a:pPr lvl="1"/>
            <a:r>
              <a:rPr lang="en-US" dirty="0"/>
              <a:t>ESRI Southeast User Conference in Nashville (May 2017)</a:t>
            </a:r>
          </a:p>
          <a:p>
            <a:pPr lvl="1"/>
            <a:r>
              <a:rPr lang="en-US" dirty="0"/>
              <a:t>SCAUG (South Central Arc User Group) in Baton Rouge (March 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86454" y="2259233"/>
            <a:ext cx="241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(December 2016)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86454" y="4001294"/>
            <a:ext cx="241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(Jan - Feb 2017)</a:t>
            </a:r>
          </a:p>
        </p:txBody>
      </p:sp>
    </p:spTree>
    <p:extLst>
      <p:ext uri="{BB962C8B-B14F-4D97-AF65-F5344CB8AC3E}">
        <p14:creationId xmlns:p14="http://schemas.microsoft.com/office/powerpoint/2010/main" val="42558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Altman, Micah and McDonald, Michael (July 29, 2010). “The Promise and Perils of Computers in Redistricting.” </a:t>
            </a:r>
            <a:r>
              <a:rPr lang="en-US" i="1" dirty="0"/>
              <a:t>Duke Journal of Constitutional Law and Public Policy, Vol 5:69 (2010).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http://scholarship.law.duke.edu/cgi/viewcontent.cgi?article=1026&amp;context=djclpp</a:t>
            </a:r>
            <a:endParaRPr lang="en-US" dirty="0"/>
          </a:p>
          <a:p>
            <a:r>
              <a:rPr lang="en-US" dirty="0"/>
              <a:t>Chen, </a:t>
            </a:r>
            <a:r>
              <a:rPr lang="en-US" dirty="0" err="1"/>
              <a:t>Jowei</a:t>
            </a:r>
            <a:r>
              <a:rPr lang="en-US" dirty="0"/>
              <a:t> and </a:t>
            </a:r>
            <a:r>
              <a:rPr lang="en-US" dirty="0" err="1"/>
              <a:t>Rodden</a:t>
            </a:r>
            <a:r>
              <a:rPr lang="en-US" dirty="0"/>
              <a:t>, Jonathan (2013). “Unintentional Gerrymandering: Political Geography and Electoral Bias in Legislatures.” </a:t>
            </a:r>
            <a:r>
              <a:rPr lang="en-US" i="1" dirty="0"/>
              <a:t>8 Quarterly Journal of Political Science, 239 (2013).</a:t>
            </a:r>
            <a:r>
              <a:rPr lang="en-US" dirty="0"/>
              <a:t> </a:t>
            </a:r>
            <a:r>
              <a:rPr lang="en-US" u="sng" dirty="0">
                <a:hlinkClick r:id="rId3"/>
              </a:rPr>
              <a:t>http://www-personal.umich.edu/~jowei/florida.pdf</a:t>
            </a:r>
            <a:endParaRPr lang="en-US" dirty="0"/>
          </a:p>
          <a:p>
            <a:r>
              <a:rPr lang="en-US" dirty="0"/>
              <a:t>Draper, Robert (October 2012). “The League of Dangerous Mapmakers.” </a:t>
            </a:r>
            <a:r>
              <a:rPr lang="en-US" i="1" dirty="0"/>
              <a:t>The Atlantic</a:t>
            </a:r>
            <a:r>
              <a:rPr lang="en-US" dirty="0"/>
              <a:t>. </a:t>
            </a:r>
            <a:r>
              <a:rPr lang="en-US" u="sng" dirty="0">
                <a:hlinkClick r:id="rId4"/>
              </a:rPr>
              <a:t>http://www.theatlantic.com/magazine/archive/2012/10/the-league-of/309084</a:t>
            </a:r>
            <a:r>
              <a:rPr lang="en-US" dirty="0"/>
              <a:t> </a:t>
            </a:r>
          </a:p>
          <a:p>
            <a:r>
              <a:rPr lang="en-US" dirty="0"/>
              <a:t>League of United Latin American Citizens v. Perry, 2006. </a:t>
            </a:r>
            <a:r>
              <a:rPr lang="en-US" i="1" dirty="0"/>
              <a:t>U.S. Supreme Court</a:t>
            </a:r>
            <a:r>
              <a:rPr lang="en-US" dirty="0"/>
              <a:t>.</a:t>
            </a:r>
            <a:r>
              <a:rPr lang="en-US" i="1" dirty="0"/>
              <a:t> 548 US 399 (2006). </a:t>
            </a:r>
            <a:r>
              <a:rPr lang="en-US" u="sng" dirty="0">
                <a:hlinkClick r:id="rId5"/>
              </a:rPr>
              <a:t>https://supreme.justia.com/cases/federal/us/548/399/</a:t>
            </a:r>
            <a:endParaRPr lang="en-US" dirty="0"/>
          </a:p>
          <a:p>
            <a:r>
              <a:rPr lang="en-US" dirty="0"/>
              <a:t>Levitt, Justin (</a:t>
            </a:r>
            <a:r>
              <a:rPr lang="en-US" dirty="0" err="1"/>
              <a:t>n.d.</a:t>
            </a:r>
            <a:r>
              <a:rPr lang="en-US" dirty="0"/>
              <a:t>). “All  About Redistricting”. </a:t>
            </a:r>
            <a:r>
              <a:rPr lang="en-US" i="1" dirty="0"/>
              <a:t>Loyola Law School.</a:t>
            </a:r>
            <a:r>
              <a:rPr lang="en-US" dirty="0"/>
              <a:t> Available at </a:t>
            </a:r>
            <a:r>
              <a:rPr lang="en-US" u="sng" dirty="0">
                <a:hlinkClick r:id="rId6"/>
              </a:rPr>
              <a:t>http://redistricting.lls.edu/states-MS.php#institution</a:t>
            </a:r>
            <a:r>
              <a:rPr lang="en-US" dirty="0"/>
              <a:t> </a:t>
            </a:r>
          </a:p>
          <a:p>
            <a:r>
              <a:rPr lang="en-US" dirty="0"/>
              <a:t>Sandra Little Covington vs The State of North Carolina. (U.S. District Court for Middle District of North Carolina, 2016). </a:t>
            </a:r>
            <a:r>
              <a:rPr lang="en-US" u="sng" dirty="0">
                <a:hlinkClick r:id="rId7"/>
              </a:rPr>
              <a:t>http://electionlawblog.org/wp-content/uploads/covington.pdf</a:t>
            </a:r>
            <a:r>
              <a:rPr lang="en-US" dirty="0"/>
              <a:t> </a:t>
            </a:r>
          </a:p>
          <a:p>
            <a:r>
              <a:rPr lang="en-US" dirty="0"/>
              <a:t>Stephanopoulos, Nicholas (July 31, 2011). “Redistricting and the Territorial Community.” </a:t>
            </a:r>
            <a:r>
              <a:rPr lang="en-US" i="1" dirty="0"/>
              <a:t>University of Pennsylvania Law Review, Vol. 160, p. 1379 (2012).</a:t>
            </a:r>
            <a:r>
              <a:rPr lang="en-US" dirty="0"/>
              <a:t> Available at SSRN: </a:t>
            </a:r>
            <a:r>
              <a:rPr lang="en-US" u="sng" dirty="0">
                <a:hlinkClick r:id="rId8"/>
              </a:rPr>
              <a:t>http://ssrn.com/abstract=1777276</a:t>
            </a:r>
            <a:endParaRPr lang="en-US" dirty="0"/>
          </a:p>
          <a:p>
            <a:r>
              <a:rPr lang="en-US" dirty="0"/>
              <a:t>Stephanopoulos, Nicholas and McGhee, Eric, (October 1, 2014). “Partisan Gerrymandering and the Efficiency Gap.” </a:t>
            </a:r>
            <a:r>
              <a:rPr lang="en-US" i="1" dirty="0"/>
              <a:t>82 University of Chicago Law Review, 831 (2015);</a:t>
            </a:r>
            <a:r>
              <a:rPr lang="en-US" dirty="0"/>
              <a:t> U of Chicago, Public Law Working Paper No. 493. Available at SSRN: </a:t>
            </a:r>
            <a:r>
              <a:rPr lang="en-US" u="sng" dirty="0">
                <a:hlinkClick r:id="rId9"/>
              </a:rPr>
              <a:t>http://ssrn.com/abstract=2457468</a:t>
            </a:r>
            <a:endParaRPr lang="en-US" dirty="0"/>
          </a:p>
          <a:p>
            <a:r>
              <a:rPr lang="en-US" dirty="0" err="1"/>
              <a:t>Wattson</a:t>
            </a:r>
            <a:r>
              <a:rPr lang="en-US" dirty="0"/>
              <a:t>, Peter S. (</a:t>
            </a:r>
            <a:r>
              <a:rPr lang="en-US" dirty="0" err="1"/>
              <a:t>n.d.</a:t>
            </a:r>
            <a:r>
              <a:rPr lang="en-US" dirty="0"/>
              <a:t>). “How to Draw Redistricting Plans That Will Stand Up in Court.” </a:t>
            </a:r>
            <a:r>
              <a:rPr lang="en-US" i="1" dirty="0"/>
              <a:t>Senate Counsel, State of Minnesota.</a:t>
            </a:r>
            <a:r>
              <a:rPr lang="en-US" dirty="0"/>
              <a:t> Available at </a:t>
            </a:r>
            <a:r>
              <a:rPr lang="en-US" u="sng" dirty="0">
                <a:hlinkClick r:id="rId10"/>
              </a:rPr>
              <a:t>http://www.senate.leg.state.mn.us/departments/scr/REDIST/Draw/draw.pdf</a:t>
            </a:r>
            <a:r>
              <a:rPr lang="en-US" dirty="0"/>
              <a:t> </a:t>
            </a:r>
          </a:p>
          <a:p>
            <a:r>
              <a:rPr lang="en-US" dirty="0" err="1"/>
              <a:t>Whitford</a:t>
            </a:r>
            <a:r>
              <a:rPr lang="en-US" dirty="0"/>
              <a:t> vs Gill (</a:t>
            </a:r>
            <a:r>
              <a:rPr lang="en-US" dirty="0" err="1"/>
              <a:t>n.d</a:t>
            </a:r>
            <a:r>
              <a:rPr lang="en-US" dirty="0"/>
              <a:t>). </a:t>
            </a:r>
            <a:r>
              <a:rPr lang="en-US" i="1" dirty="0"/>
              <a:t>The Campaign Legal Center.</a:t>
            </a:r>
            <a:r>
              <a:rPr lang="en-US" dirty="0"/>
              <a:t> Available at </a:t>
            </a:r>
            <a:r>
              <a:rPr lang="en-US" u="sng" dirty="0">
                <a:hlinkClick r:id="rId11"/>
              </a:rPr>
              <a:t>http://www.campaignlegalcenter.org/case/whitford-v-gill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35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37418" r="20361" b="3964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265312" y="3047844"/>
            <a:ext cx="3661375" cy="762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Questions?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395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112457"/>
            <a:ext cx="9170504" cy="6811904"/>
          </a:xfrm>
        </p:spPr>
      </p:pic>
    </p:spTree>
    <p:extLst>
      <p:ext uri="{BB962C8B-B14F-4D97-AF65-F5344CB8AC3E}">
        <p14:creationId xmlns:p14="http://schemas.microsoft.com/office/powerpoint/2010/main" val="2287440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26260" r="3403" b="18002"/>
          <a:stretch/>
        </p:blipFill>
        <p:spPr>
          <a:xfrm>
            <a:off x="496612" y="1027906"/>
            <a:ext cx="10857188" cy="49802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Gerrymandering Example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660" y="4342914"/>
            <a:ext cx="1728097" cy="14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1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0" y="126275"/>
            <a:ext cx="6676994" cy="673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u="sng" dirty="0">
                <a:solidFill>
                  <a:srgbClr val="C00000"/>
                </a:solidFill>
              </a:rPr>
              <a:t>Racial Gerrymandering</a:t>
            </a:r>
            <a:r>
              <a:rPr lang="en-US" sz="3900" b="1" dirty="0">
                <a:solidFill>
                  <a:srgbClr val="C00000"/>
                </a:solidFill>
              </a:rPr>
              <a:t>  </a:t>
            </a:r>
            <a:r>
              <a:rPr lang="en-US" sz="3900" b="1" dirty="0"/>
              <a:t>vs  </a:t>
            </a:r>
            <a:r>
              <a:rPr lang="en-US" sz="3900" b="1" u="sng" dirty="0">
                <a:solidFill>
                  <a:schemeClr val="accent5">
                    <a:lumMod val="75000"/>
                  </a:schemeClr>
                </a:solidFill>
              </a:rPr>
              <a:t>Partisan Gerrymandering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0722" cy="4351338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Deprives racial groups of representation by: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“Packing” as many as possible into one district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“Cracking” group across multiple districts</a:t>
            </a:r>
          </a:p>
          <a:p>
            <a:r>
              <a:rPr lang="en-US" dirty="0">
                <a:solidFill>
                  <a:srgbClr val="C00000"/>
                </a:solidFill>
              </a:rPr>
              <a:t>Voting Rights Act of 1965</a:t>
            </a:r>
          </a:p>
          <a:p>
            <a:r>
              <a:rPr lang="en-US" dirty="0">
                <a:solidFill>
                  <a:srgbClr val="C00000"/>
                </a:solidFill>
              </a:rPr>
              <a:t>Courts have overturned many redistricting plans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65843" y="1825625"/>
            <a:ext cx="4780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Attempts to give one party an unfair advantage using same methods (packing &amp; cracking)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Based on a number of demographic factors, including: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Education level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Socioeconomic status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Race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Supreme Court has never overturned a partisan gerrymander</a:t>
            </a:r>
          </a:p>
        </p:txBody>
      </p:sp>
    </p:spTree>
    <p:extLst>
      <p:ext uri="{BB962C8B-B14F-4D97-AF65-F5344CB8AC3E}">
        <p14:creationId xmlns:p14="http://schemas.microsoft.com/office/powerpoint/2010/main" val="26453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" t="3417" r="2218" b="3495"/>
          <a:stretch/>
        </p:blipFill>
        <p:spPr>
          <a:xfrm>
            <a:off x="2208628" y="1083213"/>
            <a:ext cx="7452207" cy="55958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/>
          <a:lstStyle/>
          <a:p>
            <a:pPr algn="ctr"/>
            <a:r>
              <a:rPr lang="en-US" b="1" dirty="0"/>
              <a:t>“Safe” Congressional Districts in 2014</a:t>
            </a:r>
          </a:p>
        </p:txBody>
      </p:sp>
    </p:spTree>
    <p:extLst>
      <p:ext uri="{BB962C8B-B14F-4D97-AF65-F5344CB8AC3E}">
        <p14:creationId xmlns:p14="http://schemas.microsoft.com/office/powerpoint/2010/main" val="282854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426" y="1096410"/>
            <a:ext cx="5509591" cy="1325563"/>
          </a:xfrm>
        </p:spPr>
        <p:txBody>
          <a:bodyPr/>
          <a:lstStyle/>
          <a:p>
            <a:pPr algn="ctr"/>
            <a:r>
              <a:rPr lang="en-US" b="1" dirty="0"/>
              <a:t>“Safe Seats” in the Mississippi Senate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4627" r="4607" b="5390"/>
          <a:stretch/>
        </p:blipFill>
        <p:spPr>
          <a:xfrm>
            <a:off x="1181687" y="773723"/>
            <a:ext cx="4132436" cy="532227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5" y="4403188"/>
            <a:ext cx="2357081" cy="16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"/>
          <a:stretch/>
        </p:blipFill>
        <p:spPr>
          <a:xfrm>
            <a:off x="0" y="3995357"/>
            <a:ext cx="2879187" cy="2862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Partisan Gerrymandering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2" y="1825625"/>
            <a:ext cx="10270588" cy="4351338"/>
          </a:xfrm>
        </p:spPr>
        <p:txBody>
          <a:bodyPr/>
          <a:lstStyle/>
          <a:p>
            <a:r>
              <a:rPr lang="en-US" dirty="0"/>
              <a:t>Need a reliable measure of partisan fairness</a:t>
            </a:r>
          </a:p>
          <a:p>
            <a:r>
              <a:rPr lang="en-US" dirty="0"/>
              <a:t>Partisan Bias:  Need to assume each party wins 50% of vote in order to calculate</a:t>
            </a:r>
          </a:p>
          <a:p>
            <a:r>
              <a:rPr lang="en-US" dirty="0"/>
              <a:t>What about Partisan Symmetry?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3578"/>
          <a:stretch/>
        </p:blipFill>
        <p:spPr>
          <a:xfrm>
            <a:off x="9355015" y="3995357"/>
            <a:ext cx="2836985" cy="28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New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357" y="3108961"/>
            <a:ext cx="9201442" cy="3068002"/>
          </a:xfrm>
        </p:spPr>
        <p:txBody>
          <a:bodyPr/>
          <a:lstStyle/>
          <a:p>
            <a:r>
              <a:rPr lang="en-US" i="1" dirty="0"/>
              <a:t>Partisan Gerrymandering and the Efficiency Gap </a:t>
            </a:r>
            <a:endParaRPr lang="en-US" dirty="0"/>
          </a:p>
          <a:p>
            <a:pPr lvl="1"/>
            <a:r>
              <a:rPr lang="en-US" dirty="0"/>
              <a:t>Stephanopoulos and McGhee</a:t>
            </a:r>
          </a:p>
          <a:p>
            <a:pPr lvl="1"/>
            <a:r>
              <a:rPr lang="en-US" dirty="0"/>
              <a:t>82 University of Chicago Law Review, 831 (2015)   </a:t>
            </a:r>
          </a:p>
          <a:p>
            <a:r>
              <a:rPr lang="en-US" i="1" dirty="0"/>
              <a:t>Redistricting and the Territorial Community</a:t>
            </a:r>
          </a:p>
          <a:p>
            <a:pPr lvl="1"/>
            <a:r>
              <a:rPr lang="en-US" dirty="0"/>
              <a:t>Stephanopoulos </a:t>
            </a:r>
          </a:p>
          <a:p>
            <a:pPr lvl="1"/>
            <a:r>
              <a:rPr lang="en-US" dirty="0"/>
              <a:t>University of Pennsylvania Law Review, Vol. 160, p. 1379, 2012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15" y="1744214"/>
            <a:ext cx="563374" cy="87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20084"/>
          <a:stretch/>
        </p:blipFill>
        <p:spPr>
          <a:xfrm>
            <a:off x="6568373" y="1815228"/>
            <a:ext cx="534413" cy="77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7279" y="1955338"/>
            <a:ext cx="323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Nicholas Stephanopoulos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University of Chicago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9676" y="1840126"/>
            <a:ext cx="368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Eric McGhee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Public Policy Institute of California</a:t>
            </a:r>
          </a:p>
        </p:txBody>
      </p:sp>
    </p:spTree>
    <p:extLst>
      <p:ext uri="{BB962C8B-B14F-4D97-AF65-F5344CB8AC3E}">
        <p14:creationId xmlns:p14="http://schemas.microsoft.com/office/powerpoint/2010/main" val="81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1195</Words>
  <Application>Microsoft Office PowerPoint</Application>
  <PresentationFormat>Widescreen</PresentationFormat>
  <Paragraphs>155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Calibri Light</vt:lpstr>
      <vt:lpstr>Office Theme</vt:lpstr>
      <vt:lpstr>Drawing Fair Legislative Districts Based on Territorial Communities to Achieve Partisan Symmetry</vt:lpstr>
      <vt:lpstr>Agenda</vt:lpstr>
      <vt:lpstr>PowerPoint Presentation</vt:lpstr>
      <vt:lpstr>Gerrymandering Example</vt:lpstr>
      <vt:lpstr>Racial Gerrymandering  vs  Partisan Gerrymandering</vt:lpstr>
      <vt:lpstr>“Safe” Congressional Districts in 2014</vt:lpstr>
      <vt:lpstr>“Safe Seats” in the Mississippi Senate</vt:lpstr>
      <vt:lpstr>Partisan Gerrymandering</vt:lpstr>
      <vt:lpstr>New Criteria</vt:lpstr>
      <vt:lpstr>Efficiency Gap</vt:lpstr>
      <vt:lpstr>A Recent Spike in Partisan Asymmetry</vt:lpstr>
      <vt:lpstr>Efficiency Gap Proliferation</vt:lpstr>
      <vt:lpstr>My Case Study: Mississippi</vt:lpstr>
      <vt:lpstr>Mississippi State Senate Districts</vt:lpstr>
      <vt:lpstr>Compactness</vt:lpstr>
      <vt:lpstr>Least Compact Senate Districts in Mississippi</vt:lpstr>
      <vt:lpstr>Compactness Correlations </vt:lpstr>
      <vt:lpstr>Majority-Minority Districts</vt:lpstr>
      <vt:lpstr>Majority-Minority Districts in Mississippi State Senate</vt:lpstr>
      <vt:lpstr>Communities of Interest  vs  Territorial Communities</vt:lpstr>
      <vt:lpstr>Voting Units</vt:lpstr>
      <vt:lpstr>Districting for ArcGIS Add-On</vt:lpstr>
      <vt:lpstr>Redistricting Procedure Fundamentals</vt:lpstr>
      <vt:lpstr>Existing Approved Districts  vs  My Proposed Districts</vt:lpstr>
      <vt:lpstr>Existing Approved Districts</vt:lpstr>
      <vt:lpstr>Next Steps</vt:lpstr>
      <vt:lpstr>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Winkler</dc:creator>
  <cp:lastModifiedBy>Robert Winkler</cp:lastModifiedBy>
  <cp:revision>84</cp:revision>
  <dcterms:created xsi:type="dcterms:W3CDTF">2016-10-27T22:40:57Z</dcterms:created>
  <dcterms:modified xsi:type="dcterms:W3CDTF">2016-11-03T16:05:28Z</dcterms:modified>
</cp:coreProperties>
</file>