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0" r:id="rId6"/>
    <p:sldId id="272" r:id="rId7"/>
    <p:sldId id="273" r:id="rId8"/>
    <p:sldId id="270" r:id="rId9"/>
    <p:sldId id="274" r:id="rId10"/>
    <p:sldId id="262" r:id="rId11"/>
    <p:sldId id="264" r:id="rId12"/>
    <p:sldId id="265" r:id="rId13"/>
    <p:sldId id="266" r:id="rId14"/>
    <p:sldId id="271" r:id="rId15"/>
    <p:sldId id="267" r:id="rId16"/>
    <p:sldId id="268" r:id="rId17"/>
    <p:sldId id="263" r:id="rId18"/>
    <p:sldId id="269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4140" autoAdjust="0"/>
  </p:normalViewPr>
  <p:slideViewPr>
    <p:cSldViewPr snapToGrid="0">
      <p:cViewPr varScale="1">
        <p:scale>
          <a:sx n="75" d="100"/>
          <a:sy n="7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52832-45F6-4468-8352-B7EAD8A77AC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DDE58-91A2-4DD2-8190-A1823F92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8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5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90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5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62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45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90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06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9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83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0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9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0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34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DE58-91A2-4DD2-8190-A1823F9231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4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4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5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3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5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22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7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19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9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7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0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4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7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bg2">
                <a:tint val="97000"/>
                <a:hueMod val="92000"/>
                <a:satMod val="169000"/>
                <a:lumMod val="36000"/>
                <a:lumOff val="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9B7D77-6A0E-4348-B7FF-8DC9D73E7DF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D5E84A-BBEB-4AD9-8EC1-F896369E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83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022" y="238539"/>
            <a:ext cx="9144000" cy="20151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Classification of Riparian Buffers in Oregon Using 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Several 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Object Based Image Analysis Platforms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160" y="4027875"/>
            <a:ext cx="10647680" cy="1997005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Troy Wirth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MGIS </a:t>
            </a:r>
            <a:r>
              <a:rPr lang="en-US" sz="3200" b="1" dirty="0">
                <a:solidFill>
                  <a:schemeClr val="tx1"/>
                </a:solidFill>
              </a:rPr>
              <a:t>Capstone Project </a:t>
            </a:r>
            <a:r>
              <a:rPr lang="en-US" sz="3200" b="1" dirty="0" smtClean="0">
                <a:solidFill>
                  <a:schemeClr val="tx1"/>
                </a:solidFill>
              </a:rPr>
              <a:t>Proposal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Advisor: Dr. Douglas </a:t>
            </a:r>
            <a:r>
              <a:rPr lang="en-US" sz="3200" b="1" dirty="0" smtClean="0">
                <a:solidFill>
                  <a:schemeClr val="tx1"/>
                </a:solidFill>
              </a:rPr>
              <a:t>Miller</a:t>
            </a:r>
          </a:p>
          <a:p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Thanks to: Cheryl </a:t>
            </a:r>
            <a:r>
              <a:rPr lang="en-US" sz="3200" b="1" dirty="0" err="1" smtClean="0">
                <a:solidFill>
                  <a:schemeClr val="tx1"/>
                </a:solidFill>
              </a:rPr>
              <a:t>Hummon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(ODA), John Byers (ODA), Meta Loftsgaarden (OWEB)</a:t>
            </a:r>
            <a:endParaRPr lang="en-US" sz="3200" b="1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03" y="5622324"/>
            <a:ext cx="4582975" cy="965462"/>
          </a:xfrm>
        </p:spPr>
        <p:txBody>
          <a:bodyPr/>
          <a:lstStyle/>
          <a:p>
            <a:r>
              <a:rPr lang="en-US" dirty="0" smtClean="0"/>
              <a:t>Study areas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57" y="3875447"/>
            <a:ext cx="3540869" cy="2463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911" y="3296022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Dairy-McKay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33704" y="3282771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Eight Mile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52146" y="3296022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Prairie Creek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499" y="303032"/>
            <a:ext cx="3818677" cy="2848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16" y="303033"/>
            <a:ext cx="3734580" cy="2848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479" y="303033"/>
            <a:ext cx="3625999" cy="28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" y="121108"/>
            <a:ext cx="11811635" cy="65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98" y="5802085"/>
            <a:ext cx="3553632" cy="795564"/>
          </a:xfrm>
        </p:spPr>
        <p:txBody>
          <a:bodyPr/>
          <a:lstStyle/>
          <a:p>
            <a:r>
              <a:rPr lang="en-US" dirty="0" err="1" smtClean="0"/>
              <a:t>Ecognition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25" y="308719"/>
            <a:ext cx="10302775" cy="549336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0" y="2743200"/>
            <a:ext cx="3458659" cy="30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2" y="4905021"/>
            <a:ext cx="8534400" cy="1507067"/>
          </a:xfrm>
        </p:spPr>
        <p:txBody>
          <a:bodyPr/>
          <a:lstStyle/>
          <a:p>
            <a:r>
              <a:rPr lang="en-US" dirty="0" err="1" smtClean="0"/>
              <a:t>ArcGis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9443" y="360286"/>
            <a:ext cx="2819400" cy="27781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308349" y="360286"/>
            <a:ext cx="2879725" cy="2762250"/>
          </a:xfrm>
          <a:prstGeom prst="rect">
            <a:avLst/>
          </a:prstGeom>
        </p:spPr>
      </p:pic>
      <p:pic>
        <p:nvPicPr>
          <p:cNvPr id="1026" name="Picture 2" descr="Object-oriented feature extraction workf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1" y="3681258"/>
            <a:ext cx="7238998" cy="30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443" y="331192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NAIP Imagery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08349" y="3287841"/>
            <a:ext cx="229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Segmented Image</a:t>
            </a:r>
          </a:p>
          <a:p>
            <a:r>
              <a:rPr lang="en-US" b="1" dirty="0" smtClean="0"/>
              <a:t>(mean shift)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95170" y="3241675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Creating training Polygons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580" y="389040"/>
            <a:ext cx="5166818" cy="26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4637" y="406659"/>
            <a:ext cx="1653572" cy="264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2" y="5340565"/>
            <a:ext cx="2240872" cy="1160466"/>
          </a:xfrm>
        </p:spPr>
        <p:txBody>
          <a:bodyPr/>
          <a:lstStyle/>
          <a:p>
            <a:r>
              <a:rPr lang="en-US" dirty="0" err="1" smtClean="0"/>
              <a:t>ArcGis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97" y="3398530"/>
            <a:ext cx="2304292" cy="2018922"/>
          </a:xfrm>
          <a:prstGeom prst="rect">
            <a:avLst/>
          </a:prstGeom>
        </p:spPr>
      </p:pic>
      <p:pic>
        <p:nvPicPr>
          <p:cNvPr id="8" name="Picture 2" descr="Object-oriented feature extraction workf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39" y="3784923"/>
            <a:ext cx="6549081" cy="27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210" y="322616"/>
            <a:ext cx="2917371" cy="2629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522" y="2901319"/>
            <a:ext cx="3893747" cy="6820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9783" y="463262"/>
            <a:ext cx="16535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Information</a:t>
            </a:r>
          </a:p>
          <a:p>
            <a:r>
              <a:rPr lang="en-US" dirty="0" smtClean="0"/>
              <a:t>(signature file, ESRI Classifier Definition file),</a:t>
            </a:r>
          </a:p>
          <a:p>
            <a:r>
              <a:rPr lang="en-US" dirty="0" smtClean="0"/>
              <a:t>Segment Attributes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892138" y="1493986"/>
            <a:ext cx="2669072" cy="185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84637" y="406659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Classified </a:t>
            </a:r>
          </a:p>
          <a:p>
            <a:r>
              <a:rPr lang="en-US" dirty="0" smtClean="0"/>
              <a:t>Raster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097579" y="322616"/>
            <a:ext cx="2879725" cy="27622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39139" y="3111729"/>
            <a:ext cx="153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Segmented Image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68358" y="4494122"/>
            <a:ext cx="153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Additional Raster (DEM)</a:t>
            </a:r>
            <a:endParaRPr lang="en-US" b="1" dirty="0"/>
          </a:p>
        </p:txBody>
      </p:sp>
      <p:sp>
        <p:nvSpPr>
          <p:cNvPr id="21" name="Right Arrow 20"/>
          <p:cNvSpPr/>
          <p:nvPr/>
        </p:nvSpPr>
        <p:spPr>
          <a:xfrm>
            <a:off x="9474100" y="1271363"/>
            <a:ext cx="858825" cy="194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332925" y="1048753"/>
            <a:ext cx="153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Convert to</a:t>
            </a:r>
          </a:p>
          <a:p>
            <a:r>
              <a:rPr lang="en-US" b="1" dirty="0" smtClean="0"/>
              <a:t>Polygons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9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04" y="4781972"/>
            <a:ext cx="3959436" cy="1507067"/>
          </a:xfrm>
        </p:spPr>
        <p:txBody>
          <a:bodyPr/>
          <a:lstStyle/>
          <a:p>
            <a:r>
              <a:rPr lang="en-US" dirty="0" err="1" smtClean="0"/>
              <a:t>Orfeo</a:t>
            </a:r>
            <a:r>
              <a:rPr lang="en-US" dirty="0" smtClean="0"/>
              <a:t> toolbox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99344" y="302154"/>
            <a:ext cx="3751580" cy="264650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852084" y="1945638"/>
            <a:ext cx="3354352" cy="2968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7223" y="5212339"/>
            <a:ext cx="2363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SAGA GIS</a:t>
            </a:r>
            <a:endParaRPr lang="en-US" sz="36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520" y="969443"/>
            <a:ext cx="5123498" cy="39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94960"/>
            <a:ext cx="8534400" cy="904239"/>
          </a:xfrm>
        </p:spPr>
        <p:txBody>
          <a:bodyPr/>
          <a:lstStyle/>
          <a:p>
            <a:r>
              <a:rPr lang="en-US" dirty="0" smtClean="0"/>
              <a:t>Platform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349548" cy="4299668"/>
          </a:xfrm>
        </p:spPr>
        <p:txBody>
          <a:bodyPr>
            <a:normAutofit/>
          </a:bodyPr>
          <a:lstStyle/>
          <a:p>
            <a:r>
              <a:rPr lang="en-US" b="1" dirty="0" smtClean="0"/>
              <a:t>Usability – </a:t>
            </a:r>
            <a:r>
              <a:rPr lang="en-US" b="1" dirty="0"/>
              <a:t>H</a:t>
            </a:r>
            <a:r>
              <a:rPr lang="en-US" b="1" dirty="0" smtClean="0"/>
              <a:t>ow easy the platform is to install and use its interface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Complexity – How many </a:t>
            </a:r>
            <a:r>
              <a:rPr lang="en-US" b="1" dirty="0" smtClean="0"/>
              <a:t>steps </a:t>
            </a:r>
            <a:r>
              <a:rPr lang="en-US" b="1" dirty="0" smtClean="0"/>
              <a:t>are needed to perform the analysis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Accuracy -  Accuracy of the final products will be compared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8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30" y="4994003"/>
            <a:ext cx="3125650" cy="873759"/>
          </a:xfrm>
        </p:spPr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878734"/>
              </p:ext>
            </p:extLst>
          </p:nvPr>
        </p:nvGraphicFramePr>
        <p:xfrm>
          <a:off x="816430" y="457202"/>
          <a:ext cx="7575730" cy="3931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498"/>
                <a:gridCol w="1288171"/>
                <a:gridCol w="1396501"/>
                <a:gridCol w="1290320"/>
                <a:gridCol w="1666240"/>
              </a:tblGrid>
              <a:tr h="568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Manual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Classification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eCognition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ArcGIS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ORFEO Toolbox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Shrubs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Trees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Infrastructure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Roads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0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Overall </a:t>
                      </a:r>
                      <a:r>
                        <a:rPr lang="en-US" sz="1400" dirty="0" smtClean="0">
                          <a:effectLst/>
                        </a:rPr>
                        <a:t>Accuracy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Kappa Coefficient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2936240"/>
            <a:ext cx="4707709" cy="35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54320"/>
            <a:ext cx="8534400" cy="782319"/>
          </a:xfrm>
        </p:spPr>
        <p:txBody>
          <a:bodyPr/>
          <a:lstStyle/>
          <a:p>
            <a:r>
              <a:rPr lang="en-US" dirty="0" smtClean="0"/>
              <a:t>Final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29966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Feature classes of land cover along areas of interest in each Focus Area and methodology</a:t>
            </a:r>
          </a:p>
          <a:p>
            <a:endParaRPr lang="en-US" b="1" dirty="0" smtClean="0"/>
          </a:p>
          <a:p>
            <a:r>
              <a:rPr lang="en-US" b="1" dirty="0" smtClean="0"/>
              <a:t>Feature class of areas/types of change for the Dairy-McKay Focus Area.</a:t>
            </a:r>
          </a:p>
          <a:p>
            <a:endParaRPr lang="en-US" b="1" dirty="0" smtClean="0"/>
          </a:p>
          <a:p>
            <a:r>
              <a:rPr lang="en-US" b="1" dirty="0" smtClean="0"/>
              <a:t>Final report describing the methodologies and documenting processing steps and workflow </a:t>
            </a:r>
          </a:p>
          <a:p>
            <a:endParaRPr lang="en-US" b="1" dirty="0" smtClean="0"/>
          </a:p>
          <a:p>
            <a:r>
              <a:rPr lang="en-US" b="1" dirty="0" smtClean="0"/>
              <a:t>Suggestions for future assessment of riparian areas using GEOBIA methodology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435600"/>
            <a:ext cx="8534400" cy="782319"/>
          </a:xfrm>
        </p:spPr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1" y="365760"/>
            <a:ext cx="10636473" cy="50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279907"/>
            <a:ext cx="8534400" cy="853988"/>
          </a:xfrm>
        </p:spPr>
        <p:txBody>
          <a:bodyPr/>
          <a:lstStyle/>
          <a:p>
            <a:r>
              <a:rPr lang="en-US" dirty="0" smtClean="0"/>
              <a:t>Benefits of Riparian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54910"/>
            <a:ext cx="8534400" cy="4032422"/>
          </a:xfrm>
        </p:spPr>
        <p:txBody>
          <a:bodyPr>
            <a:normAutofit/>
          </a:bodyPr>
          <a:lstStyle/>
          <a:p>
            <a:r>
              <a:rPr lang="en-US" b="1" dirty="0" smtClean="0"/>
              <a:t>Ecosystem services</a:t>
            </a:r>
          </a:p>
          <a:p>
            <a:r>
              <a:rPr lang="en-US" b="1" dirty="0" smtClean="0"/>
              <a:t>High </a:t>
            </a:r>
            <a:r>
              <a:rPr lang="en-US" b="1" dirty="0"/>
              <a:t>biodiversity </a:t>
            </a:r>
          </a:p>
          <a:p>
            <a:r>
              <a:rPr lang="en-US" b="1" dirty="0" smtClean="0"/>
              <a:t>Wildlife corridors</a:t>
            </a:r>
          </a:p>
          <a:p>
            <a:r>
              <a:rPr lang="en-US" b="1" dirty="0" smtClean="0"/>
              <a:t>Water quality</a:t>
            </a:r>
          </a:p>
          <a:p>
            <a:pPr lvl="1"/>
            <a:r>
              <a:rPr lang="en-US" b="1" dirty="0" smtClean="0"/>
              <a:t>Temperature </a:t>
            </a:r>
          </a:p>
          <a:p>
            <a:pPr lvl="1"/>
            <a:r>
              <a:rPr lang="en-US" b="1" dirty="0" smtClean="0"/>
              <a:t>Stabilize streambanks</a:t>
            </a:r>
          </a:p>
          <a:p>
            <a:pPr lvl="1"/>
            <a:r>
              <a:rPr lang="en-US" b="1" dirty="0" smtClean="0"/>
              <a:t>Filtration </a:t>
            </a:r>
            <a:r>
              <a:rPr lang="en-US" b="1" dirty="0"/>
              <a:t>(</a:t>
            </a:r>
            <a:r>
              <a:rPr lang="en-US" b="1" dirty="0" err="1"/>
              <a:t>Kuglerovà</a:t>
            </a:r>
            <a:r>
              <a:rPr lang="en-US" b="1" dirty="0"/>
              <a:t> et al. 2014).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88" y="5002422"/>
            <a:ext cx="2544121" cy="169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921" y="5281823"/>
            <a:ext cx="1676409" cy="1117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473" y="291183"/>
            <a:ext cx="2449924" cy="3148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858" y="3700761"/>
            <a:ext cx="3408400" cy="2866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69" y="5002422"/>
            <a:ext cx="2544119" cy="16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30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ArcMap 10.3.1. ESRI, Redlands, California</a:t>
            </a:r>
          </a:p>
          <a:p>
            <a:pPr marL="0" indent="0">
              <a:buNone/>
            </a:pPr>
            <a:r>
              <a:rPr lang="en-US" sz="1100" dirty="0" err="1" smtClean="0">
                <a:solidFill>
                  <a:schemeClr val="bg1"/>
                </a:solidFill>
              </a:rPr>
              <a:t>Blaschke</a:t>
            </a:r>
            <a:r>
              <a:rPr lang="en-US" sz="1100" dirty="0">
                <a:solidFill>
                  <a:schemeClr val="bg1"/>
                </a:solidFill>
              </a:rPr>
              <a:t>, T. 2010. Object based image analysis for remote sensing. ISPRS Journal of Photogrammetry and Remote Sensing. 65: 2-16.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 eCognition Developer 9. Trimble Inc. Munich, Germany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Hay, G.J. and G. </a:t>
            </a:r>
            <a:r>
              <a:rPr lang="en-US" sz="1100" dirty="0" err="1">
                <a:solidFill>
                  <a:schemeClr val="bg1"/>
                </a:solidFill>
              </a:rPr>
              <a:t>Castilla</a:t>
            </a:r>
            <a:r>
              <a:rPr lang="en-US" sz="1100" dirty="0">
                <a:solidFill>
                  <a:schemeClr val="bg1"/>
                </a:solidFill>
              </a:rPr>
              <a:t>. 2008. Geographic object-based image analysis (GEOBIA): a new name for a new discipline. In </a:t>
            </a:r>
            <a:r>
              <a:rPr lang="en-US" sz="1100" dirty="0" err="1">
                <a:solidFill>
                  <a:schemeClr val="bg1"/>
                </a:solidFill>
              </a:rPr>
              <a:t>Blaschke</a:t>
            </a:r>
            <a:r>
              <a:rPr lang="en-US" sz="1100" dirty="0">
                <a:solidFill>
                  <a:schemeClr val="bg1"/>
                </a:solidFill>
              </a:rPr>
              <a:t> T, Lang S, Hay GJ (</a:t>
            </a:r>
            <a:r>
              <a:rPr lang="en-US" sz="1100" dirty="0" err="1">
                <a:solidFill>
                  <a:schemeClr val="bg1"/>
                </a:solidFill>
              </a:rPr>
              <a:t>eds</a:t>
            </a:r>
            <a:r>
              <a:rPr lang="en-US" sz="1100" dirty="0">
                <a:solidFill>
                  <a:schemeClr val="bg1"/>
                </a:solidFill>
              </a:rPr>
              <a:t>) Object-based image analysis spatial concepts for knowledge-driven remote sensing applications. Springer, Berlin, Heidelberg and New York, pp.75-90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Johansen</a:t>
            </a:r>
            <a:r>
              <a:rPr lang="en-US" sz="1100" dirty="0">
                <a:solidFill>
                  <a:schemeClr val="bg1"/>
                </a:solidFill>
              </a:rPr>
              <a:t>, K., </a:t>
            </a:r>
            <a:r>
              <a:rPr lang="en-US" sz="1100" dirty="0" err="1">
                <a:solidFill>
                  <a:schemeClr val="bg1"/>
                </a:solidFill>
              </a:rPr>
              <a:t>Phinn</a:t>
            </a:r>
            <a:r>
              <a:rPr lang="en-US" sz="1100" dirty="0">
                <a:solidFill>
                  <a:schemeClr val="bg1"/>
                </a:solidFill>
              </a:rPr>
              <a:t>, S., Witte, C. 2010. Mapping of riparian zone attributes using discrete return LiDAR, </a:t>
            </a:r>
            <a:r>
              <a:rPr lang="en-US" sz="1100" dirty="0" err="1">
                <a:solidFill>
                  <a:schemeClr val="bg1"/>
                </a:solidFill>
              </a:rPr>
              <a:t>QuickBird</a:t>
            </a:r>
            <a:r>
              <a:rPr lang="en-US" sz="1100" dirty="0">
                <a:solidFill>
                  <a:schemeClr val="bg1"/>
                </a:solidFill>
              </a:rPr>
              <a:t>, and SPOT-5 imagery: Assessing accuracy and costs. Remote Sensing of Environment 114: 2679-2691</a:t>
            </a:r>
          </a:p>
          <a:p>
            <a:pPr marL="0" indent="0">
              <a:buNone/>
            </a:pPr>
            <a:r>
              <a:rPr lang="en-US" sz="1100" dirty="0" err="1" smtClean="0">
                <a:solidFill>
                  <a:schemeClr val="bg1"/>
                </a:solidFill>
              </a:rPr>
              <a:t>Kuglerovà</a:t>
            </a:r>
            <a:r>
              <a:rPr lang="en-US" sz="1100" dirty="0">
                <a:solidFill>
                  <a:schemeClr val="bg1"/>
                </a:solidFill>
              </a:rPr>
              <a:t>, L., </a:t>
            </a:r>
            <a:r>
              <a:rPr lang="en-US" sz="1100" dirty="0" err="1">
                <a:solidFill>
                  <a:schemeClr val="bg1"/>
                </a:solidFill>
              </a:rPr>
              <a:t>Ågren</a:t>
            </a:r>
            <a:r>
              <a:rPr lang="en-US" sz="1100" dirty="0">
                <a:solidFill>
                  <a:schemeClr val="bg1"/>
                </a:solidFill>
              </a:rPr>
              <a:t>, A., </a:t>
            </a:r>
            <a:r>
              <a:rPr lang="en-US" sz="1100" dirty="0" err="1">
                <a:solidFill>
                  <a:schemeClr val="bg1"/>
                </a:solidFill>
              </a:rPr>
              <a:t>Jansson</a:t>
            </a:r>
            <a:r>
              <a:rPr lang="en-US" sz="1100" dirty="0">
                <a:solidFill>
                  <a:schemeClr val="bg1"/>
                </a:solidFill>
              </a:rPr>
              <a:t>, R., Laudon, H. 2014. Toward optimizing riparian buffer zones: Ecological and biogeochemical implications for forest management. Forest Ecology and Management 334:74-84.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O’Neil-Dunne</a:t>
            </a:r>
            <a:r>
              <a:rPr lang="en-US" sz="1100" dirty="0">
                <a:solidFill>
                  <a:schemeClr val="bg1"/>
                </a:solidFill>
              </a:rPr>
              <a:t>, J., </a:t>
            </a:r>
            <a:r>
              <a:rPr lang="en-US" sz="1100" dirty="0" err="1">
                <a:solidFill>
                  <a:schemeClr val="bg1"/>
                </a:solidFill>
              </a:rPr>
              <a:t>MacFaden</a:t>
            </a:r>
            <a:r>
              <a:rPr lang="en-US" sz="1100" dirty="0">
                <a:solidFill>
                  <a:schemeClr val="bg1"/>
                </a:solidFill>
              </a:rPr>
              <a:t>, S., and A. </a:t>
            </a:r>
            <a:r>
              <a:rPr lang="en-US" sz="1100" dirty="0" err="1">
                <a:solidFill>
                  <a:schemeClr val="bg1"/>
                </a:solidFill>
              </a:rPr>
              <a:t>Royar</a:t>
            </a:r>
            <a:r>
              <a:rPr lang="en-US" sz="1100" dirty="0">
                <a:solidFill>
                  <a:schemeClr val="bg1"/>
                </a:solidFill>
              </a:rPr>
              <a:t>. 2014. A versatile, production-oriented approach to high-resolution tree-canopy mapping in urban and suburban landscapes using GEOBIA and data fusion. Remote Sensing 6: 12837-12865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OTB </a:t>
            </a:r>
            <a:r>
              <a:rPr lang="en-US" sz="1100" dirty="0">
                <a:solidFill>
                  <a:schemeClr val="bg1"/>
                </a:solidFill>
              </a:rPr>
              <a:t>Development Team. 2016. The ORFEO Tool Box Software Guide, Updated for OTB-5.2.1. Centre National </a:t>
            </a:r>
            <a:r>
              <a:rPr lang="en-US" sz="1100" dirty="0" err="1">
                <a:solidFill>
                  <a:schemeClr val="bg1"/>
                </a:solidFill>
              </a:rPr>
              <a:t>D’etudes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Spatiales</a:t>
            </a:r>
            <a:r>
              <a:rPr lang="en-US" sz="1100" dirty="0">
                <a:solidFill>
                  <a:schemeClr val="bg1"/>
                </a:solidFill>
              </a:rPr>
              <a:t> (CNES). 788 p.</a:t>
            </a:r>
          </a:p>
          <a:p>
            <a:pPr marL="0" indent="0">
              <a:buNone/>
            </a:pPr>
            <a:r>
              <a:rPr lang="en-US" sz="1100" dirty="0" err="1" smtClean="0">
                <a:solidFill>
                  <a:schemeClr val="bg1"/>
                </a:solidFill>
              </a:rPr>
              <a:t>Stefanski</a:t>
            </a:r>
            <a:r>
              <a:rPr lang="en-US" sz="1100" dirty="0">
                <a:solidFill>
                  <a:schemeClr val="bg1"/>
                </a:solidFill>
              </a:rPr>
              <a:t>, J., Mack, B., </a:t>
            </a:r>
            <a:r>
              <a:rPr lang="en-US" sz="1100" dirty="0" err="1">
                <a:solidFill>
                  <a:schemeClr val="bg1"/>
                </a:solidFill>
              </a:rPr>
              <a:t>Waske</a:t>
            </a:r>
            <a:r>
              <a:rPr lang="en-US" sz="1100" dirty="0">
                <a:solidFill>
                  <a:schemeClr val="bg1"/>
                </a:solidFill>
              </a:rPr>
              <a:t>, B. 2013. Optimization of object-based image analysis with random forests for land cover mapping. IEEE J. Sel. Top. Appl. Earth Obs. Remote Sens. 6: 2492-2504.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Wasser</a:t>
            </a:r>
            <a:r>
              <a:rPr lang="en-US" sz="1100" dirty="0">
                <a:solidFill>
                  <a:schemeClr val="bg1"/>
                </a:solidFill>
              </a:rPr>
              <a:t>, L., </a:t>
            </a:r>
            <a:r>
              <a:rPr lang="en-US" sz="1100" dirty="0" err="1">
                <a:solidFill>
                  <a:schemeClr val="bg1"/>
                </a:solidFill>
              </a:rPr>
              <a:t>Chasmer</a:t>
            </a:r>
            <a:r>
              <a:rPr lang="en-US" sz="1100" dirty="0">
                <a:solidFill>
                  <a:schemeClr val="bg1"/>
                </a:solidFill>
              </a:rPr>
              <a:t>, L., Day, R., and A. Taylor. 2015. Quantifying land use effects on forested riparian buffer vegetation structure using LiDAR data. Ecosphere 6(1): 1-17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Water </a:t>
            </a:r>
            <a:r>
              <a:rPr lang="en-US" sz="1100" dirty="0">
                <a:solidFill>
                  <a:schemeClr val="bg1"/>
                </a:solidFill>
              </a:rPr>
              <a:t>Quality Management Program Streamside Vegetation Assessment Tool - User’s Guide, Version 1 (November 4, 2013). Oregon Department of Agriculture, Salem, Oregon.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61412" y="5791200"/>
            <a:ext cx="3918268" cy="731519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203371"/>
            <a:ext cx="8534400" cy="791028"/>
          </a:xfrm>
        </p:spPr>
        <p:txBody>
          <a:bodyPr/>
          <a:lstStyle/>
          <a:p>
            <a:r>
              <a:rPr lang="en-US" dirty="0" smtClean="0"/>
              <a:t>ODA Focus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635" y="453494"/>
            <a:ext cx="8534400" cy="1707543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Oregon Department of Agriculture (ODA) </a:t>
            </a:r>
            <a:r>
              <a:rPr lang="en-US" b="1" dirty="0" smtClean="0"/>
              <a:t>Focus Area approach</a:t>
            </a: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6049859"/>
            <a:ext cx="6989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https://www.oregon.gov/ODA/shared/Documents/Publications/NaturalResources/WaterFocus4.pdf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35" y="1675191"/>
            <a:ext cx="7646114" cy="35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628" y="4026156"/>
            <a:ext cx="3251684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Assessing Riparian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35" y="679809"/>
            <a:ext cx="8534400" cy="1169311"/>
          </a:xfrm>
        </p:spPr>
        <p:txBody>
          <a:bodyPr/>
          <a:lstStyle/>
          <a:p>
            <a:r>
              <a:rPr lang="en-US" b="1" dirty="0" smtClean="0"/>
              <a:t>Streamside Vegetation </a:t>
            </a:r>
            <a:r>
              <a:rPr lang="en-US" b="1" dirty="0"/>
              <a:t>A</a:t>
            </a:r>
            <a:r>
              <a:rPr lang="en-US" b="1" dirty="0" smtClean="0"/>
              <a:t>ssessment (SVA)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338420"/>
              </p:ext>
            </p:extLst>
          </p:nvPr>
        </p:nvGraphicFramePr>
        <p:xfrm>
          <a:off x="3586480" y="1727200"/>
          <a:ext cx="7609840" cy="4683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9840"/>
              </a:tblGrid>
              <a:tr h="309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ODA SVA Classes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Tree – native or invasive &gt; 15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Tree Ag – orchards, farmed trees &gt; 15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Shrub – native or invasive 3 – 15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Shrub Ag – young orchards, berries etc. 3-15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Grass – native or invasive &lt; 3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Grass Ag – pasture, crops, stubble etc.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Bare – no vegetation due to natural conditions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0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Bare Ag – no vegetation due to agricultural activities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 infrastructure – farm houses, buildings, roads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257114"/>
            <a:ext cx="2892108" cy="940485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32" y="496564"/>
            <a:ext cx="10622220" cy="308991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Develop a Geographic Object Based Image Analysis methodology to:</a:t>
            </a:r>
          </a:p>
          <a:p>
            <a:pPr lvl="1"/>
            <a:r>
              <a:rPr lang="en-US" sz="2400" b="1" dirty="0" smtClean="0"/>
              <a:t>Identify </a:t>
            </a:r>
            <a:r>
              <a:rPr lang="en-US" sz="2400" b="1" dirty="0"/>
              <a:t>land cover classes of </a:t>
            </a:r>
            <a:r>
              <a:rPr lang="en-US" sz="2400" b="1" dirty="0" smtClean="0"/>
              <a:t>interest for SVA</a:t>
            </a:r>
          </a:p>
          <a:p>
            <a:pPr lvl="1"/>
            <a:r>
              <a:rPr lang="en-US" sz="2400" b="1" dirty="0" smtClean="0"/>
              <a:t>Repeatable / Automated</a:t>
            </a:r>
          </a:p>
          <a:p>
            <a:pPr lvl="1"/>
            <a:r>
              <a:rPr lang="en-US" sz="2400" b="1" dirty="0" smtClean="0"/>
              <a:t>Accurate</a:t>
            </a:r>
          </a:p>
          <a:p>
            <a:pPr lvl="1"/>
            <a:r>
              <a:rPr lang="en-US" sz="2400" b="1" dirty="0"/>
              <a:t>Assess different platforms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98377"/>
              </p:ext>
            </p:extLst>
          </p:nvPr>
        </p:nvGraphicFramePr>
        <p:xfrm>
          <a:off x="5374640" y="2651760"/>
          <a:ext cx="6685280" cy="3657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589"/>
                <a:gridCol w="2793691"/>
              </a:tblGrid>
              <a:tr h="229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ODA SVA Classes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Project 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Tree – native or invasive &gt; 15 </a:t>
                      </a:r>
                      <a:r>
                        <a:rPr lang="en-US" sz="1200" dirty="0" err="1">
                          <a:effectLst/>
                        </a:rPr>
                        <a:t>ft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Trees (&gt; 15 ft)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Tree Ag – orchards, farmed trees &gt; 15 </a:t>
                      </a:r>
                      <a:r>
                        <a:rPr lang="en-US" sz="1200" dirty="0" err="1">
                          <a:effectLst/>
                        </a:rPr>
                        <a:t>ft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Trees (&gt; 15 ft)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Shrub – native or invasive 3 – 15 </a:t>
                      </a:r>
                      <a:r>
                        <a:rPr lang="en-US" sz="1200" dirty="0" err="1">
                          <a:effectLst/>
                        </a:rPr>
                        <a:t>ft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Shrubs (3-15 ft)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Shrub Ag – young orchards, berries etc. 3-15 </a:t>
                      </a:r>
                      <a:r>
                        <a:rPr lang="en-US" sz="1200" dirty="0" err="1">
                          <a:effectLst/>
                        </a:rPr>
                        <a:t>ft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Shrubs (3-15 </a:t>
                      </a:r>
                      <a:r>
                        <a:rPr lang="en-US" sz="1200" dirty="0" err="1">
                          <a:effectLst/>
                        </a:rPr>
                        <a:t>ft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Grass – native or invasive &lt; 3 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Grass (&lt; 3 </a:t>
                      </a:r>
                      <a:r>
                        <a:rPr lang="en-US" sz="1200" dirty="0" err="1">
                          <a:effectLst/>
                        </a:rPr>
                        <a:t>ft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Grass Ag – pasture, crops, stubble etc.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Grass (&lt;3 </a:t>
                      </a:r>
                      <a:r>
                        <a:rPr lang="en-US" sz="1200" dirty="0" err="1">
                          <a:effectLst/>
                        </a:rPr>
                        <a:t>ft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Bare – no vegetation due to natural conditions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Bare ground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Bare Ag – no vegetation due to agricultural activities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Bare ground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 infrastructure – farm houses, buildings, roads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Infrastructure, roads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7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107092"/>
            <a:ext cx="8534400" cy="1507067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geobia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53160"/>
            <a:ext cx="8534400" cy="351028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“Geographic </a:t>
            </a:r>
            <a:r>
              <a:rPr lang="en-US" b="1" i="1" dirty="0"/>
              <a:t>Object-Based Image Analysis </a:t>
            </a:r>
            <a:r>
              <a:rPr lang="en-US" b="1" dirty="0"/>
              <a:t>(GEOBIA</a:t>
            </a:r>
            <a:r>
              <a:rPr lang="en-US" b="1" dirty="0" smtClean="0"/>
              <a:t>)…developing </a:t>
            </a:r>
            <a:r>
              <a:rPr lang="en-US" b="1" dirty="0"/>
              <a:t>automated methods to partition remote sensing </a:t>
            </a:r>
            <a:r>
              <a:rPr lang="en-US" b="1" dirty="0" smtClean="0"/>
              <a:t>imagery into </a:t>
            </a:r>
            <a:r>
              <a:rPr lang="en-US" b="1" dirty="0"/>
              <a:t>meaningful image-objects, and assessing their </a:t>
            </a:r>
            <a:r>
              <a:rPr lang="en-US" b="1" dirty="0" smtClean="0"/>
              <a:t>characteristics through </a:t>
            </a:r>
            <a:r>
              <a:rPr lang="en-US" b="1" dirty="0"/>
              <a:t>spatial, spectral and temporal scales, so as to </a:t>
            </a:r>
            <a:r>
              <a:rPr lang="en-US" b="1" dirty="0" smtClean="0"/>
              <a:t>generate new </a:t>
            </a:r>
            <a:r>
              <a:rPr lang="en-US" b="1" dirty="0"/>
              <a:t>geographic information in GIS-ready </a:t>
            </a:r>
            <a:r>
              <a:rPr lang="en-US" b="1" dirty="0" smtClean="0"/>
              <a:t>format.” (Hay &amp; </a:t>
            </a:r>
            <a:r>
              <a:rPr lang="en-US" b="1" dirty="0" err="1" smtClean="0"/>
              <a:t>Castilla</a:t>
            </a:r>
            <a:r>
              <a:rPr lang="en-US" b="1" dirty="0" smtClean="0"/>
              <a:t> 2008)</a:t>
            </a:r>
          </a:p>
          <a:p>
            <a:r>
              <a:rPr lang="en-US" b="1" dirty="0" smtClean="0"/>
              <a:t>Draws upon the established methodologies of segmentation, edge detection, and classification procedures (</a:t>
            </a:r>
            <a:r>
              <a:rPr lang="en-US" b="1" dirty="0" err="1" smtClean="0"/>
              <a:t>Blaschke</a:t>
            </a:r>
            <a:r>
              <a:rPr lang="en-US" b="1" dirty="0" smtClean="0"/>
              <a:t> 2010)</a:t>
            </a:r>
          </a:p>
          <a:p>
            <a:r>
              <a:rPr lang="en-US" b="1" dirty="0" smtClean="0"/>
              <a:t>May be more accurate than pixel based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32" y="5577840"/>
            <a:ext cx="4030028" cy="863598"/>
          </a:xfrm>
        </p:spPr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2" y="441960"/>
            <a:ext cx="3623628" cy="4577080"/>
          </a:xfrm>
        </p:spPr>
        <p:txBody>
          <a:bodyPr>
            <a:normAutofit/>
          </a:bodyPr>
          <a:lstStyle/>
          <a:p>
            <a:r>
              <a:rPr lang="en-US" b="1" dirty="0" smtClean="0"/>
              <a:t>Identifies homogeneous regions</a:t>
            </a:r>
          </a:p>
          <a:p>
            <a:endParaRPr lang="en-US" b="1" dirty="0" smtClean="0"/>
          </a:p>
          <a:p>
            <a:r>
              <a:rPr lang="en-US" b="1" dirty="0" smtClean="0"/>
              <a:t>Multiple algorithms</a:t>
            </a:r>
          </a:p>
          <a:p>
            <a:endParaRPr lang="en-US" b="1" dirty="0"/>
          </a:p>
          <a:p>
            <a:r>
              <a:rPr lang="en-US" b="1" dirty="0" smtClean="0"/>
              <a:t>Scale</a:t>
            </a:r>
          </a:p>
          <a:p>
            <a:endParaRPr lang="en-US" b="1" dirty="0" smtClean="0"/>
          </a:p>
          <a:p>
            <a:r>
              <a:rPr lang="en-US" b="1" dirty="0" smtClean="0"/>
              <a:t>Attributes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40" y="731520"/>
            <a:ext cx="7899382" cy="51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72" y="5675086"/>
            <a:ext cx="3877628" cy="725713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10" y="1770015"/>
            <a:ext cx="8534400" cy="4267927"/>
          </a:xfrm>
        </p:spPr>
        <p:txBody>
          <a:bodyPr>
            <a:normAutofit/>
          </a:bodyPr>
          <a:lstStyle/>
          <a:p>
            <a:r>
              <a:rPr lang="en-US" b="1" dirty="0" smtClean="0"/>
              <a:t>Training areas</a:t>
            </a:r>
          </a:p>
          <a:p>
            <a:endParaRPr lang="en-US" b="1" dirty="0" smtClean="0"/>
          </a:p>
          <a:p>
            <a:r>
              <a:rPr lang="en-US" b="1" dirty="0" smtClean="0"/>
              <a:t>Classification Algorithms</a:t>
            </a:r>
          </a:p>
          <a:p>
            <a:pPr lvl="1"/>
            <a:r>
              <a:rPr lang="en-US" b="1" dirty="0" smtClean="0"/>
              <a:t>Maximum Likelihood</a:t>
            </a:r>
          </a:p>
          <a:p>
            <a:pPr lvl="1"/>
            <a:r>
              <a:rPr lang="en-US" b="1" dirty="0" smtClean="0"/>
              <a:t>Support Vector Machine (SVM)</a:t>
            </a:r>
          </a:p>
          <a:p>
            <a:pPr lvl="1"/>
            <a:r>
              <a:rPr lang="en-US" b="1" dirty="0" smtClean="0"/>
              <a:t>ISO Cluster</a:t>
            </a:r>
          </a:p>
          <a:p>
            <a:pPr lvl="1"/>
            <a:endParaRPr lang="en-US" b="1" dirty="0" smtClean="0"/>
          </a:p>
          <a:p>
            <a:r>
              <a:rPr lang="en-US" b="1" dirty="0"/>
              <a:t>Object Attributes</a:t>
            </a:r>
          </a:p>
          <a:p>
            <a:pPr lvl="1"/>
            <a:endParaRPr lang="en-US" b="1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1657610"/>
            <a:ext cx="5465381" cy="4925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044" y="1049566"/>
            <a:ext cx="5122547" cy="22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12" y="1248969"/>
            <a:ext cx="2433608" cy="2132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85" y="327353"/>
            <a:ext cx="3312950" cy="2375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45" y="5939246"/>
            <a:ext cx="4944428" cy="725713"/>
          </a:xfrm>
        </p:spPr>
        <p:txBody>
          <a:bodyPr>
            <a:normAutofit/>
          </a:bodyPr>
          <a:lstStyle/>
          <a:p>
            <a:r>
              <a:rPr lang="en-US" dirty="0" smtClean="0"/>
              <a:t>GEOBIA Workflow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365" y="629435"/>
            <a:ext cx="2815906" cy="186652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988" y="1390439"/>
            <a:ext cx="2866890" cy="1858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6478" y="45380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79156" y="223527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SEGMENTED</a:t>
            </a:r>
            <a:r>
              <a:rPr lang="en-US" dirty="0" smtClean="0"/>
              <a:t> </a:t>
            </a:r>
            <a:r>
              <a:rPr lang="en-US" b="1" dirty="0" smtClean="0"/>
              <a:t>IMAGE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259" y="3487165"/>
            <a:ext cx="3512392" cy="212144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350050" y="1390439"/>
            <a:ext cx="978408" cy="2223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55273" y="453808"/>
            <a:ext cx="1787207" cy="2248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55273" y="638474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Segmentation</a:t>
            </a:r>
          </a:p>
          <a:p>
            <a:r>
              <a:rPr lang="en-US" b="1" dirty="0" smtClean="0"/>
              <a:t>Algorithm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5273" y="1615440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Algorithm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Parameters</a:t>
            </a:r>
            <a:endParaRPr lang="en-US" b="1" dirty="0"/>
          </a:p>
        </p:txBody>
      </p:sp>
      <p:sp>
        <p:nvSpPr>
          <p:cNvPr id="13" name="Right Arrow 12"/>
          <p:cNvSpPr/>
          <p:nvPr/>
        </p:nvSpPr>
        <p:spPr>
          <a:xfrm>
            <a:off x="7155742" y="1393041"/>
            <a:ext cx="690623" cy="2331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9824720" y="3180948"/>
            <a:ext cx="223520" cy="57825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24156" y="3759200"/>
            <a:ext cx="1787207" cy="2458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24156" y="3934242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Classification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50496" y="4281556"/>
            <a:ext cx="176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Supervised</a:t>
            </a:r>
          </a:p>
          <a:p>
            <a:r>
              <a:rPr lang="en-US" b="1" dirty="0" smtClean="0"/>
              <a:t>Unsupervised</a:t>
            </a:r>
          </a:p>
        </p:txBody>
      </p:sp>
      <p:sp>
        <p:nvSpPr>
          <p:cNvPr id="29" name="Right Arrow 28"/>
          <p:cNvSpPr/>
          <p:nvPr/>
        </p:nvSpPr>
        <p:spPr>
          <a:xfrm rot="10800000">
            <a:off x="7466650" y="4744720"/>
            <a:ext cx="1631165" cy="193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11427" y="5719912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CLASSIFIED</a:t>
            </a:r>
            <a:r>
              <a:rPr lang="en-US" dirty="0" smtClean="0"/>
              <a:t> </a:t>
            </a:r>
            <a:r>
              <a:rPr lang="en-US" b="1" dirty="0" smtClean="0"/>
              <a:t>IMAGE</a:t>
            </a:r>
            <a:endParaRPr lang="en-US" b="1" dirty="0"/>
          </a:p>
        </p:txBody>
      </p:sp>
      <p:sp>
        <p:nvSpPr>
          <p:cNvPr id="32" name="Right Arrow 31"/>
          <p:cNvSpPr/>
          <p:nvPr/>
        </p:nvSpPr>
        <p:spPr>
          <a:xfrm rot="12901437">
            <a:off x="1978800" y="4233011"/>
            <a:ext cx="1564640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150495" y="4988560"/>
            <a:ext cx="176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Methodology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50495" y="5385086"/>
            <a:ext cx="176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 Manipulation</a:t>
            </a:r>
          </a:p>
        </p:txBody>
      </p:sp>
    </p:spTree>
    <p:extLst>
      <p:ext uri="{BB962C8B-B14F-4D97-AF65-F5344CB8AC3E}">
        <p14:creationId xmlns:p14="http://schemas.microsoft.com/office/powerpoint/2010/main" val="17124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1788</TotalTime>
  <Words>661</Words>
  <Application>Microsoft Office PowerPoint</Application>
  <PresentationFormat>Widescreen</PresentationFormat>
  <Paragraphs>212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Century Gothic</vt:lpstr>
      <vt:lpstr>Times New Roman</vt:lpstr>
      <vt:lpstr>Wingdings 3</vt:lpstr>
      <vt:lpstr>Slice</vt:lpstr>
      <vt:lpstr>Classification of Riparian Buffers in Oregon Using Several Object Based Image Analysis Platforms</vt:lpstr>
      <vt:lpstr>Benefits of Riparian Buffers</vt:lpstr>
      <vt:lpstr>ODA Focus Areas</vt:lpstr>
      <vt:lpstr>Assessing Riparian Buffers</vt:lpstr>
      <vt:lpstr>Objectives </vt:lpstr>
      <vt:lpstr>What is geobia?</vt:lpstr>
      <vt:lpstr>segmentation</vt:lpstr>
      <vt:lpstr>classification</vt:lpstr>
      <vt:lpstr>GEOBIA Workflow</vt:lpstr>
      <vt:lpstr>Study areas</vt:lpstr>
      <vt:lpstr>PowerPoint Presentation</vt:lpstr>
      <vt:lpstr>Ecognition</vt:lpstr>
      <vt:lpstr>ArcGis</vt:lpstr>
      <vt:lpstr>ArcGis</vt:lpstr>
      <vt:lpstr>Orfeo toolbox</vt:lpstr>
      <vt:lpstr>Platform Comparison</vt:lpstr>
      <vt:lpstr>accuracy</vt:lpstr>
      <vt:lpstr>Final products</vt:lpstr>
      <vt:lpstr>Project timeline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Riparian Buffers in Oregon Using Several Object Based Image Analysis Platforms</dc:title>
  <dc:creator>Troy</dc:creator>
  <cp:lastModifiedBy>Troy</cp:lastModifiedBy>
  <cp:revision>126</cp:revision>
  <dcterms:created xsi:type="dcterms:W3CDTF">2016-04-27T14:23:11Z</dcterms:created>
  <dcterms:modified xsi:type="dcterms:W3CDTF">2016-05-10T21:09:25Z</dcterms:modified>
</cp:coreProperties>
</file>